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4">
  <p:sldMasterIdLst>
    <p:sldMasterId id="2147483685" r:id="rId1"/>
    <p:sldMasterId id="2147483698" r:id="rId2"/>
  </p:sldMasterIdLst>
  <p:notesMasterIdLst>
    <p:notesMasterId r:id="rId69"/>
  </p:notesMasterIdLst>
  <p:sldIdLst>
    <p:sldId id="543" r:id="rId3"/>
    <p:sldId id="353" r:id="rId4"/>
    <p:sldId id="333" r:id="rId5"/>
    <p:sldId id="607" r:id="rId6"/>
    <p:sldId id="900" r:id="rId7"/>
    <p:sldId id="539" r:id="rId8"/>
    <p:sldId id="541" r:id="rId9"/>
    <p:sldId id="489" r:id="rId10"/>
    <p:sldId id="658" r:id="rId11"/>
    <p:sldId id="618" r:id="rId12"/>
    <p:sldId id="632" r:id="rId13"/>
    <p:sldId id="455" r:id="rId14"/>
    <p:sldId id="744" r:id="rId15"/>
    <p:sldId id="787" r:id="rId16"/>
    <p:sldId id="788" r:id="rId17"/>
    <p:sldId id="789" r:id="rId18"/>
    <p:sldId id="790" r:id="rId19"/>
    <p:sldId id="817" r:id="rId20"/>
    <p:sldId id="818" r:id="rId21"/>
    <p:sldId id="546" r:id="rId22"/>
    <p:sldId id="547" r:id="rId23"/>
    <p:sldId id="791" r:id="rId24"/>
    <p:sldId id="792" r:id="rId25"/>
    <p:sldId id="793" r:id="rId26"/>
    <p:sldId id="794" r:id="rId27"/>
    <p:sldId id="795" r:id="rId28"/>
    <p:sldId id="796" r:id="rId29"/>
    <p:sldId id="797" r:id="rId30"/>
    <p:sldId id="820" r:id="rId31"/>
    <p:sldId id="753" r:id="rId32"/>
    <p:sldId id="759" r:id="rId33"/>
    <p:sldId id="417" r:id="rId34"/>
    <p:sldId id="643" r:id="rId35"/>
    <p:sldId id="814" r:id="rId36"/>
    <p:sldId id="815" r:id="rId37"/>
    <p:sldId id="823" r:id="rId38"/>
    <p:sldId id="819" r:id="rId39"/>
    <p:sldId id="821" r:id="rId40"/>
    <p:sldId id="822" r:id="rId41"/>
    <p:sldId id="636" r:id="rId42"/>
    <p:sldId id="768" r:id="rId43"/>
    <p:sldId id="397" r:id="rId44"/>
    <p:sldId id="443" r:id="rId45"/>
    <p:sldId id="444" r:id="rId46"/>
    <p:sldId id="891" r:id="rId47"/>
    <p:sldId id="441" r:id="rId48"/>
    <p:sldId id="442" r:id="rId49"/>
    <p:sldId id="271" r:id="rId50"/>
    <p:sldId id="272" r:id="rId51"/>
    <p:sldId id="273" r:id="rId52"/>
    <p:sldId id="710" r:id="rId53"/>
    <p:sldId id="276" r:id="rId54"/>
    <p:sldId id="869" r:id="rId55"/>
    <p:sldId id="277" r:id="rId56"/>
    <p:sldId id="279" r:id="rId57"/>
    <p:sldId id="890" r:id="rId58"/>
    <p:sldId id="868" r:id="rId59"/>
    <p:sldId id="892" r:id="rId60"/>
    <p:sldId id="893" r:id="rId61"/>
    <p:sldId id="894" r:id="rId62"/>
    <p:sldId id="895" r:id="rId63"/>
    <p:sldId id="896" r:id="rId64"/>
    <p:sldId id="897" r:id="rId65"/>
    <p:sldId id="898" r:id="rId66"/>
    <p:sldId id="899" r:id="rId67"/>
    <p:sldId id="889" r:id="rId68"/>
  </p:sldIdLst>
  <p:sldSz cx="9906000" cy="6858000" type="A4"/>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D9C4"/>
    <a:srgbClr val="EAFFD5"/>
    <a:srgbClr val="800000"/>
    <a:srgbClr val="FF9933"/>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997" autoAdjust="0"/>
    <p:restoredTop sz="94434" autoAdjust="0"/>
  </p:normalViewPr>
  <p:slideViewPr>
    <p:cSldViewPr>
      <p:cViewPr varScale="1">
        <p:scale>
          <a:sx n="70" d="100"/>
          <a:sy n="70" d="100"/>
        </p:scale>
        <p:origin x="858" y="72"/>
      </p:cViewPr>
      <p:guideLst>
        <p:guide orient="horz" pos="2160"/>
        <p:guide pos="3120"/>
      </p:guideLst>
    </p:cSldViewPr>
  </p:slideViewPr>
  <p:outlineViewPr>
    <p:cViewPr>
      <p:scale>
        <a:sx n="33" d="100"/>
        <a:sy n="33" d="100"/>
      </p:scale>
      <p:origin x="0" y="13062"/>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FE749D-59C3-4931-B4D8-C76B5C32FB65}" type="doc">
      <dgm:prSet loTypeId="urn:microsoft.com/office/officeart/2005/8/layout/orgChart1" loCatId="hierarchy" qsTypeId="urn:microsoft.com/office/officeart/2005/8/quickstyle/3d2" qsCatId="3D" csTypeId="urn:microsoft.com/office/officeart/2005/8/colors/colorful2" csCatId="colorful" phldr="1"/>
      <dgm:spPr/>
      <dgm:t>
        <a:bodyPr/>
        <a:lstStyle/>
        <a:p>
          <a:pPr rtl="1"/>
          <a:endParaRPr lang="fa-IR"/>
        </a:p>
      </dgm:t>
    </dgm:pt>
    <dgm:pt modelId="{77022D6F-34F1-41EA-8EBD-20279546E4E4}">
      <dgm:prSet phldrT="[Text]" custT="1"/>
      <dgm:spPr/>
      <dgm:t>
        <a:bodyPr/>
        <a:lstStyle/>
        <a:p>
          <a:pPr rtl="1">
            <a:lnSpc>
              <a:spcPct val="100000"/>
            </a:lnSpc>
          </a:pPr>
          <a:r>
            <a:rPr lang="fa-IR" sz="2000" dirty="0" smtClean="0">
              <a:solidFill>
                <a:schemeClr val="tx1"/>
              </a:solidFill>
              <a:cs typeface="B Titr" pitchFamily="2" charset="-78"/>
            </a:rPr>
            <a:t>کشورهای</a:t>
          </a:r>
          <a:r>
            <a:rPr lang="en-US" sz="2000" dirty="0" smtClean="0">
              <a:solidFill>
                <a:schemeClr val="tx1"/>
              </a:solidFill>
              <a:cs typeface="B Titr" pitchFamily="2" charset="-78"/>
            </a:rPr>
            <a:t>HUB</a:t>
          </a:r>
          <a:r>
            <a:rPr lang="fa-IR" sz="2000" dirty="0" smtClean="0">
              <a:solidFill>
                <a:schemeClr val="tx1"/>
              </a:solidFill>
              <a:cs typeface="B Titr" pitchFamily="2" charset="-78"/>
            </a:rPr>
            <a:t> </a:t>
          </a:r>
          <a:r>
            <a:rPr lang="fa-IR" sz="2000" dirty="0">
              <a:solidFill>
                <a:schemeClr val="tx1"/>
              </a:solidFill>
              <a:cs typeface="B Titr" pitchFamily="2" charset="-78"/>
            </a:rPr>
            <a:t>آفریقا</a:t>
          </a:r>
        </a:p>
      </dgm:t>
    </dgm:pt>
    <dgm:pt modelId="{86AA25D1-0AB7-4E8E-B989-223BA029F28D}" type="parTrans" cxnId="{5D7AB002-2534-468E-B8F6-2A184B59170A}">
      <dgm:prSet/>
      <dgm:spPr/>
      <dgm:t>
        <a:bodyPr/>
        <a:lstStyle/>
        <a:p>
          <a:pPr rtl="1"/>
          <a:endParaRPr lang="fa-IR"/>
        </a:p>
      </dgm:t>
    </dgm:pt>
    <dgm:pt modelId="{90B71C7F-194C-4F03-AD3F-493B2A5B27AE}" type="sibTrans" cxnId="{5D7AB002-2534-468E-B8F6-2A184B59170A}">
      <dgm:prSet/>
      <dgm:spPr/>
      <dgm:t>
        <a:bodyPr/>
        <a:lstStyle/>
        <a:p>
          <a:pPr rtl="1"/>
          <a:endParaRPr lang="fa-IR"/>
        </a:p>
      </dgm:t>
    </dgm:pt>
    <dgm:pt modelId="{30D7A04D-1ECB-42F5-B0B8-77E38D2A5EC1}">
      <dgm:prSet phldrT="[Text]" custT="1"/>
      <dgm:spPr/>
      <dgm:t>
        <a:bodyPr/>
        <a:lstStyle/>
        <a:p>
          <a:pPr rtl="1"/>
          <a:r>
            <a:rPr lang="fa-IR" sz="2000" dirty="0">
              <a:solidFill>
                <a:schemeClr val="tx1"/>
              </a:solidFill>
              <a:cs typeface="B Titr" pitchFamily="2" charset="-78"/>
            </a:rPr>
            <a:t>آفریقای جنوبی در </a:t>
          </a:r>
          <a:r>
            <a:rPr lang="fa-IR" sz="2000" dirty="0" smtClean="0">
              <a:solidFill>
                <a:schemeClr val="tx1"/>
              </a:solidFill>
              <a:cs typeface="B Titr" pitchFamily="2" charset="-78"/>
            </a:rPr>
            <a:t>جنوب</a:t>
          </a:r>
          <a:endParaRPr lang="fa-IR" sz="2000" dirty="0">
            <a:solidFill>
              <a:schemeClr val="tx1"/>
            </a:solidFill>
            <a:cs typeface="B Titr" pitchFamily="2" charset="-78"/>
          </a:endParaRPr>
        </a:p>
      </dgm:t>
    </dgm:pt>
    <dgm:pt modelId="{772B2ABF-1D96-4F86-8E53-BEBC7790A4E6}" type="parTrans" cxnId="{7B47C6FD-13E7-4C3D-B842-5779916C1FF4}">
      <dgm:prSet/>
      <dgm:spPr/>
      <dgm:t>
        <a:bodyPr/>
        <a:lstStyle/>
        <a:p>
          <a:pPr rtl="1"/>
          <a:endParaRPr lang="fa-IR"/>
        </a:p>
      </dgm:t>
    </dgm:pt>
    <dgm:pt modelId="{52DF43A8-97A1-4DD0-9542-F36318394C37}" type="sibTrans" cxnId="{7B47C6FD-13E7-4C3D-B842-5779916C1FF4}">
      <dgm:prSet/>
      <dgm:spPr/>
      <dgm:t>
        <a:bodyPr/>
        <a:lstStyle/>
        <a:p>
          <a:pPr rtl="1"/>
          <a:endParaRPr lang="fa-IR"/>
        </a:p>
      </dgm:t>
    </dgm:pt>
    <dgm:pt modelId="{7B259866-63E0-4AD8-998C-B229B7DCA19C}">
      <dgm:prSet phldrT="[Text]" custT="1"/>
      <dgm:spPr/>
      <dgm:t>
        <a:bodyPr/>
        <a:lstStyle/>
        <a:p>
          <a:pPr rtl="1"/>
          <a:r>
            <a:rPr lang="fa-IR" sz="2000" dirty="0" smtClean="0">
              <a:solidFill>
                <a:schemeClr val="tx1"/>
              </a:solidFill>
              <a:cs typeface="B Titr" pitchFamily="2" charset="-78"/>
            </a:rPr>
            <a:t>الجزایر </a:t>
          </a:r>
        </a:p>
        <a:p>
          <a:pPr rtl="1"/>
          <a:r>
            <a:rPr lang="fa-IR" sz="2000" dirty="0" smtClean="0">
              <a:solidFill>
                <a:schemeClr val="tx1"/>
              </a:solidFill>
              <a:cs typeface="B Titr" pitchFamily="2" charset="-78"/>
            </a:rPr>
            <a:t>در شمال</a:t>
          </a:r>
          <a:endParaRPr lang="fa-IR" sz="2000" dirty="0">
            <a:solidFill>
              <a:schemeClr val="tx1"/>
            </a:solidFill>
            <a:cs typeface="B Titr" pitchFamily="2" charset="-78"/>
          </a:endParaRPr>
        </a:p>
      </dgm:t>
    </dgm:pt>
    <dgm:pt modelId="{94EA08C6-721F-4F65-BF4A-EE5AD1F2B385}" type="parTrans" cxnId="{A8BE8EFB-BB79-4B8D-9321-4D718FAF308F}">
      <dgm:prSet/>
      <dgm:spPr/>
      <dgm:t>
        <a:bodyPr/>
        <a:lstStyle/>
        <a:p>
          <a:pPr rtl="1"/>
          <a:endParaRPr lang="fa-IR"/>
        </a:p>
      </dgm:t>
    </dgm:pt>
    <dgm:pt modelId="{DA765728-9898-46CF-8048-12E90E4568E1}" type="sibTrans" cxnId="{A8BE8EFB-BB79-4B8D-9321-4D718FAF308F}">
      <dgm:prSet/>
      <dgm:spPr/>
      <dgm:t>
        <a:bodyPr/>
        <a:lstStyle/>
        <a:p>
          <a:pPr rtl="1"/>
          <a:endParaRPr lang="fa-IR"/>
        </a:p>
      </dgm:t>
    </dgm:pt>
    <dgm:pt modelId="{F763CA9C-4779-4F25-8E98-C082F0405BDA}">
      <dgm:prSet phldrT="[Text]" custT="1"/>
      <dgm:spPr/>
      <dgm:t>
        <a:bodyPr/>
        <a:lstStyle/>
        <a:p>
          <a:pPr rtl="1">
            <a:lnSpc>
              <a:spcPct val="100000"/>
            </a:lnSpc>
          </a:pPr>
          <a:r>
            <a:rPr lang="fa-IR" sz="2000" dirty="0">
              <a:solidFill>
                <a:schemeClr val="tx1"/>
              </a:solidFill>
              <a:cs typeface="B Titr" pitchFamily="2" charset="-78"/>
            </a:rPr>
            <a:t>کنیا </a:t>
          </a:r>
          <a:endParaRPr lang="fa-IR" sz="2000" dirty="0" smtClean="0">
            <a:solidFill>
              <a:schemeClr val="tx1"/>
            </a:solidFill>
            <a:cs typeface="B Titr" pitchFamily="2" charset="-78"/>
          </a:endParaRPr>
        </a:p>
        <a:p>
          <a:pPr rtl="1">
            <a:lnSpc>
              <a:spcPct val="100000"/>
            </a:lnSpc>
          </a:pPr>
          <a:r>
            <a:rPr lang="fa-IR" sz="2000" dirty="0" smtClean="0">
              <a:solidFill>
                <a:schemeClr val="tx1"/>
              </a:solidFill>
              <a:cs typeface="B Titr" pitchFamily="2" charset="-78"/>
            </a:rPr>
            <a:t>در شرق</a:t>
          </a:r>
          <a:endParaRPr lang="fa-IR" sz="2000" dirty="0">
            <a:solidFill>
              <a:schemeClr val="tx1"/>
            </a:solidFill>
            <a:cs typeface="B Titr" pitchFamily="2" charset="-78"/>
          </a:endParaRPr>
        </a:p>
      </dgm:t>
    </dgm:pt>
    <dgm:pt modelId="{64AD21E6-D4D0-409E-8F8E-08714CC00060}" type="parTrans" cxnId="{D65C75DD-65D5-4339-BA9B-5090EAC3A439}">
      <dgm:prSet/>
      <dgm:spPr/>
      <dgm:t>
        <a:bodyPr/>
        <a:lstStyle/>
        <a:p>
          <a:pPr rtl="1"/>
          <a:endParaRPr lang="fa-IR"/>
        </a:p>
      </dgm:t>
    </dgm:pt>
    <dgm:pt modelId="{2AF96685-DF2C-4BE6-8629-4E60FC425C0F}" type="sibTrans" cxnId="{D65C75DD-65D5-4339-BA9B-5090EAC3A439}">
      <dgm:prSet/>
      <dgm:spPr/>
      <dgm:t>
        <a:bodyPr/>
        <a:lstStyle/>
        <a:p>
          <a:pPr rtl="1"/>
          <a:endParaRPr lang="fa-IR"/>
        </a:p>
      </dgm:t>
    </dgm:pt>
    <dgm:pt modelId="{3184D1DD-198E-4941-8506-F21CD56AF120}">
      <dgm:prSet phldrT="[Text]" custT="1"/>
      <dgm:spPr/>
      <dgm:t>
        <a:bodyPr/>
        <a:lstStyle/>
        <a:p>
          <a:pPr rtl="1"/>
          <a:r>
            <a:rPr lang="fa-IR" sz="2000" dirty="0" smtClean="0">
              <a:solidFill>
                <a:schemeClr val="tx1"/>
              </a:solidFill>
              <a:cs typeface="B Titr" pitchFamily="2" charset="-78"/>
            </a:rPr>
            <a:t> نيجريه </a:t>
          </a:r>
        </a:p>
        <a:p>
          <a:pPr rtl="1"/>
          <a:r>
            <a:rPr lang="fa-IR" sz="2000" dirty="0" smtClean="0">
              <a:solidFill>
                <a:schemeClr val="tx1"/>
              </a:solidFill>
              <a:cs typeface="B Titr" pitchFamily="2" charset="-78"/>
            </a:rPr>
            <a:t>درغرب</a:t>
          </a:r>
          <a:endParaRPr lang="fa-IR" sz="2000" dirty="0">
            <a:solidFill>
              <a:schemeClr val="tx1"/>
            </a:solidFill>
            <a:cs typeface="B Titr" pitchFamily="2" charset="-78"/>
          </a:endParaRPr>
        </a:p>
      </dgm:t>
    </dgm:pt>
    <dgm:pt modelId="{635118E4-A000-40A3-921B-5BD6981E9722}" type="parTrans" cxnId="{DA7BC048-3497-4BA7-8CB6-DE0D672330BD}">
      <dgm:prSet/>
      <dgm:spPr/>
      <dgm:t>
        <a:bodyPr/>
        <a:lstStyle/>
        <a:p>
          <a:pPr rtl="1"/>
          <a:endParaRPr lang="fa-IR"/>
        </a:p>
      </dgm:t>
    </dgm:pt>
    <dgm:pt modelId="{198CD5A5-8628-4230-B646-707E8F0775F6}" type="sibTrans" cxnId="{DA7BC048-3497-4BA7-8CB6-DE0D672330BD}">
      <dgm:prSet/>
      <dgm:spPr/>
      <dgm:t>
        <a:bodyPr/>
        <a:lstStyle/>
        <a:p>
          <a:pPr rtl="1"/>
          <a:endParaRPr lang="fa-IR"/>
        </a:p>
      </dgm:t>
    </dgm:pt>
    <dgm:pt modelId="{3F26F7C5-266E-4787-BC57-63F83902E5FA}" type="pres">
      <dgm:prSet presAssocID="{D4FE749D-59C3-4931-B4D8-C76B5C32FB65}" presName="hierChild1" presStyleCnt="0">
        <dgm:presLayoutVars>
          <dgm:orgChart val="1"/>
          <dgm:chPref val="1"/>
          <dgm:dir/>
          <dgm:animOne val="branch"/>
          <dgm:animLvl val="lvl"/>
          <dgm:resizeHandles/>
        </dgm:presLayoutVars>
      </dgm:prSet>
      <dgm:spPr/>
      <dgm:t>
        <a:bodyPr/>
        <a:lstStyle/>
        <a:p>
          <a:pPr rtl="1"/>
          <a:endParaRPr lang="fa-IR"/>
        </a:p>
      </dgm:t>
    </dgm:pt>
    <dgm:pt modelId="{DA86C1B5-231C-444A-843E-8EC17D8AC59C}" type="pres">
      <dgm:prSet presAssocID="{77022D6F-34F1-41EA-8EBD-20279546E4E4}" presName="hierRoot1" presStyleCnt="0">
        <dgm:presLayoutVars>
          <dgm:hierBranch val="init"/>
        </dgm:presLayoutVars>
      </dgm:prSet>
      <dgm:spPr/>
    </dgm:pt>
    <dgm:pt modelId="{0E86D102-ED62-4F1B-A1E5-2FDB3D2EA172}" type="pres">
      <dgm:prSet presAssocID="{77022D6F-34F1-41EA-8EBD-20279546E4E4}" presName="rootComposite1" presStyleCnt="0"/>
      <dgm:spPr/>
    </dgm:pt>
    <dgm:pt modelId="{B84F502D-A1DC-47FD-80C4-A23EF2EF3473}" type="pres">
      <dgm:prSet presAssocID="{77022D6F-34F1-41EA-8EBD-20279546E4E4}" presName="rootText1" presStyleLbl="node0" presStyleIdx="0" presStyleCnt="1" custScaleX="165283" custScaleY="158576">
        <dgm:presLayoutVars>
          <dgm:chPref val="3"/>
        </dgm:presLayoutVars>
      </dgm:prSet>
      <dgm:spPr/>
      <dgm:t>
        <a:bodyPr/>
        <a:lstStyle/>
        <a:p>
          <a:pPr rtl="1"/>
          <a:endParaRPr lang="fa-IR"/>
        </a:p>
      </dgm:t>
    </dgm:pt>
    <dgm:pt modelId="{4671A904-EE27-495F-85CD-D3D5831082D7}" type="pres">
      <dgm:prSet presAssocID="{77022D6F-34F1-41EA-8EBD-20279546E4E4}" presName="rootConnector1" presStyleLbl="node1" presStyleIdx="0" presStyleCnt="0"/>
      <dgm:spPr/>
      <dgm:t>
        <a:bodyPr/>
        <a:lstStyle/>
        <a:p>
          <a:pPr rtl="1"/>
          <a:endParaRPr lang="fa-IR"/>
        </a:p>
      </dgm:t>
    </dgm:pt>
    <dgm:pt modelId="{99F3332A-EED5-4745-A31E-3532B4D634B6}" type="pres">
      <dgm:prSet presAssocID="{77022D6F-34F1-41EA-8EBD-20279546E4E4}" presName="hierChild2" presStyleCnt="0"/>
      <dgm:spPr/>
    </dgm:pt>
    <dgm:pt modelId="{4329187A-E42B-43EF-BFDF-AE6835497F75}" type="pres">
      <dgm:prSet presAssocID="{772B2ABF-1D96-4F86-8E53-BEBC7790A4E6}" presName="Name37" presStyleLbl="parChTrans1D2" presStyleIdx="0" presStyleCnt="4"/>
      <dgm:spPr/>
      <dgm:t>
        <a:bodyPr/>
        <a:lstStyle/>
        <a:p>
          <a:pPr rtl="1"/>
          <a:endParaRPr lang="fa-IR"/>
        </a:p>
      </dgm:t>
    </dgm:pt>
    <dgm:pt modelId="{C4F0A70C-7D81-4674-B1AE-005CD07C4AE7}" type="pres">
      <dgm:prSet presAssocID="{30D7A04D-1ECB-42F5-B0B8-77E38D2A5EC1}" presName="hierRoot2" presStyleCnt="0">
        <dgm:presLayoutVars>
          <dgm:hierBranch val="init"/>
        </dgm:presLayoutVars>
      </dgm:prSet>
      <dgm:spPr/>
    </dgm:pt>
    <dgm:pt modelId="{0E555D3D-E28C-4045-AAF0-8BD622EE8E8B}" type="pres">
      <dgm:prSet presAssocID="{30D7A04D-1ECB-42F5-B0B8-77E38D2A5EC1}" presName="rootComposite" presStyleCnt="0"/>
      <dgm:spPr/>
    </dgm:pt>
    <dgm:pt modelId="{61175A1C-1078-4AA7-8A98-400E01A8698C}" type="pres">
      <dgm:prSet presAssocID="{30D7A04D-1ECB-42F5-B0B8-77E38D2A5EC1}" presName="rootText" presStyleLbl="node2" presStyleIdx="0" presStyleCnt="4" custScaleY="158576">
        <dgm:presLayoutVars>
          <dgm:chPref val="3"/>
        </dgm:presLayoutVars>
      </dgm:prSet>
      <dgm:spPr/>
      <dgm:t>
        <a:bodyPr/>
        <a:lstStyle/>
        <a:p>
          <a:pPr rtl="1"/>
          <a:endParaRPr lang="fa-IR"/>
        </a:p>
      </dgm:t>
    </dgm:pt>
    <dgm:pt modelId="{D3B27BB3-200F-4E7E-B9A3-1EF9EE94546A}" type="pres">
      <dgm:prSet presAssocID="{30D7A04D-1ECB-42F5-B0B8-77E38D2A5EC1}" presName="rootConnector" presStyleLbl="node2" presStyleIdx="0" presStyleCnt="4"/>
      <dgm:spPr/>
      <dgm:t>
        <a:bodyPr/>
        <a:lstStyle/>
        <a:p>
          <a:pPr rtl="1"/>
          <a:endParaRPr lang="fa-IR"/>
        </a:p>
      </dgm:t>
    </dgm:pt>
    <dgm:pt modelId="{0210FB52-CE20-414F-934D-1AAFEAF18C61}" type="pres">
      <dgm:prSet presAssocID="{30D7A04D-1ECB-42F5-B0B8-77E38D2A5EC1}" presName="hierChild4" presStyleCnt="0"/>
      <dgm:spPr/>
    </dgm:pt>
    <dgm:pt modelId="{CA5826EC-8130-46DD-8EF7-599C1BE91807}" type="pres">
      <dgm:prSet presAssocID="{30D7A04D-1ECB-42F5-B0B8-77E38D2A5EC1}" presName="hierChild5" presStyleCnt="0"/>
      <dgm:spPr/>
    </dgm:pt>
    <dgm:pt modelId="{5A2D800F-B682-4827-A575-5DE624819C10}" type="pres">
      <dgm:prSet presAssocID="{94EA08C6-721F-4F65-BF4A-EE5AD1F2B385}" presName="Name37" presStyleLbl="parChTrans1D2" presStyleIdx="1" presStyleCnt="4"/>
      <dgm:spPr/>
      <dgm:t>
        <a:bodyPr/>
        <a:lstStyle/>
        <a:p>
          <a:pPr rtl="1"/>
          <a:endParaRPr lang="fa-IR"/>
        </a:p>
      </dgm:t>
    </dgm:pt>
    <dgm:pt modelId="{A3741702-57F0-483B-AF5D-2BC54A843FF3}" type="pres">
      <dgm:prSet presAssocID="{7B259866-63E0-4AD8-998C-B229B7DCA19C}" presName="hierRoot2" presStyleCnt="0">
        <dgm:presLayoutVars>
          <dgm:hierBranch val="init"/>
        </dgm:presLayoutVars>
      </dgm:prSet>
      <dgm:spPr/>
    </dgm:pt>
    <dgm:pt modelId="{670DCF4E-3DD6-4068-A6B9-477101341A77}" type="pres">
      <dgm:prSet presAssocID="{7B259866-63E0-4AD8-998C-B229B7DCA19C}" presName="rootComposite" presStyleCnt="0"/>
      <dgm:spPr/>
    </dgm:pt>
    <dgm:pt modelId="{8EA965E3-B632-418B-BB2E-B30DECDC150C}" type="pres">
      <dgm:prSet presAssocID="{7B259866-63E0-4AD8-998C-B229B7DCA19C}" presName="rootText" presStyleLbl="node2" presStyleIdx="1" presStyleCnt="4" custScaleY="158576">
        <dgm:presLayoutVars>
          <dgm:chPref val="3"/>
        </dgm:presLayoutVars>
      </dgm:prSet>
      <dgm:spPr/>
      <dgm:t>
        <a:bodyPr/>
        <a:lstStyle/>
        <a:p>
          <a:pPr rtl="1"/>
          <a:endParaRPr lang="fa-IR"/>
        </a:p>
      </dgm:t>
    </dgm:pt>
    <dgm:pt modelId="{87E61AD7-806B-4A49-9437-E11989EF8F65}" type="pres">
      <dgm:prSet presAssocID="{7B259866-63E0-4AD8-998C-B229B7DCA19C}" presName="rootConnector" presStyleLbl="node2" presStyleIdx="1" presStyleCnt="4"/>
      <dgm:spPr/>
      <dgm:t>
        <a:bodyPr/>
        <a:lstStyle/>
        <a:p>
          <a:pPr rtl="1"/>
          <a:endParaRPr lang="fa-IR"/>
        </a:p>
      </dgm:t>
    </dgm:pt>
    <dgm:pt modelId="{ECC81307-59B4-4801-ADB7-C777D5FEB1A4}" type="pres">
      <dgm:prSet presAssocID="{7B259866-63E0-4AD8-998C-B229B7DCA19C}" presName="hierChild4" presStyleCnt="0"/>
      <dgm:spPr/>
    </dgm:pt>
    <dgm:pt modelId="{245183A9-B79C-4898-8B5D-00BFD0C4BC5E}" type="pres">
      <dgm:prSet presAssocID="{7B259866-63E0-4AD8-998C-B229B7DCA19C}" presName="hierChild5" presStyleCnt="0"/>
      <dgm:spPr/>
    </dgm:pt>
    <dgm:pt modelId="{436FD614-F7B7-428C-9EB6-496236B8ACF6}" type="pres">
      <dgm:prSet presAssocID="{635118E4-A000-40A3-921B-5BD6981E9722}" presName="Name37" presStyleLbl="parChTrans1D2" presStyleIdx="2" presStyleCnt="4"/>
      <dgm:spPr/>
      <dgm:t>
        <a:bodyPr/>
        <a:lstStyle/>
        <a:p>
          <a:pPr rtl="1"/>
          <a:endParaRPr lang="fa-IR"/>
        </a:p>
      </dgm:t>
    </dgm:pt>
    <dgm:pt modelId="{DC9890FF-9EDB-4BFE-BD09-F7A2E6E1752E}" type="pres">
      <dgm:prSet presAssocID="{3184D1DD-198E-4941-8506-F21CD56AF120}" presName="hierRoot2" presStyleCnt="0">
        <dgm:presLayoutVars>
          <dgm:hierBranch val="init"/>
        </dgm:presLayoutVars>
      </dgm:prSet>
      <dgm:spPr/>
    </dgm:pt>
    <dgm:pt modelId="{F8383BF1-64CE-435F-84A9-E4E8653F4628}" type="pres">
      <dgm:prSet presAssocID="{3184D1DD-198E-4941-8506-F21CD56AF120}" presName="rootComposite" presStyleCnt="0"/>
      <dgm:spPr/>
    </dgm:pt>
    <dgm:pt modelId="{5887EFC8-CD82-4F0F-835D-655FE97AA2B1}" type="pres">
      <dgm:prSet presAssocID="{3184D1DD-198E-4941-8506-F21CD56AF120}" presName="rootText" presStyleLbl="node2" presStyleIdx="2" presStyleCnt="4" custScaleY="158576" custLinFactNeighborX="4729" custLinFactNeighborY="4147">
        <dgm:presLayoutVars>
          <dgm:chPref val="3"/>
        </dgm:presLayoutVars>
      </dgm:prSet>
      <dgm:spPr/>
      <dgm:t>
        <a:bodyPr/>
        <a:lstStyle/>
        <a:p>
          <a:pPr rtl="1"/>
          <a:endParaRPr lang="fa-IR"/>
        </a:p>
      </dgm:t>
    </dgm:pt>
    <dgm:pt modelId="{37ACB4A8-9946-4DD3-8844-498D15F551B7}" type="pres">
      <dgm:prSet presAssocID="{3184D1DD-198E-4941-8506-F21CD56AF120}" presName="rootConnector" presStyleLbl="node2" presStyleIdx="2" presStyleCnt="4"/>
      <dgm:spPr/>
      <dgm:t>
        <a:bodyPr/>
        <a:lstStyle/>
        <a:p>
          <a:pPr rtl="1"/>
          <a:endParaRPr lang="fa-IR"/>
        </a:p>
      </dgm:t>
    </dgm:pt>
    <dgm:pt modelId="{389B9F76-F901-45C7-8DCB-694A156437DE}" type="pres">
      <dgm:prSet presAssocID="{3184D1DD-198E-4941-8506-F21CD56AF120}" presName="hierChild4" presStyleCnt="0"/>
      <dgm:spPr/>
    </dgm:pt>
    <dgm:pt modelId="{47C2E73C-4D3B-406B-9C78-69BEA632C262}" type="pres">
      <dgm:prSet presAssocID="{3184D1DD-198E-4941-8506-F21CD56AF120}" presName="hierChild5" presStyleCnt="0"/>
      <dgm:spPr/>
    </dgm:pt>
    <dgm:pt modelId="{F77478F1-A7BA-4DCD-92F5-07B1D8CF885B}" type="pres">
      <dgm:prSet presAssocID="{64AD21E6-D4D0-409E-8F8E-08714CC00060}" presName="Name37" presStyleLbl="parChTrans1D2" presStyleIdx="3" presStyleCnt="4"/>
      <dgm:spPr/>
      <dgm:t>
        <a:bodyPr/>
        <a:lstStyle/>
        <a:p>
          <a:pPr rtl="1"/>
          <a:endParaRPr lang="fa-IR"/>
        </a:p>
      </dgm:t>
    </dgm:pt>
    <dgm:pt modelId="{4B89778A-F72F-4446-A027-A076CDC81EB5}" type="pres">
      <dgm:prSet presAssocID="{F763CA9C-4779-4F25-8E98-C082F0405BDA}" presName="hierRoot2" presStyleCnt="0">
        <dgm:presLayoutVars>
          <dgm:hierBranch val="init"/>
        </dgm:presLayoutVars>
      </dgm:prSet>
      <dgm:spPr/>
    </dgm:pt>
    <dgm:pt modelId="{87E905B6-C0F0-4477-BDFD-A80F5D37EC07}" type="pres">
      <dgm:prSet presAssocID="{F763CA9C-4779-4F25-8E98-C082F0405BDA}" presName="rootComposite" presStyleCnt="0"/>
      <dgm:spPr/>
    </dgm:pt>
    <dgm:pt modelId="{345648A8-1918-4D09-9427-185D0DF0BC86}" type="pres">
      <dgm:prSet presAssocID="{F763CA9C-4779-4F25-8E98-C082F0405BDA}" presName="rootText" presStyleLbl="node2" presStyleIdx="3" presStyleCnt="4" custScaleY="158576">
        <dgm:presLayoutVars>
          <dgm:chPref val="3"/>
        </dgm:presLayoutVars>
      </dgm:prSet>
      <dgm:spPr/>
      <dgm:t>
        <a:bodyPr/>
        <a:lstStyle/>
        <a:p>
          <a:pPr rtl="1"/>
          <a:endParaRPr lang="fa-IR"/>
        </a:p>
      </dgm:t>
    </dgm:pt>
    <dgm:pt modelId="{09BF91F7-E5C3-499D-BF22-25AD8966C8D0}" type="pres">
      <dgm:prSet presAssocID="{F763CA9C-4779-4F25-8E98-C082F0405BDA}" presName="rootConnector" presStyleLbl="node2" presStyleIdx="3" presStyleCnt="4"/>
      <dgm:spPr/>
      <dgm:t>
        <a:bodyPr/>
        <a:lstStyle/>
        <a:p>
          <a:pPr rtl="1"/>
          <a:endParaRPr lang="fa-IR"/>
        </a:p>
      </dgm:t>
    </dgm:pt>
    <dgm:pt modelId="{8BDA0FE6-7C13-4DF3-8D6C-0ED95CAF4165}" type="pres">
      <dgm:prSet presAssocID="{F763CA9C-4779-4F25-8E98-C082F0405BDA}" presName="hierChild4" presStyleCnt="0"/>
      <dgm:spPr/>
    </dgm:pt>
    <dgm:pt modelId="{1553BD27-32AF-47E2-93D5-81E8B4551EA0}" type="pres">
      <dgm:prSet presAssocID="{F763CA9C-4779-4F25-8E98-C082F0405BDA}" presName="hierChild5" presStyleCnt="0"/>
      <dgm:spPr/>
    </dgm:pt>
    <dgm:pt modelId="{6DB0F6D6-E5D8-4D0D-BCBD-EBAB8FA524C1}" type="pres">
      <dgm:prSet presAssocID="{77022D6F-34F1-41EA-8EBD-20279546E4E4}" presName="hierChild3" presStyleCnt="0"/>
      <dgm:spPr/>
    </dgm:pt>
  </dgm:ptLst>
  <dgm:cxnLst>
    <dgm:cxn modelId="{8B7A1DFE-97C5-44C6-BD5D-12C35CDED2EE}" type="presOf" srcId="{64AD21E6-D4D0-409E-8F8E-08714CC00060}" destId="{F77478F1-A7BA-4DCD-92F5-07B1D8CF885B}" srcOrd="0" destOrd="0" presId="urn:microsoft.com/office/officeart/2005/8/layout/orgChart1"/>
    <dgm:cxn modelId="{4DCD2FD0-C4C4-4460-8F92-EE24B94EB5BB}" type="presOf" srcId="{7B259866-63E0-4AD8-998C-B229B7DCA19C}" destId="{87E61AD7-806B-4A49-9437-E11989EF8F65}" srcOrd="1" destOrd="0" presId="urn:microsoft.com/office/officeart/2005/8/layout/orgChart1"/>
    <dgm:cxn modelId="{77153FA6-AAAC-4678-B294-246963370FA5}" type="presOf" srcId="{30D7A04D-1ECB-42F5-B0B8-77E38D2A5EC1}" destId="{D3B27BB3-200F-4E7E-B9A3-1EF9EE94546A}" srcOrd="1" destOrd="0" presId="urn:microsoft.com/office/officeart/2005/8/layout/orgChart1"/>
    <dgm:cxn modelId="{1963BDD8-CFDD-4A7A-86F3-8A05640EDE53}" type="presOf" srcId="{77022D6F-34F1-41EA-8EBD-20279546E4E4}" destId="{B84F502D-A1DC-47FD-80C4-A23EF2EF3473}" srcOrd="0" destOrd="0" presId="urn:microsoft.com/office/officeart/2005/8/layout/orgChart1"/>
    <dgm:cxn modelId="{5D7AB002-2534-468E-B8F6-2A184B59170A}" srcId="{D4FE749D-59C3-4931-B4D8-C76B5C32FB65}" destId="{77022D6F-34F1-41EA-8EBD-20279546E4E4}" srcOrd="0" destOrd="0" parTransId="{86AA25D1-0AB7-4E8E-B989-223BA029F28D}" sibTransId="{90B71C7F-194C-4F03-AD3F-493B2A5B27AE}"/>
    <dgm:cxn modelId="{8C44A228-35D7-4F59-9686-0AF756FF1EEE}" type="presOf" srcId="{3184D1DD-198E-4941-8506-F21CD56AF120}" destId="{5887EFC8-CD82-4F0F-835D-655FE97AA2B1}" srcOrd="0" destOrd="0" presId="urn:microsoft.com/office/officeart/2005/8/layout/orgChart1"/>
    <dgm:cxn modelId="{9C629D75-97DF-45AC-96BA-569CB9EAFE7E}" type="presOf" srcId="{F763CA9C-4779-4F25-8E98-C082F0405BDA}" destId="{345648A8-1918-4D09-9427-185D0DF0BC86}" srcOrd="0" destOrd="0" presId="urn:microsoft.com/office/officeart/2005/8/layout/orgChart1"/>
    <dgm:cxn modelId="{8CBFA0E9-6016-4784-AEA3-B175776B3240}" type="presOf" srcId="{7B259866-63E0-4AD8-998C-B229B7DCA19C}" destId="{8EA965E3-B632-418B-BB2E-B30DECDC150C}" srcOrd="0" destOrd="0" presId="urn:microsoft.com/office/officeart/2005/8/layout/orgChart1"/>
    <dgm:cxn modelId="{D65C75DD-65D5-4339-BA9B-5090EAC3A439}" srcId="{77022D6F-34F1-41EA-8EBD-20279546E4E4}" destId="{F763CA9C-4779-4F25-8E98-C082F0405BDA}" srcOrd="3" destOrd="0" parTransId="{64AD21E6-D4D0-409E-8F8E-08714CC00060}" sibTransId="{2AF96685-DF2C-4BE6-8629-4E60FC425C0F}"/>
    <dgm:cxn modelId="{7B47C6FD-13E7-4C3D-B842-5779916C1FF4}" srcId="{77022D6F-34F1-41EA-8EBD-20279546E4E4}" destId="{30D7A04D-1ECB-42F5-B0B8-77E38D2A5EC1}" srcOrd="0" destOrd="0" parTransId="{772B2ABF-1D96-4F86-8E53-BEBC7790A4E6}" sibTransId="{52DF43A8-97A1-4DD0-9542-F36318394C37}"/>
    <dgm:cxn modelId="{02FB17BA-D26B-4F79-B6CB-BFD9F4AB5502}" type="presOf" srcId="{94EA08C6-721F-4F65-BF4A-EE5AD1F2B385}" destId="{5A2D800F-B682-4827-A575-5DE624819C10}" srcOrd="0" destOrd="0" presId="urn:microsoft.com/office/officeart/2005/8/layout/orgChart1"/>
    <dgm:cxn modelId="{DA7BC048-3497-4BA7-8CB6-DE0D672330BD}" srcId="{77022D6F-34F1-41EA-8EBD-20279546E4E4}" destId="{3184D1DD-198E-4941-8506-F21CD56AF120}" srcOrd="2" destOrd="0" parTransId="{635118E4-A000-40A3-921B-5BD6981E9722}" sibTransId="{198CD5A5-8628-4230-B646-707E8F0775F6}"/>
    <dgm:cxn modelId="{DBC9DA28-9C74-415D-83D9-A4B453A966B5}" type="presOf" srcId="{635118E4-A000-40A3-921B-5BD6981E9722}" destId="{436FD614-F7B7-428C-9EB6-496236B8ACF6}" srcOrd="0" destOrd="0" presId="urn:microsoft.com/office/officeart/2005/8/layout/orgChart1"/>
    <dgm:cxn modelId="{894111E4-3318-46A3-A591-B943D9BB7194}" type="presOf" srcId="{77022D6F-34F1-41EA-8EBD-20279546E4E4}" destId="{4671A904-EE27-495F-85CD-D3D5831082D7}" srcOrd="1" destOrd="0" presId="urn:microsoft.com/office/officeart/2005/8/layout/orgChart1"/>
    <dgm:cxn modelId="{A8BE8EFB-BB79-4B8D-9321-4D718FAF308F}" srcId="{77022D6F-34F1-41EA-8EBD-20279546E4E4}" destId="{7B259866-63E0-4AD8-998C-B229B7DCA19C}" srcOrd="1" destOrd="0" parTransId="{94EA08C6-721F-4F65-BF4A-EE5AD1F2B385}" sibTransId="{DA765728-9898-46CF-8048-12E90E4568E1}"/>
    <dgm:cxn modelId="{195DBE2D-DB6D-45ED-8387-EB851FC4B714}" type="presOf" srcId="{772B2ABF-1D96-4F86-8E53-BEBC7790A4E6}" destId="{4329187A-E42B-43EF-BFDF-AE6835497F75}" srcOrd="0" destOrd="0" presId="urn:microsoft.com/office/officeart/2005/8/layout/orgChart1"/>
    <dgm:cxn modelId="{85C0F696-7D29-4323-9850-D1C2551CC310}" type="presOf" srcId="{3184D1DD-198E-4941-8506-F21CD56AF120}" destId="{37ACB4A8-9946-4DD3-8844-498D15F551B7}" srcOrd="1" destOrd="0" presId="urn:microsoft.com/office/officeart/2005/8/layout/orgChart1"/>
    <dgm:cxn modelId="{ABB090B5-64D0-46C2-BAAF-0A37FC943066}" type="presOf" srcId="{F763CA9C-4779-4F25-8E98-C082F0405BDA}" destId="{09BF91F7-E5C3-499D-BF22-25AD8966C8D0}" srcOrd="1" destOrd="0" presId="urn:microsoft.com/office/officeart/2005/8/layout/orgChart1"/>
    <dgm:cxn modelId="{EB92641D-911B-40FB-A144-6CB429A3B643}" type="presOf" srcId="{D4FE749D-59C3-4931-B4D8-C76B5C32FB65}" destId="{3F26F7C5-266E-4787-BC57-63F83902E5FA}" srcOrd="0" destOrd="0" presId="urn:microsoft.com/office/officeart/2005/8/layout/orgChart1"/>
    <dgm:cxn modelId="{2417E874-8664-4194-B0DF-4927A6DFA0DF}" type="presOf" srcId="{30D7A04D-1ECB-42F5-B0B8-77E38D2A5EC1}" destId="{61175A1C-1078-4AA7-8A98-400E01A8698C}" srcOrd="0" destOrd="0" presId="urn:microsoft.com/office/officeart/2005/8/layout/orgChart1"/>
    <dgm:cxn modelId="{37EB70D7-1DCF-45FD-A610-BF8324EE40C8}" type="presParOf" srcId="{3F26F7C5-266E-4787-BC57-63F83902E5FA}" destId="{DA86C1B5-231C-444A-843E-8EC17D8AC59C}" srcOrd="0" destOrd="0" presId="urn:microsoft.com/office/officeart/2005/8/layout/orgChart1"/>
    <dgm:cxn modelId="{5C29BDE7-415C-405C-BAB1-EF07EBE0ED32}" type="presParOf" srcId="{DA86C1B5-231C-444A-843E-8EC17D8AC59C}" destId="{0E86D102-ED62-4F1B-A1E5-2FDB3D2EA172}" srcOrd="0" destOrd="0" presId="urn:microsoft.com/office/officeart/2005/8/layout/orgChart1"/>
    <dgm:cxn modelId="{A44C43BC-E94D-4267-818F-822318B6639E}" type="presParOf" srcId="{0E86D102-ED62-4F1B-A1E5-2FDB3D2EA172}" destId="{B84F502D-A1DC-47FD-80C4-A23EF2EF3473}" srcOrd="0" destOrd="0" presId="urn:microsoft.com/office/officeart/2005/8/layout/orgChart1"/>
    <dgm:cxn modelId="{45BD6B65-C375-4DFE-B175-C5568DBD1BC1}" type="presParOf" srcId="{0E86D102-ED62-4F1B-A1E5-2FDB3D2EA172}" destId="{4671A904-EE27-495F-85CD-D3D5831082D7}" srcOrd="1" destOrd="0" presId="urn:microsoft.com/office/officeart/2005/8/layout/orgChart1"/>
    <dgm:cxn modelId="{E0D7B7A6-9185-4460-BDB2-0216B7AC07B7}" type="presParOf" srcId="{DA86C1B5-231C-444A-843E-8EC17D8AC59C}" destId="{99F3332A-EED5-4745-A31E-3532B4D634B6}" srcOrd="1" destOrd="0" presId="urn:microsoft.com/office/officeart/2005/8/layout/orgChart1"/>
    <dgm:cxn modelId="{E39CC4D5-7CE3-450A-B82E-9418E9C2E875}" type="presParOf" srcId="{99F3332A-EED5-4745-A31E-3532B4D634B6}" destId="{4329187A-E42B-43EF-BFDF-AE6835497F75}" srcOrd="0" destOrd="0" presId="urn:microsoft.com/office/officeart/2005/8/layout/orgChart1"/>
    <dgm:cxn modelId="{C2015DCD-FFC9-45D3-B42B-D4C5D0510499}" type="presParOf" srcId="{99F3332A-EED5-4745-A31E-3532B4D634B6}" destId="{C4F0A70C-7D81-4674-B1AE-005CD07C4AE7}" srcOrd="1" destOrd="0" presId="urn:microsoft.com/office/officeart/2005/8/layout/orgChart1"/>
    <dgm:cxn modelId="{E67C8D76-7C8B-4AF0-947F-A061DB6D7F04}" type="presParOf" srcId="{C4F0A70C-7D81-4674-B1AE-005CD07C4AE7}" destId="{0E555D3D-E28C-4045-AAF0-8BD622EE8E8B}" srcOrd="0" destOrd="0" presId="urn:microsoft.com/office/officeart/2005/8/layout/orgChart1"/>
    <dgm:cxn modelId="{A0F48880-F360-46C1-B1CA-028AAE93E045}" type="presParOf" srcId="{0E555D3D-E28C-4045-AAF0-8BD622EE8E8B}" destId="{61175A1C-1078-4AA7-8A98-400E01A8698C}" srcOrd="0" destOrd="0" presId="urn:microsoft.com/office/officeart/2005/8/layout/orgChart1"/>
    <dgm:cxn modelId="{F8C6FC73-C48C-4DD0-A963-569305E1EB1F}" type="presParOf" srcId="{0E555D3D-E28C-4045-AAF0-8BD622EE8E8B}" destId="{D3B27BB3-200F-4E7E-B9A3-1EF9EE94546A}" srcOrd="1" destOrd="0" presId="urn:microsoft.com/office/officeart/2005/8/layout/orgChart1"/>
    <dgm:cxn modelId="{09EAC0C9-4C5E-4ABE-B544-99238A362874}" type="presParOf" srcId="{C4F0A70C-7D81-4674-B1AE-005CD07C4AE7}" destId="{0210FB52-CE20-414F-934D-1AAFEAF18C61}" srcOrd="1" destOrd="0" presId="urn:microsoft.com/office/officeart/2005/8/layout/orgChart1"/>
    <dgm:cxn modelId="{F9C3973D-C757-489F-936E-77895625B122}" type="presParOf" srcId="{C4F0A70C-7D81-4674-B1AE-005CD07C4AE7}" destId="{CA5826EC-8130-46DD-8EF7-599C1BE91807}" srcOrd="2" destOrd="0" presId="urn:microsoft.com/office/officeart/2005/8/layout/orgChart1"/>
    <dgm:cxn modelId="{0AD8D34D-EED1-43E0-90C6-2DF88299EDD5}" type="presParOf" srcId="{99F3332A-EED5-4745-A31E-3532B4D634B6}" destId="{5A2D800F-B682-4827-A575-5DE624819C10}" srcOrd="2" destOrd="0" presId="urn:microsoft.com/office/officeart/2005/8/layout/orgChart1"/>
    <dgm:cxn modelId="{DE02ADBB-A3CE-49DE-9D9B-70DFB0FA0364}" type="presParOf" srcId="{99F3332A-EED5-4745-A31E-3532B4D634B6}" destId="{A3741702-57F0-483B-AF5D-2BC54A843FF3}" srcOrd="3" destOrd="0" presId="urn:microsoft.com/office/officeart/2005/8/layout/orgChart1"/>
    <dgm:cxn modelId="{8BBF5651-7131-41CD-ABC6-F1B49786284E}" type="presParOf" srcId="{A3741702-57F0-483B-AF5D-2BC54A843FF3}" destId="{670DCF4E-3DD6-4068-A6B9-477101341A77}" srcOrd="0" destOrd="0" presId="urn:microsoft.com/office/officeart/2005/8/layout/orgChart1"/>
    <dgm:cxn modelId="{180C5216-3C90-4F78-98FE-4C502D7F5CAC}" type="presParOf" srcId="{670DCF4E-3DD6-4068-A6B9-477101341A77}" destId="{8EA965E3-B632-418B-BB2E-B30DECDC150C}" srcOrd="0" destOrd="0" presId="urn:microsoft.com/office/officeart/2005/8/layout/orgChart1"/>
    <dgm:cxn modelId="{A0FACC36-8753-4C87-926B-E73FF41178E7}" type="presParOf" srcId="{670DCF4E-3DD6-4068-A6B9-477101341A77}" destId="{87E61AD7-806B-4A49-9437-E11989EF8F65}" srcOrd="1" destOrd="0" presId="urn:microsoft.com/office/officeart/2005/8/layout/orgChart1"/>
    <dgm:cxn modelId="{5CA9B2D0-6721-4CF1-B02F-90A395B82297}" type="presParOf" srcId="{A3741702-57F0-483B-AF5D-2BC54A843FF3}" destId="{ECC81307-59B4-4801-ADB7-C777D5FEB1A4}" srcOrd="1" destOrd="0" presId="urn:microsoft.com/office/officeart/2005/8/layout/orgChart1"/>
    <dgm:cxn modelId="{7E0C2A1E-3A6C-4E74-9F4C-44AE71E8739D}" type="presParOf" srcId="{A3741702-57F0-483B-AF5D-2BC54A843FF3}" destId="{245183A9-B79C-4898-8B5D-00BFD0C4BC5E}" srcOrd="2" destOrd="0" presId="urn:microsoft.com/office/officeart/2005/8/layout/orgChart1"/>
    <dgm:cxn modelId="{00A8AFBE-B29C-4359-9BA5-E1F3AA8D5EEF}" type="presParOf" srcId="{99F3332A-EED5-4745-A31E-3532B4D634B6}" destId="{436FD614-F7B7-428C-9EB6-496236B8ACF6}" srcOrd="4" destOrd="0" presId="urn:microsoft.com/office/officeart/2005/8/layout/orgChart1"/>
    <dgm:cxn modelId="{766DEB1F-8D69-4941-A86C-0F0C2FA9E099}" type="presParOf" srcId="{99F3332A-EED5-4745-A31E-3532B4D634B6}" destId="{DC9890FF-9EDB-4BFE-BD09-F7A2E6E1752E}" srcOrd="5" destOrd="0" presId="urn:microsoft.com/office/officeart/2005/8/layout/orgChart1"/>
    <dgm:cxn modelId="{6F4E7A8D-B8FF-495C-BE8D-EBCDFFBC3EA7}" type="presParOf" srcId="{DC9890FF-9EDB-4BFE-BD09-F7A2E6E1752E}" destId="{F8383BF1-64CE-435F-84A9-E4E8653F4628}" srcOrd="0" destOrd="0" presId="urn:microsoft.com/office/officeart/2005/8/layout/orgChart1"/>
    <dgm:cxn modelId="{2FD1A764-2217-411D-A5FF-28A89674B664}" type="presParOf" srcId="{F8383BF1-64CE-435F-84A9-E4E8653F4628}" destId="{5887EFC8-CD82-4F0F-835D-655FE97AA2B1}" srcOrd="0" destOrd="0" presId="urn:microsoft.com/office/officeart/2005/8/layout/orgChart1"/>
    <dgm:cxn modelId="{31195F78-03B4-4458-8E2E-003249809924}" type="presParOf" srcId="{F8383BF1-64CE-435F-84A9-E4E8653F4628}" destId="{37ACB4A8-9946-4DD3-8844-498D15F551B7}" srcOrd="1" destOrd="0" presId="urn:microsoft.com/office/officeart/2005/8/layout/orgChart1"/>
    <dgm:cxn modelId="{8B49C3B2-D5E5-4E4F-B9F8-700F97CA122B}" type="presParOf" srcId="{DC9890FF-9EDB-4BFE-BD09-F7A2E6E1752E}" destId="{389B9F76-F901-45C7-8DCB-694A156437DE}" srcOrd="1" destOrd="0" presId="urn:microsoft.com/office/officeart/2005/8/layout/orgChart1"/>
    <dgm:cxn modelId="{16916D27-B14A-4732-A8F6-8C0A004D644F}" type="presParOf" srcId="{DC9890FF-9EDB-4BFE-BD09-F7A2E6E1752E}" destId="{47C2E73C-4D3B-406B-9C78-69BEA632C262}" srcOrd="2" destOrd="0" presId="urn:microsoft.com/office/officeart/2005/8/layout/orgChart1"/>
    <dgm:cxn modelId="{81DB3E99-B286-45CD-A6A0-336931AD3B2F}" type="presParOf" srcId="{99F3332A-EED5-4745-A31E-3532B4D634B6}" destId="{F77478F1-A7BA-4DCD-92F5-07B1D8CF885B}" srcOrd="6" destOrd="0" presId="urn:microsoft.com/office/officeart/2005/8/layout/orgChart1"/>
    <dgm:cxn modelId="{2301E496-8BE3-47E3-A040-6194ADC79652}" type="presParOf" srcId="{99F3332A-EED5-4745-A31E-3532B4D634B6}" destId="{4B89778A-F72F-4446-A027-A076CDC81EB5}" srcOrd="7" destOrd="0" presId="urn:microsoft.com/office/officeart/2005/8/layout/orgChart1"/>
    <dgm:cxn modelId="{1DE73C2F-23C2-42CB-9307-F6653BB88C71}" type="presParOf" srcId="{4B89778A-F72F-4446-A027-A076CDC81EB5}" destId="{87E905B6-C0F0-4477-BDFD-A80F5D37EC07}" srcOrd="0" destOrd="0" presId="urn:microsoft.com/office/officeart/2005/8/layout/orgChart1"/>
    <dgm:cxn modelId="{4504696D-3492-44D6-8FAE-E20932889750}" type="presParOf" srcId="{87E905B6-C0F0-4477-BDFD-A80F5D37EC07}" destId="{345648A8-1918-4D09-9427-185D0DF0BC86}" srcOrd="0" destOrd="0" presId="urn:microsoft.com/office/officeart/2005/8/layout/orgChart1"/>
    <dgm:cxn modelId="{5A2EE214-809F-4FC6-B753-5E5DCB94E2C0}" type="presParOf" srcId="{87E905B6-C0F0-4477-BDFD-A80F5D37EC07}" destId="{09BF91F7-E5C3-499D-BF22-25AD8966C8D0}" srcOrd="1" destOrd="0" presId="urn:microsoft.com/office/officeart/2005/8/layout/orgChart1"/>
    <dgm:cxn modelId="{D7F51C57-9D32-4E55-8B23-E478E75A5B4B}" type="presParOf" srcId="{4B89778A-F72F-4446-A027-A076CDC81EB5}" destId="{8BDA0FE6-7C13-4DF3-8D6C-0ED95CAF4165}" srcOrd="1" destOrd="0" presId="urn:microsoft.com/office/officeart/2005/8/layout/orgChart1"/>
    <dgm:cxn modelId="{5CF31300-EF5B-4091-9558-FC7756ADB5D6}" type="presParOf" srcId="{4B89778A-F72F-4446-A027-A076CDC81EB5}" destId="{1553BD27-32AF-47E2-93D5-81E8B4551EA0}" srcOrd="2" destOrd="0" presId="urn:microsoft.com/office/officeart/2005/8/layout/orgChart1"/>
    <dgm:cxn modelId="{529B3283-98FC-418A-A732-52D89B754EBF}" type="presParOf" srcId="{DA86C1B5-231C-444A-843E-8EC17D8AC59C}" destId="{6DB0F6D6-E5D8-4D0D-BCBD-EBAB8FA524C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429DCAF-76BD-4658-B038-FDDAEF2A13A8}" type="datetimeFigureOut">
              <a:rPr lang="fa-IR" smtClean="0"/>
              <a:pPr/>
              <a:t>05/23/1438</a:t>
            </a:fld>
            <a:endParaRPr lang="fa-IR"/>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CF5F768-1331-4987-9C0A-E41E4B76641C}" type="slidenum">
              <a:rPr lang="fa-IR" smtClean="0"/>
              <a:pPr/>
              <a:t>‹#›</a:t>
            </a:fld>
            <a:endParaRPr lang="fa-IR"/>
          </a:p>
        </p:txBody>
      </p:sp>
    </p:spTree>
    <p:extLst>
      <p:ext uri="{BB962C8B-B14F-4D97-AF65-F5344CB8AC3E}">
        <p14:creationId xmlns:p14="http://schemas.microsoft.com/office/powerpoint/2010/main" val="52541525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normAutofit/>
          </a:bodyPr>
          <a:lstStyle/>
          <a:p>
            <a:endParaRPr lang="fa-IR"/>
          </a:p>
        </p:txBody>
      </p:sp>
    </p:spTree>
    <p:extLst>
      <p:ext uri="{BB962C8B-B14F-4D97-AF65-F5344CB8AC3E}">
        <p14:creationId xmlns:p14="http://schemas.microsoft.com/office/powerpoint/2010/main" val="4239474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normAutofit/>
          </a:bodyPr>
          <a:lstStyle/>
          <a:p>
            <a:endParaRPr lang="fa-IR"/>
          </a:p>
        </p:txBody>
      </p:sp>
    </p:spTree>
    <p:extLst>
      <p:ext uri="{BB962C8B-B14F-4D97-AF65-F5344CB8AC3E}">
        <p14:creationId xmlns:p14="http://schemas.microsoft.com/office/powerpoint/2010/main" val="3924813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normAutofit/>
          </a:bodyPr>
          <a:lstStyle/>
          <a:p>
            <a:endParaRPr lang="fa-IR"/>
          </a:p>
        </p:txBody>
      </p:sp>
    </p:spTree>
    <p:extLst>
      <p:ext uri="{BB962C8B-B14F-4D97-AF65-F5344CB8AC3E}">
        <p14:creationId xmlns:p14="http://schemas.microsoft.com/office/powerpoint/2010/main" val="2288408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8"/>
            <a:ext cx="84201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06F2F941-7C8B-4DAA-A481-7E032642DAFF}" type="datetime8">
              <a:rPr lang="fa-IR" smtClean="0">
                <a:solidFill>
                  <a:prstClr val="white">
                    <a:tint val="75000"/>
                  </a:prstClr>
                </a:solidFill>
              </a:rPr>
              <a:pPr/>
              <a:t>فوريه 19، 17</a:t>
            </a:fld>
            <a:endParaRPr lang="fa-IR">
              <a:solidFill>
                <a:prstClr val="white">
                  <a:tint val="75000"/>
                </a:prstClr>
              </a:solidFill>
            </a:endParaRPr>
          </a:p>
        </p:txBody>
      </p:sp>
      <p:sp>
        <p:nvSpPr>
          <p:cNvPr id="5" name="Footer Placeholder 4"/>
          <p:cNvSpPr>
            <a:spLocks noGrp="1"/>
          </p:cNvSpPr>
          <p:nvPr>
            <p:ph type="ftr" sz="quarter" idx="11"/>
          </p:nvPr>
        </p:nvSpPr>
        <p:spPr/>
        <p:txBody>
          <a:bodyPr/>
          <a:lstStyle/>
          <a:p>
            <a:endParaRPr lang="fa-IR">
              <a:solidFill>
                <a:prstClr val="white">
                  <a:tint val="75000"/>
                </a:prstClr>
              </a:solidFill>
            </a:endParaRPr>
          </a:p>
        </p:txBody>
      </p:sp>
      <p:sp>
        <p:nvSpPr>
          <p:cNvPr id="6" name="Slide Number Placeholder 5"/>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3D5C8FC-AEAA-47CC-98E5-57A40A34D5CC}" type="datetime8">
              <a:rPr lang="fa-IR" smtClean="0">
                <a:solidFill>
                  <a:prstClr val="white">
                    <a:tint val="75000"/>
                  </a:prstClr>
                </a:solidFill>
              </a:rPr>
              <a:pPr/>
              <a:t>فوريه 19، 17</a:t>
            </a:fld>
            <a:endParaRPr lang="fa-IR">
              <a:solidFill>
                <a:prstClr val="white">
                  <a:tint val="75000"/>
                </a:prstClr>
              </a:solidFill>
            </a:endParaRPr>
          </a:p>
        </p:txBody>
      </p:sp>
      <p:sp>
        <p:nvSpPr>
          <p:cNvPr id="5" name="Footer Placeholder 4"/>
          <p:cNvSpPr>
            <a:spLocks noGrp="1"/>
          </p:cNvSpPr>
          <p:nvPr>
            <p:ph type="ftr" sz="quarter" idx="11"/>
          </p:nvPr>
        </p:nvSpPr>
        <p:spPr/>
        <p:txBody>
          <a:bodyPr/>
          <a:lstStyle/>
          <a:p>
            <a:endParaRPr lang="fa-IR">
              <a:solidFill>
                <a:prstClr val="white">
                  <a:tint val="75000"/>
                </a:prstClr>
              </a:solidFill>
            </a:endParaRPr>
          </a:p>
        </p:txBody>
      </p:sp>
      <p:sp>
        <p:nvSpPr>
          <p:cNvPr id="6" name="Slide Number Placeholder 5"/>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1"/>
            <a:ext cx="222885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95300" y="274641"/>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091ED1C-4D4B-4B8D-93D9-509D97061963}" type="datetime8">
              <a:rPr lang="fa-IR" smtClean="0">
                <a:solidFill>
                  <a:prstClr val="white">
                    <a:tint val="75000"/>
                  </a:prstClr>
                </a:solidFill>
              </a:rPr>
              <a:pPr/>
              <a:t>فوريه 19، 17</a:t>
            </a:fld>
            <a:endParaRPr lang="fa-IR">
              <a:solidFill>
                <a:prstClr val="white">
                  <a:tint val="75000"/>
                </a:prstClr>
              </a:solidFill>
            </a:endParaRPr>
          </a:p>
        </p:txBody>
      </p:sp>
      <p:sp>
        <p:nvSpPr>
          <p:cNvPr id="5" name="Footer Placeholder 4"/>
          <p:cNvSpPr>
            <a:spLocks noGrp="1"/>
          </p:cNvSpPr>
          <p:nvPr>
            <p:ph type="ftr" sz="quarter" idx="11"/>
          </p:nvPr>
        </p:nvSpPr>
        <p:spPr/>
        <p:txBody>
          <a:bodyPr/>
          <a:lstStyle/>
          <a:p>
            <a:endParaRPr lang="fa-IR">
              <a:solidFill>
                <a:prstClr val="white">
                  <a:tint val="75000"/>
                </a:prstClr>
              </a:solidFill>
            </a:endParaRPr>
          </a:p>
        </p:txBody>
      </p:sp>
      <p:sp>
        <p:nvSpPr>
          <p:cNvPr id="6" name="Slide Number Placeholder 5"/>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04284" y="2514601"/>
            <a:ext cx="715048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104284" y="4777381"/>
            <a:ext cx="715048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9" name="Freeform 8"/>
          <p:cNvSpPr/>
          <p:nvPr/>
        </p:nvSpPr>
        <p:spPr bwMode="auto">
          <a:xfrm>
            <a:off x="-34362" y="4321159"/>
            <a:ext cx="1511762"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58612" y="4529542"/>
            <a:ext cx="633726"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21015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07302" y="624110"/>
            <a:ext cx="71382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104284" y="2133600"/>
            <a:ext cx="7141317"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081075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04284" y="2074562"/>
            <a:ext cx="7141317"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104284" y="3581400"/>
            <a:ext cx="7141317"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7819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104285" y="2136707"/>
            <a:ext cx="3463992"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82083" y="2136707"/>
            <a:ext cx="3463517"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9"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53830" y="787784"/>
            <a:ext cx="633726"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7559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454131" y="2226626"/>
            <a:ext cx="311414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04283" y="2802889"/>
            <a:ext cx="3463993"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27501" y="2223398"/>
            <a:ext cx="31126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778191" y="2799661"/>
            <a:ext cx="3461987"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11"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53830" y="787784"/>
            <a:ext cx="633726"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517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07300" y="624110"/>
            <a:ext cx="71383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8"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34981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90001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4283" y="446088"/>
            <a:ext cx="2848716"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5138785" y="446090"/>
            <a:ext cx="4106815"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104283" y="1598613"/>
            <a:ext cx="2848716"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478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AE4A8A11-7415-4020-A12E-5B1AD46E0DC4}" type="datetime8">
              <a:rPr lang="fa-IR" smtClean="0">
                <a:solidFill>
                  <a:prstClr val="white">
                    <a:tint val="75000"/>
                  </a:prstClr>
                </a:solidFill>
              </a:rPr>
              <a:pPr/>
              <a:t>فوريه 19، 17</a:t>
            </a:fld>
            <a:endParaRPr lang="fa-IR">
              <a:solidFill>
                <a:prstClr val="white">
                  <a:tint val="75000"/>
                </a:prstClr>
              </a:solidFill>
            </a:endParaRPr>
          </a:p>
        </p:txBody>
      </p:sp>
      <p:sp>
        <p:nvSpPr>
          <p:cNvPr id="5" name="Footer Placeholder 4"/>
          <p:cNvSpPr>
            <a:spLocks noGrp="1"/>
          </p:cNvSpPr>
          <p:nvPr>
            <p:ph type="ftr" sz="quarter" idx="11"/>
          </p:nvPr>
        </p:nvSpPr>
        <p:spPr/>
        <p:txBody>
          <a:bodyPr/>
          <a:lstStyle/>
          <a:p>
            <a:endParaRPr lang="fa-IR">
              <a:solidFill>
                <a:prstClr val="white">
                  <a:tint val="75000"/>
                </a:prstClr>
              </a:solidFill>
            </a:endParaRPr>
          </a:p>
        </p:txBody>
      </p:sp>
      <p:sp>
        <p:nvSpPr>
          <p:cNvPr id="6" name="Slide Number Placeholder 5"/>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04284" y="4800600"/>
            <a:ext cx="714131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104284" y="634965"/>
            <a:ext cx="7141317"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104284" y="5367338"/>
            <a:ext cx="714131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14217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104284" y="609600"/>
            <a:ext cx="7141317"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rtl="0"/>
            <a:fld id="{1D8BD707-D9CF-40AE-B4C6-C98DA3205C09}" type="datetimeFigureOut">
              <a:rPr lang="en-US" smtClean="0">
                <a:solidFill>
                  <a:prstClr val="black">
                    <a:tint val="75000"/>
                  </a:prstClr>
                </a:solidFill>
              </a:rPr>
              <a:pPr rtl="0"/>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rtl="0"/>
            <a:endParaRPr lang="en-US">
              <a:solidFill>
                <a:prstClr val="black">
                  <a:tint val="75000"/>
                </a:prstClr>
              </a:solidFill>
            </a:endParaRPr>
          </a:p>
        </p:txBody>
      </p:sp>
      <p:sp>
        <p:nvSpPr>
          <p:cNvPr id="10"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1135435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617303" y="3505200"/>
            <a:ext cx="612504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104284" y="4354046"/>
            <a:ext cx="7141317"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rtl="0"/>
            <a:fld id="{1D8BD707-D9CF-40AE-B4C6-C98DA3205C09}" type="datetimeFigureOut">
              <a:rPr lang="en-US" smtClean="0">
                <a:solidFill>
                  <a:prstClr val="black">
                    <a:tint val="75000"/>
                  </a:prstClr>
                </a:solidFill>
              </a:rPr>
              <a:pPr rtl="0"/>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rtl="0"/>
            <a:endParaRPr lang="en-US">
              <a:solidFill>
                <a:prstClr val="black">
                  <a:tint val="75000"/>
                </a:prstClr>
              </a:solidFill>
            </a:endParaRPr>
          </a:p>
        </p:txBody>
      </p:sp>
      <p:sp>
        <p:nvSpPr>
          <p:cNvPr id="19" name="Freeform 11"/>
          <p:cNvSpPr/>
          <p:nvPr/>
        </p:nvSpPr>
        <p:spPr bwMode="auto">
          <a:xfrm flipV="1">
            <a:off x="63" y="3166528"/>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53830" y="3244141"/>
            <a:ext cx="633726" cy="365125"/>
          </a:xfrm>
        </p:spPr>
        <p:txBody>
          <a:body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
        <p:nvSpPr>
          <p:cNvPr id="14" name="TextBox 13"/>
          <p:cNvSpPr txBox="1"/>
          <p:nvPr/>
        </p:nvSpPr>
        <p:spPr>
          <a:xfrm>
            <a:off x="1959010" y="648005"/>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850328" y="290530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358369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104284" y="2438402"/>
            <a:ext cx="7141317"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104284" y="5181600"/>
            <a:ext cx="7141317"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rtl="0"/>
            <a:fld id="{1D8BD707-D9CF-40AE-B4C6-C98DA3205C09}" type="datetimeFigureOut">
              <a:rPr lang="en-US" smtClean="0">
                <a:solidFill>
                  <a:prstClr val="black">
                    <a:tint val="75000"/>
                  </a:prstClr>
                </a:solidFill>
              </a:rPr>
              <a:pPr rtl="0"/>
              <a:t>2/19/2017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rtl="0"/>
            <a:endParaRPr lang="en-US">
              <a:solidFill>
                <a:prstClr val="black">
                  <a:tint val="75000"/>
                </a:prstClr>
              </a:solidFill>
            </a:endParaRPr>
          </a:p>
        </p:txBody>
      </p:sp>
      <p:sp>
        <p:nvSpPr>
          <p:cNvPr id="11"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5517853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370467" y="609600"/>
            <a:ext cx="6618719"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104283" y="4343400"/>
            <a:ext cx="724565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104283" y="5181600"/>
            <a:ext cx="724565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rtl="0"/>
            <a:fld id="{1D8BD707-D9CF-40AE-B4C6-C98DA3205C09}" type="datetimeFigureOut">
              <a:rPr lang="en-US" smtClean="0">
                <a:solidFill>
                  <a:prstClr val="black">
                    <a:tint val="75000"/>
                  </a:prstClr>
                </a:solidFill>
              </a:rPr>
              <a:pPr rtl="0"/>
              <a:t>2/19/2017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rtl="0"/>
            <a:endParaRPr lang="en-US">
              <a:solidFill>
                <a:prstClr val="black">
                  <a:tint val="75000"/>
                </a:prstClr>
              </a:solidFill>
            </a:endParaRPr>
          </a:p>
        </p:txBody>
      </p:sp>
      <p:sp>
        <p:nvSpPr>
          <p:cNvPr id="2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
        <p:nvSpPr>
          <p:cNvPr id="11" name="TextBox 10"/>
          <p:cNvSpPr txBox="1"/>
          <p:nvPr/>
        </p:nvSpPr>
        <p:spPr>
          <a:xfrm>
            <a:off x="1959010" y="648005"/>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850328" y="290530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261026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104284" y="627407"/>
            <a:ext cx="7141316"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104284" y="4343400"/>
            <a:ext cx="7141317"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104284" y="5181600"/>
            <a:ext cx="7141317"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pPr rtl="0"/>
            <a:fld id="{1D8BD707-D9CF-40AE-B4C6-C98DA3205C09}" type="datetimeFigureOut">
              <a:rPr lang="en-US" smtClean="0">
                <a:solidFill>
                  <a:prstClr val="black">
                    <a:tint val="75000"/>
                  </a:prstClr>
                </a:solidFill>
              </a:rPr>
              <a:pPr rtl="0"/>
              <a:t>2/19/2017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rtl="0"/>
            <a:endParaRPr lang="en-US">
              <a:solidFill>
                <a:prstClr val="black">
                  <a:tint val="75000"/>
                </a:prstClr>
              </a:solidFill>
            </a:endParaRPr>
          </a:p>
        </p:txBody>
      </p:sp>
      <p:sp>
        <p:nvSpPr>
          <p:cNvPr id="10" name="Freeform 11"/>
          <p:cNvSpPr/>
          <p:nvPr/>
        </p:nvSpPr>
        <p:spPr bwMode="auto">
          <a:xfrm flipV="1">
            <a:off x="63" y="4910661"/>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53830" y="4983089"/>
            <a:ext cx="633726" cy="365125"/>
          </a:xfrm>
        </p:spPr>
        <p:txBody>
          <a:body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433419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38927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1746" y="627407"/>
            <a:ext cx="1794143"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04284" y="627407"/>
            <a:ext cx="5109377"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2/19/2017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10" name="Freeform 11"/>
          <p:cNvSpPr/>
          <p:nvPr/>
        </p:nvSpPr>
        <p:spPr bwMode="auto">
          <a:xfrm flipV="1">
            <a:off x="63" y="711194"/>
            <a:ext cx="1471552"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728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3"/>
            <a:ext cx="8420100" cy="1362075"/>
          </a:xfrm>
        </p:spPr>
        <p:txBody>
          <a:bodyPr anchor="t"/>
          <a:lstStyle>
            <a:lvl1pPr algn="r">
              <a:defRPr sz="4333" b="1" cap="all"/>
            </a:lvl1pPr>
          </a:lstStyle>
          <a:p>
            <a:r>
              <a:rPr lang="en-US" smtClean="0"/>
              <a:t>Click to edit Master title style</a:t>
            </a:r>
            <a:endParaRPr lang="fa-IR"/>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C888B8-3CB4-472F-8D88-46ABC1D04B8F}" type="datetime8">
              <a:rPr lang="fa-IR" smtClean="0">
                <a:solidFill>
                  <a:prstClr val="white">
                    <a:tint val="75000"/>
                  </a:prstClr>
                </a:solidFill>
              </a:rPr>
              <a:pPr/>
              <a:t>فوريه 19، 17</a:t>
            </a:fld>
            <a:endParaRPr lang="fa-IR">
              <a:solidFill>
                <a:prstClr val="white">
                  <a:tint val="75000"/>
                </a:prstClr>
              </a:solidFill>
            </a:endParaRPr>
          </a:p>
        </p:txBody>
      </p:sp>
      <p:sp>
        <p:nvSpPr>
          <p:cNvPr id="5" name="Footer Placeholder 4"/>
          <p:cNvSpPr>
            <a:spLocks noGrp="1"/>
          </p:cNvSpPr>
          <p:nvPr>
            <p:ph type="ftr" sz="quarter" idx="11"/>
          </p:nvPr>
        </p:nvSpPr>
        <p:spPr/>
        <p:txBody>
          <a:bodyPr/>
          <a:lstStyle/>
          <a:p>
            <a:endParaRPr lang="fa-IR">
              <a:solidFill>
                <a:prstClr val="white">
                  <a:tint val="75000"/>
                </a:prstClr>
              </a:solidFill>
            </a:endParaRPr>
          </a:p>
        </p:txBody>
      </p:sp>
      <p:sp>
        <p:nvSpPr>
          <p:cNvPr id="6" name="Slide Number Placeholder 5"/>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95300" y="1600203"/>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5035550" y="1600203"/>
            <a:ext cx="4375150" cy="4525963"/>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3F945F0A-5A39-4FED-868B-4FAB487A4539}" type="datetime8">
              <a:rPr lang="fa-IR" smtClean="0">
                <a:solidFill>
                  <a:prstClr val="white">
                    <a:tint val="75000"/>
                  </a:prstClr>
                </a:solidFill>
              </a:rPr>
              <a:pPr/>
              <a:t>فوريه 19، 17</a:t>
            </a:fld>
            <a:endParaRPr lang="fa-IR">
              <a:solidFill>
                <a:prstClr val="white">
                  <a:tint val="75000"/>
                </a:prstClr>
              </a:solidFill>
            </a:endParaRPr>
          </a:p>
        </p:txBody>
      </p:sp>
      <p:sp>
        <p:nvSpPr>
          <p:cNvPr id="6" name="Footer Placeholder 5"/>
          <p:cNvSpPr>
            <a:spLocks noGrp="1"/>
          </p:cNvSpPr>
          <p:nvPr>
            <p:ph type="ftr" sz="quarter" idx="11"/>
          </p:nvPr>
        </p:nvSpPr>
        <p:spPr/>
        <p:txBody>
          <a:bodyPr/>
          <a:lstStyle/>
          <a:p>
            <a:endParaRPr lang="fa-IR">
              <a:solidFill>
                <a:prstClr val="white">
                  <a:tint val="75000"/>
                </a:prstClr>
              </a:solidFill>
            </a:endParaRPr>
          </a:p>
        </p:txBody>
      </p:sp>
      <p:sp>
        <p:nvSpPr>
          <p:cNvPr id="7" name="Slide Number Placeholder 6"/>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5032112" y="1535113"/>
            <a:ext cx="4378590" cy="639762"/>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90" cy="3951288"/>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4D21D89-D619-413A-8369-FBDA69E10D12}" type="datetime8">
              <a:rPr lang="fa-IR" smtClean="0">
                <a:solidFill>
                  <a:prstClr val="white">
                    <a:tint val="75000"/>
                  </a:prstClr>
                </a:solidFill>
              </a:rPr>
              <a:pPr/>
              <a:t>فوريه 19، 17</a:t>
            </a:fld>
            <a:endParaRPr lang="fa-IR">
              <a:solidFill>
                <a:prstClr val="white">
                  <a:tint val="75000"/>
                </a:prstClr>
              </a:solidFill>
            </a:endParaRPr>
          </a:p>
        </p:txBody>
      </p:sp>
      <p:sp>
        <p:nvSpPr>
          <p:cNvPr id="8" name="Footer Placeholder 7"/>
          <p:cNvSpPr>
            <a:spLocks noGrp="1"/>
          </p:cNvSpPr>
          <p:nvPr>
            <p:ph type="ftr" sz="quarter" idx="11"/>
          </p:nvPr>
        </p:nvSpPr>
        <p:spPr/>
        <p:txBody>
          <a:bodyPr/>
          <a:lstStyle/>
          <a:p>
            <a:endParaRPr lang="fa-IR">
              <a:solidFill>
                <a:prstClr val="white">
                  <a:tint val="75000"/>
                </a:prstClr>
              </a:solidFill>
            </a:endParaRPr>
          </a:p>
        </p:txBody>
      </p:sp>
      <p:sp>
        <p:nvSpPr>
          <p:cNvPr id="9" name="Slide Number Placeholder 8"/>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6C9A388-2293-42A2-A0B2-CB8DF4A26B5C}" type="datetime8">
              <a:rPr lang="fa-IR" smtClean="0">
                <a:solidFill>
                  <a:prstClr val="white">
                    <a:tint val="75000"/>
                  </a:prstClr>
                </a:solidFill>
              </a:rPr>
              <a:pPr/>
              <a:t>فوريه 19، 17</a:t>
            </a:fld>
            <a:endParaRPr lang="fa-IR">
              <a:solidFill>
                <a:prstClr val="white">
                  <a:tint val="75000"/>
                </a:prstClr>
              </a:solidFill>
            </a:endParaRPr>
          </a:p>
        </p:txBody>
      </p:sp>
      <p:sp>
        <p:nvSpPr>
          <p:cNvPr id="4" name="Footer Placeholder 3"/>
          <p:cNvSpPr>
            <a:spLocks noGrp="1"/>
          </p:cNvSpPr>
          <p:nvPr>
            <p:ph type="ftr" sz="quarter" idx="11"/>
          </p:nvPr>
        </p:nvSpPr>
        <p:spPr/>
        <p:txBody>
          <a:bodyPr/>
          <a:lstStyle/>
          <a:p>
            <a:endParaRPr lang="fa-IR">
              <a:solidFill>
                <a:prstClr val="white">
                  <a:tint val="75000"/>
                </a:prstClr>
              </a:solidFill>
            </a:endParaRPr>
          </a:p>
        </p:txBody>
      </p:sp>
      <p:sp>
        <p:nvSpPr>
          <p:cNvPr id="5" name="Slide Number Placeholder 4"/>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ACB9F3-D620-4CAF-A179-DF7787AEAFA2}" type="datetime8">
              <a:rPr lang="fa-IR" smtClean="0">
                <a:solidFill>
                  <a:prstClr val="white">
                    <a:tint val="75000"/>
                  </a:prstClr>
                </a:solidFill>
              </a:rPr>
              <a:pPr/>
              <a:t>فوريه 19، 17</a:t>
            </a:fld>
            <a:endParaRPr lang="fa-IR">
              <a:solidFill>
                <a:prstClr val="white">
                  <a:tint val="75000"/>
                </a:prstClr>
              </a:solidFill>
            </a:endParaRPr>
          </a:p>
        </p:txBody>
      </p:sp>
      <p:sp>
        <p:nvSpPr>
          <p:cNvPr id="3" name="Footer Placeholder 2"/>
          <p:cNvSpPr>
            <a:spLocks noGrp="1"/>
          </p:cNvSpPr>
          <p:nvPr>
            <p:ph type="ftr" sz="quarter" idx="11"/>
          </p:nvPr>
        </p:nvSpPr>
        <p:spPr/>
        <p:txBody>
          <a:bodyPr/>
          <a:lstStyle/>
          <a:p>
            <a:endParaRPr lang="fa-IR">
              <a:solidFill>
                <a:prstClr val="white">
                  <a:tint val="75000"/>
                </a:prstClr>
              </a:solidFill>
            </a:endParaRPr>
          </a:p>
        </p:txBody>
      </p:sp>
      <p:sp>
        <p:nvSpPr>
          <p:cNvPr id="4" name="Slide Number Placeholder 3"/>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r">
              <a:defRPr sz="2167" b="1"/>
            </a:lvl1pPr>
          </a:lstStyle>
          <a:p>
            <a:r>
              <a:rPr lang="en-US" smtClean="0"/>
              <a:t>Click to edit Master title style</a:t>
            </a:r>
            <a:endParaRPr lang="fa-IR"/>
          </a:p>
        </p:txBody>
      </p:sp>
      <p:sp>
        <p:nvSpPr>
          <p:cNvPr id="3" name="Content Placeholder 2"/>
          <p:cNvSpPr>
            <a:spLocks noGrp="1"/>
          </p:cNvSpPr>
          <p:nvPr>
            <p:ph idx="1"/>
          </p:nvPr>
        </p:nvSpPr>
        <p:spPr>
          <a:xfrm>
            <a:off x="3872971" y="273053"/>
            <a:ext cx="5537729" cy="5853113"/>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95302" y="1435103"/>
            <a:ext cx="3259006" cy="4691063"/>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7C2FF7-8489-4F6F-AE49-9A5C767B4C83}" type="datetime8">
              <a:rPr lang="fa-IR" smtClean="0">
                <a:solidFill>
                  <a:prstClr val="white">
                    <a:tint val="75000"/>
                  </a:prstClr>
                </a:solidFill>
              </a:rPr>
              <a:pPr/>
              <a:t>فوريه 19، 17</a:t>
            </a:fld>
            <a:endParaRPr lang="fa-IR">
              <a:solidFill>
                <a:prstClr val="white">
                  <a:tint val="75000"/>
                </a:prstClr>
              </a:solidFill>
            </a:endParaRPr>
          </a:p>
        </p:txBody>
      </p:sp>
      <p:sp>
        <p:nvSpPr>
          <p:cNvPr id="6" name="Footer Placeholder 5"/>
          <p:cNvSpPr>
            <a:spLocks noGrp="1"/>
          </p:cNvSpPr>
          <p:nvPr>
            <p:ph type="ftr" sz="quarter" idx="11"/>
          </p:nvPr>
        </p:nvSpPr>
        <p:spPr/>
        <p:txBody>
          <a:bodyPr/>
          <a:lstStyle/>
          <a:p>
            <a:endParaRPr lang="fa-IR">
              <a:solidFill>
                <a:prstClr val="white">
                  <a:tint val="75000"/>
                </a:prstClr>
              </a:solidFill>
            </a:endParaRPr>
          </a:p>
        </p:txBody>
      </p:sp>
      <p:sp>
        <p:nvSpPr>
          <p:cNvPr id="7" name="Slide Number Placeholder 6"/>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r">
              <a:defRPr sz="2167" b="1"/>
            </a:lvl1pPr>
          </a:lstStyle>
          <a:p>
            <a:r>
              <a:rPr lang="en-US" smtClean="0"/>
              <a:t>Click to edit Master title style</a:t>
            </a:r>
            <a:endParaRPr lang="fa-IR"/>
          </a:p>
        </p:txBody>
      </p:sp>
      <p:sp>
        <p:nvSpPr>
          <p:cNvPr id="3" name="Picture Placeholder 2"/>
          <p:cNvSpPr>
            <a:spLocks noGrp="1"/>
          </p:cNvSpPr>
          <p:nvPr>
            <p:ph type="pic" idx="1"/>
          </p:nvPr>
        </p:nvSpPr>
        <p:spPr>
          <a:xfrm>
            <a:off x="1941645" y="612775"/>
            <a:ext cx="5943600" cy="41148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endParaRPr lang="fa-IR"/>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B505CC-276C-4922-98F0-D4F9538CA52D}" type="datetime8">
              <a:rPr lang="fa-IR" smtClean="0">
                <a:solidFill>
                  <a:prstClr val="white">
                    <a:tint val="75000"/>
                  </a:prstClr>
                </a:solidFill>
              </a:rPr>
              <a:pPr/>
              <a:t>فوريه 19، 17</a:t>
            </a:fld>
            <a:endParaRPr lang="fa-IR">
              <a:solidFill>
                <a:prstClr val="white">
                  <a:tint val="75000"/>
                </a:prstClr>
              </a:solidFill>
            </a:endParaRPr>
          </a:p>
        </p:txBody>
      </p:sp>
      <p:sp>
        <p:nvSpPr>
          <p:cNvPr id="6" name="Footer Placeholder 5"/>
          <p:cNvSpPr>
            <a:spLocks noGrp="1"/>
          </p:cNvSpPr>
          <p:nvPr>
            <p:ph type="ftr" sz="quarter" idx="11"/>
          </p:nvPr>
        </p:nvSpPr>
        <p:spPr/>
        <p:txBody>
          <a:bodyPr/>
          <a:lstStyle/>
          <a:p>
            <a:endParaRPr lang="fa-IR">
              <a:solidFill>
                <a:prstClr val="white">
                  <a:tint val="75000"/>
                </a:prstClr>
              </a:solidFill>
            </a:endParaRPr>
          </a:p>
        </p:txBody>
      </p:sp>
      <p:sp>
        <p:nvSpPr>
          <p:cNvPr id="7" name="Slide Number Placeholder 6"/>
          <p:cNvSpPr>
            <a:spLocks noGrp="1"/>
          </p:cNvSpPr>
          <p:nvPr>
            <p:ph type="sldNum" sz="quarter" idx="12"/>
          </p:nvPr>
        </p:nvSpPr>
        <p:spPr/>
        <p:txBody>
          <a:body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Ovr>
    <a:masterClrMapping/>
  </p:clrMapOvr>
  <p:transition spd="slow">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95300" y="1600203"/>
            <a:ext cx="89154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7099300" y="6356353"/>
            <a:ext cx="2311400" cy="365125"/>
          </a:xfrm>
          <a:prstGeom prst="rect">
            <a:avLst/>
          </a:prstGeom>
        </p:spPr>
        <p:txBody>
          <a:bodyPr vert="horz" lIns="91440" tIns="45720" rIns="91440" bIns="45720" rtlCol="1" anchor="ctr"/>
          <a:lstStyle>
            <a:lvl1pPr algn="r">
              <a:defRPr sz="1300">
                <a:solidFill>
                  <a:schemeClr val="tx1">
                    <a:tint val="75000"/>
                  </a:schemeClr>
                </a:solidFill>
              </a:defRPr>
            </a:lvl1pPr>
          </a:lstStyle>
          <a:p>
            <a:fld id="{F37FF8B4-57AA-4ADC-8511-A72992EB7698}" type="datetime8">
              <a:rPr lang="fa-IR" smtClean="0">
                <a:solidFill>
                  <a:prstClr val="white">
                    <a:tint val="75000"/>
                  </a:prstClr>
                </a:solidFill>
              </a:rPr>
              <a:pPr/>
              <a:t>فوريه 19، 17</a:t>
            </a:fld>
            <a:endParaRPr lang="fa-IR">
              <a:solidFill>
                <a:prstClr val="white">
                  <a:tint val="75000"/>
                </a:prstClr>
              </a:solidFill>
            </a:endParaRPr>
          </a:p>
        </p:txBody>
      </p:sp>
      <p:sp>
        <p:nvSpPr>
          <p:cNvPr id="5" name="Footer Placeholder 4"/>
          <p:cNvSpPr>
            <a:spLocks noGrp="1"/>
          </p:cNvSpPr>
          <p:nvPr>
            <p:ph type="ftr" sz="quarter" idx="3"/>
          </p:nvPr>
        </p:nvSpPr>
        <p:spPr>
          <a:xfrm>
            <a:off x="3384550" y="6356353"/>
            <a:ext cx="3136900" cy="365125"/>
          </a:xfrm>
          <a:prstGeom prst="rect">
            <a:avLst/>
          </a:prstGeom>
        </p:spPr>
        <p:txBody>
          <a:bodyPr vert="horz" lIns="91440" tIns="45720" rIns="91440" bIns="45720" rtlCol="1" anchor="ctr"/>
          <a:lstStyle>
            <a:lvl1pPr algn="ctr">
              <a:defRPr sz="1300">
                <a:solidFill>
                  <a:schemeClr val="tx1">
                    <a:tint val="75000"/>
                  </a:schemeClr>
                </a:solidFill>
              </a:defRPr>
            </a:lvl1pPr>
          </a:lstStyle>
          <a:p>
            <a:endParaRPr lang="fa-IR">
              <a:solidFill>
                <a:prstClr val="white">
                  <a:tint val="75000"/>
                </a:prstClr>
              </a:solidFill>
            </a:endParaRPr>
          </a:p>
        </p:txBody>
      </p:sp>
      <p:sp>
        <p:nvSpPr>
          <p:cNvPr id="6" name="Slide Number Placeholder 5"/>
          <p:cNvSpPr>
            <a:spLocks noGrp="1"/>
          </p:cNvSpPr>
          <p:nvPr>
            <p:ph type="sldNum" sz="quarter" idx="4"/>
          </p:nvPr>
        </p:nvSpPr>
        <p:spPr>
          <a:xfrm>
            <a:off x="495300" y="6356353"/>
            <a:ext cx="2311400" cy="365125"/>
          </a:xfrm>
          <a:prstGeom prst="rect">
            <a:avLst/>
          </a:prstGeom>
        </p:spPr>
        <p:txBody>
          <a:bodyPr vert="horz" lIns="91440" tIns="45720" rIns="91440" bIns="45720" rtlCol="1" anchor="ctr"/>
          <a:lstStyle>
            <a:lvl1pPr algn="l">
              <a:defRPr sz="1300">
                <a:solidFill>
                  <a:schemeClr val="tx1">
                    <a:tint val="75000"/>
                  </a:schemeClr>
                </a:solidFill>
              </a:defRPr>
            </a:lvl1pPr>
          </a:lstStyle>
          <a:p>
            <a:fld id="{668C02A9-16D2-4F84-A9E1-65EAF3DF88B1}" type="slidenum">
              <a:rPr lang="fa-IR" smtClean="0">
                <a:solidFill>
                  <a:prstClr val="white">
                    <a:tint val="75000"/>
                  </a:prstClr>
                </a:solidFill>
              </a:rPr>
              <a:pPr/>
              <a:t>‹#›</a:t>
            </a:fld>
            <a:endParaRPr lang="fa-IR">
              <a:solidFill>
                <a:prstClr val="white">
                  <a:tint val="75000"/>
                </a:prstClr>
              </a:solidFill>
            </a:endParaRP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spd="slow">
    <p:wheel spokes="8"/>
  </p:transition>
  <p:hf hdr="0" ftr="0" dt="0"/>
  <p:txStyles>
    <p:titleStyle>
      <a:lvl1pPr algn="ctr" defTabSz="990570" rtl="1" eaLnBrk="1" latinLnBrk="0" hangingPunct="1">
        <a:spcBef>
          <a:spcPct val="0"/>
        </a:spcBef>
        <a:buNone/>
        <a:defRPr sz="4767" kern="1200">
          <a:solidFill>
            <a:schemeClr val="tx1"/>
          </a:solidFill>
          <a:latin typeface="+mj-lt"/>
          <a:ea typeface="+mj-ea"/>
          <a:cs typeface="+mj-cs"/>
        </a:defRPr>
      </a:lvl1pPr>
    </p:titleStyle>
    <p:bodyStyle>
      <a:lvl1pPr marL="371464" indent="-371464" algn="r" defTabSz="990570" rtl="1" eaLnBrk="1" latinLnBrk="0" hangingPunct="1">
        <a:spcBef>
          <a:spcPct val="20000"/>
        </a:spcBef>
        <a:buFont typeface="Arial" pitchFamily="34" charset="0"/>
        <a:buChar char="•"/>
        <a:defRPr sz="3467" kern="1200">
          <a:solidFill>
            <a:schemeClr val="tx1"/>
          </a:solidFill>
          <a:latin typeface="+mn-lt"/>
          <a:ea typeface="+mn-ea"/>
          <a:cs typeface="+mn-cs"/>
        </a:defRPr>
      </a:lvl1pPr>
      <a:lvl2pPr marL="804838" indent="-309553" algn="r" defTabSz="990570" rtl="1" eaLnBrk="1" latinLnBrk="0" hangingPunct="1">
        <a:spcBef>
          <a:spcPct val="20000"/>
        </a:spcBef>
        <a:buFont typeface="Arial" pitchFamily="34" charset="0"/>
        <a:buChar char="–"/>
        <a:defRPr sz="3033" kern="1200">
          <a:solidFill>
            <a:schemeClr val="tx1"/>
          </a:solidFill>
          <a:latin typeface="+mn-lt"/>
          <a:ea typeface="+mn-ea"/>
          <a:cs typeface="+mn-cs"/>
        </a:defRPr>
      </a:lvl2pPr>
      <a:lvl3pPr marL="1238212" indent="-247642" algn="r" defTabSz="990570" rtl="1" eaLnBrk="1" latinLnBrk="0" hangingPunct="1">
        <a:spcBef>
          <a:spcPct val="20000"/>
        </a:spcBef>
        <a:buFont typeface="Arial" pitchFamily="34" charset="0"/>
        <a:buChar char="•"/>
        <a:defRPr sz="2600" kern="1200">
          <a:solidFill>
            <a:schemeClr val="tx1"/>
          </a:solidFill>
          <a:latin typeface="+mn-lt"/>
          <a:ea typeface="+mn-ea"/>
          <a:cs typeface="+mn-cs"/>
        </a:defRPr>
      </a:lvl3pPr>
      <a:lvl4pPr marL="1733497" indent="-247642" algn="r" defTabSz="990570" rtl="1" eaLnBrk="1" latinLnBrk="0" hangingPunct="1">
        <a:spcBef>
          <a:spcPct val="20000"/>
        </a:spcBef>
        <a:buFont typeface="Arial" pitchFamily="34" charset="0"/>
        <a:buChar char="–"/>
        <a:defRPr sz="2167" kern="1200">
          <a:solidFill>
            <a:schemeClr val="tx1"/>
          </a:solidFill>
          <a:latin typeface="+mn-lt"/>
          <a:ea typeface="+mn-ea"/>
          <a:cs typeface="+mn-cs"/>
        </a:defRPr>
      </a:lvl4pPr>
      <a:lvl5pPr marL="2228781" indent="-247642" algn="r" defTabSz="990570" rtl="1" eaLnBrk="1" latinLnBrk="0" hangingPunct="1">
        <a:spcBef>
          <a:spcPct val="20000"/>
        </a:spcBef>
        <a:buFont typeface="Arial" pitchFamily="34" charset="0"/>
        <a:buChar char="»"/>
        <a:defRPr sz="2167" kern="1200">
          <a:solidFill>
            <a:schemeClr val="tx1"/>
          </a:solidFill>
          <a:latin typeface="+mn-lt"/>
          <a:ea typeface="+mn-ea"/>
          <a:cs typeface="+mn-cs"/>
        </a:defRPr>
      </a:lvl5pPr>
      <a:lvl6pPr marL="2724066" indent="-247642" algn="r" defTabSz="990570" rtl="1" eaLnBrk="1" latinLnBrk="0" hangingPunct="1">
        <a:spcBef>
          <a:spcPct val="20000"/>
        </a:spcBef>
        <a:buFont typeface="Arial" pitchFamily="34" charset="0"/>
        <a:buChar char="•"/>
        <a:defRPr sz="2167" kern="1200">
          <a:solidFill>
            <a:schemeClr val="tx1"/>
          </a:solidFill>
          <a:latin typeface="+mn-lt"/>
          <a:ea typeface="+mn-ea"/>
          <a:cs typeface="+mn-cs"/>
        </a:defRPr>
      </a:lvl6pPr>
      <a:lvl7pPr marL="3219351" indent="-247642" algn="r" defTabSz="990570" rtl="1" eaLnBrk="1" latinLnBrk="0" hangingPunct="1">
        <a:spcBef>
          <a:spcPct val="20000"/>
        </a:spcBef>
        <a:buFont typeface="Arial" pitchFamily="34" charset="0"/>
        <a:buChar char="•"/>
        <a:defRPr sz="2167" kern="1200">
          <a:solidFill>
            <a:schemeClr val="tx1"/>
          </a:solidFill>
          <a:latin typeface="+mn-lt"/>
          <a:ea typeface="+mn-ea"/>
          <a:cs typeface="+mn-cs"/>
        </a:defRPr>
      </a:lvl7pPr>
      <a:lvl8pPr marL="3714636" indent="-247642" algn="r" defTabSz="990570" rtl="1" eaLnBrk="1" latinLnBrk="0" hangingPunct="1">
        <a:spcBef>
          <a:spcPct val="20000"/>
        </a:spcBef>
        <a:buFont typeface="Arial" pitchFamily="34" charset="0"/>
        <a:buChar char="•"/>
        <a:defRPr sz="2167" kern="1200">
          <a:solidFill>
            <a:schemeClr val="tx1"/>
          </a:solidFill>
          <a:latin typeface="+mn-lt"/>
          <a:ea typeface="+mn-ea"/>
          <a:cs typeface="+mn-cs"/>
        </a:defRPr>
      </a:lvl8pPr>
      <a:lvl9pPr marL="4209920" indent="-247642" algn="r" defTabSz="990570" rtl="1" eaLnBrk="1" latinLnBrk="0" hangingPunct="1">
        <a:spcBef>
          <a:spcPct val="20000"/>
        </a:spcBef>
        <a:buFont typeface="Arial" pitchFamily="34" charset="0"/>
        <a:buChar char="•"/>
        <a:defRPr sz="2167" kern="1200">
          <a:solidFill>
            <a:schemeClr val="tx1"/>
          </a:solidFill>
          <a:latin typeface="+mn-lt"/>
          <a:ea typeface="+mn-ea"/>
          <a:cs typeface="+mn-cs"/>
        </a:defRPr>
      </a:lvl9pPr>
    </p:bodyStyle>
    <p:otherStyle>
      <a:defPPr>
        <a:defRPr lang="fa-IR"/>
      </a:defPPr>
      <a:lvl1pPr marL="0" algn="r" defTabSz="990570" rtl="1" eaLnBrk="1" latinLnBrk="0" hangingPunct="1">
        <a:defRPr sz="1950" kern="1200">
          <a:solidFill>
            <a:schemeClr val="tx1"/>
          </a:solidFill>
          <a:latin typeface="+mn-lt"/>
          <a:ea typeface="+mn-ea"/>
          <a:cs typeface="+mn-cs"/>
        </a:defRPr>
      </a:lvl1pPr>
      <a:lvl2pPr marL="495285" algn="r" defTabSz="990570" rtl="1" eaLnBrk="1" latinLnBrk="0" hangingPunct="1">
        <a:defRPr sz="1950" kern="1200">
          <a:solidFill>
            <a:schemeClr val="tx1"/>
          </a:solidFill>
          <a:latin typeface="+mn-lt"/>
          <a:ea typeface="+mn-ea"/>
          <a:cs typeface="+mn-cs"/>
        </a:defRPr>
      </a:lvl2pPr>
      <a:lvl3pPr marL="990570" algn="r" defTabSz="990570" rtl="1" eaLnBrk="1" latinLnBrk="0" hangingPunct="1">
        <a:defRPr sz="1950" kern="1200">
          <a:solidFill>
            <a:schemeClr val="tx1"/>
          </a:solidFill>
          <a:latin typeface="+mn-lt"/>
          <a:ea typeface="+mn-ea"/>
          <a:cs typeface="+mn-cs"/>
        </a:defRPr>
      </a:lvl3pPr>
      <a:lvl4pPr marL="1485854" algn="r" defTabSz="990570" rtl="1" eaLnBrk="1" latinLnBrk="0" hangingPunct="1">
        <a:defRPr sz="1950" kern="1200">
          <a:solidFill>
            <a:schemeClr val="tx1"/>
          </a:solidFill>
          <a:latin typeface="+mn-lt"/>
          <a:ea typeface="+mn-ea"/>
          <a:cs typeface="+mn-cs"/>
        </a:defRPr>
      </a:lvl4pPr>
      <a:lvl5pPr marL="1981139" algn="r" defTabSz="990570" rtl="1" eaLnBrk="1" latinLnBrk="0" hangingPunct="1">
        <a:defRPr sz="1950" kern="1200">
          <a:solidFill>
            <a:schemeClr val="tx1"/>
          </a:solidFill>
          <a:latin typeface="+mn-lt"/>
          <a:ea typeface="+mn-ea"/>
          <a:cs typeface="+mn-cs"/>
        </a:defRPr>
      </a:lvl5pPr>
      <a:lvl6pPr marL="2476424" algn="r" defTabSz="990570" rtl="1" eaLnBrk="1" latinLnBrk="0" hangingPunct="1">
        <a:defRPr sz="1950" kern="1200">
          <a:solidFill>
            <a:schemeClr val="tx1"/>
          </a:solidFill>
          <a:latin typeface="+mn-lt"/>
          <a:ea typeface="+mn-ea"/>
          <a:cs typeface="+mn-cs"/>
        </a:defRPr>
      </a:lvl6pPr>
      <a:lvl7pPr marL="2971709" algn="r" defTabSz="990570" rtl="1" eaLnBrk="1" latinLnBrk="0" hangingPunct="1">
        <a:defRPr sz="1950" kern="1200">
          <a:solidFill>
            <a:schemeClr val="tx1"/>
          </a:solidFill>
          <a:latin typeface="+mn-lt"/>
          <a:ea typeface="+mn-ea"/>
          <a:cs typeface="+mn-cs"/>
        </a:defRPr>
      </a:lvl7pPr>
      <a:lvl8pPr marL="3466993" algn="r" defTabSz="990570" rtl="1" eaLnBrk="1" latinLnBrk="0" hangingPunct="1">
        <a:defRPr sz="1950" kern="1200">
          <a:solidFill>
            <a:schemeClr val="tx1"/>
          </a:solidFill>
          <a:latin typeface="+mn-lt"/>
          <a:ea typeface="+mn-ea"/>
          <a:cs typeface="+mn-cs"/>
        </a:defRPr>
      </a:lvl8pPr>
      <a:lvl9pPr marL="3962278" algn="r" defTabSz="990570" rtl="1" eaLnBrk="1" latinLnBrk="0" hangingPunct="1">
        <a:defRPr sz="19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21463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2123" y="285"/>
            <a:ext cx="2114961"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9812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107300" y="624110"/>
            <a:ext cx="71383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04284" y="2133600"/>
            <a:ext cx="7141317"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420100" y="6135090"/>
            <a:ext cx="830245"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1D8BD707-D9CF-40AE-B4C6-C98DA3205C09}" type="datetimeFigureOut">
              <a:rPr lang="en-US" smtClean="0">
                <a:solidFill>
                  <a:prstClr val="black">
                    <a:tint val="75000"/>
                  </a:prstClr>
                </a:solidFill>
              </a:rPr>
              <a:pPr rtl="0"/>
              <a:t>2/19/2017</a:t>
            </a:fld>
            <a:endParaRPr lang="en-US">
              <a:solidFill>
                <a:prstClr val="black">
                  <a:tint val="75000"/>
                </a:prstClr>
              </a:solidFill>
            </a:endParaRPr>
          </a:p>
        </p:txBody>
      </p:sp>
      <p:sp>
        <p:nvSpPr>
          <p:cNvPr id="5" name="Footer Placeholder 4"/>
          <p:cNvSpPr>
            <a:spLocks noGrp="1"/>
          </p:cNvSpPr>
          <p:nvPr>
            <p:ph type="ftr" sz="quarter" idx="3"/>
          </p:nvPr>
        </p:nvSpPr>
        <p:spPr>
          <a:xfrm>
            <a:off x="2104283" y="6135810"/>
            <a:ext cx="619286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en-US">
              <a:solidFill>
                <a:prstClr val="black">
                  <a:tint val="75000"/>
                </a:prstClr>
              </a:solidFill>
            </a:endParaRPr>
          </a:p>
        </p:txBody>
      </p:sp>
      <p:sp>
        <p:nvSpPr>
          <p:cNvPr id="6" name="Slide Number Placeholder 5"/>
          <p:cNvSpPr>
            <a:spLocks noGrp="1"/>
          </p:cNvSpPr>
          <p:nvPr>
            <p:ph type="sldNum" sz="quarter" idx="4"/>
          </p:nvPr>
        </p:nvSpPr>
        <p:spPr bwMode="gray">
          <a:xfrm>
            <a:off x="553830" y="787784"/>
            <a:ext cx="633726" cy="365125"/>
          </a:xfrm>
          <a:prstGeom prst="rect">
            <a:avLst/>
          </a:prstGeom>
        </p:spPr>
        <p:txBody>
          <a:bodyPr vert="horz" lIns="91440" tIns="45720" rIns="91440" bIns="45720" rtlCol="0" anchor="ctr"/>
          <a:lstStyle>
            <a:lvl1pPr algn="r">
              <a:defRPr sz="2000">
                <a:solidFill>
                  <a:srgbClr val="FEFFFF"/>
                </a:solidFill>
              </a:defRPr>
            </a:lvl1pPr>
          </a:lstStyle>
          <a:p>
            <a:pPr rtl="0"/>
            <a:fld id="{B6F15528-21DE-4FAA-801E-634DDDAF4B2B}" type="slidenum">
              <a:rPr lang="en-US" smtClean="0">
                <a:solidFill>
                  <a:prstClr val="black">
                    <a:tint val="75000"/>
                  </a:prstClr>
                </a:solidFill>
              </a:rPr>
              <a:pPr rtl="0"/>
              <a:t>‹#›</a:t>
            </a:fld>
            <a:endParaRPr lang="en-US">
              <a:solidFill>
                <a:prstClr val="black">
                  <a:tint val="75000"/>
                </a:prstClr>
              </a:solidFill>
            </a:endParaRPr>
          </a:p>
        </p:txBody>
      </p:sp>
    </p:spTree>
    <p:extLst>
      <p:ext uri="{BB962C8B-B14F-4D97-AF65-F5344CB8AC3E}">
        <p14:creationId xmlns:p14="http://schemas.microsoft.com/office/powerpoint/2010/main" val="313386336"/>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3" name="Picture 1" descr="C:\Documents and Settings\240t1\My Documents\My Pictures\africa_map.gif"/>
          <p:cNvPicPr>
            <a:picLocks noChangeAspect="1" noChangeArrowheads="1"/>
          </p:cNvPicPr>
          <p:nvPr/>
        </p:nvPicPr>
        <p:blipFill>
          <a:blip r:embed="rId2" cstate="print"/>
          <a:srcRect/>
          <a:stretch>
            <a:fillRect/>
          </a:stretch>
        </p:blipFill>
        <p:spPr bwMode="auto">
          <a:xfrm>
            <a:off x="-159568" y="0"/>
            <a:ext cx="10065568" cy="6858000"/>
          </a:xfrm>
          <a:prstGeom prst="rect">
            <a:avLst/>
          </a:prstGeom>
          <a:noFill/>
        </p:spPr>
      </p:pic>
      <p:sp>
        <p:nvSpPr>
          <p:cNvPr id="3" name="Rectangle 2"/>
          <p:cNvSpPr/>
          <p:nvPr/>
        </p:nvSpPr>
        <p:spPr>
          <a:xfrm>
            <a:off x="-159568" y="3429000"/>
            <a:ext cx="3956030" cy="2316019"/>
          </a:xfrm>
          <a:prstGeom prst="rect">
            <a:avLst/>
          </a:prstGeom>
          <a:noFill/>
          <a:effectLst>
            <a:glow>
              <a:schemeClr val="accent1"/>
            </a:glow>
            <a:softEdge rad="0"/>
          </a:effectLst>
        </p:spPr>
        <p:txBody>
          <a:bodyPr wrap="square" lIns="99060" tIns="49530" rIns="99060" bIns="49530">
            <a:spAutoFit/>
          </a:bodyPr>
          <a:lstStyle/>
          <a:p>
            <a:pPr algn="ctr"/>
            <a:r>
              <a:rPr lang="fa-IR" sz="7200" b="1" dirty="0" smtClean="0">
                <a:ln w="12700">
                  <a:solidFill>
                    <a:srgbClr val="000000">
                      <a:satMod val="155000"/>
                    </a:srgbClr>
                  </a:solidFill>
                  <a:prstDash val="solid"/>
                </a:ln>
                <a:effectLst>
                  <a:outerShdw blurRad="41275" dist="20320" dir="1800000" algn="tl" rotWithShape="0">
                    <a:srgbClr val="000000">
                      <a:alpha val="40000"/>
                    </a:srgbClr>
                  </a:outerShdw>
                </a:effectLst>
                <a:cs typeface="B Titr" pitchFamily="2" charset="-78"/>
              </a:rPr>
              <a:t>معرفي </a:t>
            </a:r>
            <a:r>
              <a:rPr lang="fa-IR" sz="7200" b="1" dirty="0">
                <a:ln w="12700">
                  <a:solidFill>
                    <a:srgbClr val="000000">
                      <a:satMod val="155000"/>
                    </a:srgbClr>
                  </a:solidFill>
                  <a:prstDash val="solid"/>
                </a:ln>
                <a:effectLst>
                  <a:outerShdw blurRad="41275" dist="20320" dir="1800000" algn="tl" rotWithShape="0">
                    <a:srgbClr val="000000">
                      <a:alpha val="40000"/>
                    </a:srgbClr>
                  </a:outerShdw>
                </a:effectLst>
                <a:cs typeface="B Titr" pitchFamily="2" charset="-78"/>
              </a:rPr>
              <a:t>قاره آفریقا</a:t>
            </a:r>
            <a:endParaRPr lang="en-US" sz="7200" b="1" dirty="0">
              <a:ln w="12700">
                <a:solidFill>
                  <a:srgbClr val="000000">
                    <a:satMod val="155000"/>
                  </a:srgbClr>
                </a:solidFill>
                <a:prstDash val="solid"/>
              </a:ln>
              <a:effectLst>
                <a:outerShdw blurRad="41275" dist="20320" dir="1800000" algn="tl" rotWithShape="0">
                  <a:srgbClr val="000000">
                    <a:alpha val="40000"/>
                  </a:srgbClr>
                </a:outerShdw>
              </a:effectLst>
              <a:cs typeface="B Titr" pitchFamily="2" charset="-78"/>
            </a:endParaRPr>
          </a:p>
        </p:txBody>
      </p:sp>
      <p:sp>
        <p:nvSpPr>
          <p:cNvPr id="4" name="Rectangle 3"/>
          <p:cNvSpPr/>
          <p:nvPr/>
        </p:nvSpPr>
        <p:spPr>
          <a:xfrm>
            <a:off x="-141729" y="5823131"/>
            <a:ext cx="4160912" cy="654025"/>
          </a:xfrm>
          <a:prstGeom prst="rect">
            <a:avLst/>
          </a:prstGeom>
          <a:noFill/>
          <a:effectLst>
            <a:glow>
              <a:schemeClr val="accent1"/>
            </a:glow>
            <a:softEdge rad="0"/>
          </a:effectLst>
        </p:spPr>
        <p:txBody>
          <a:bodyPr wrap="square" lIns="99060" tIns="49530" rIns="99060" bIns="49530">
            <a:spAutoFit/>
          </a:bodyPr>
          <a:lstStyle/>
          <a:p>
            <a:pPr algn="ctr"/>
            <a:r>
              <a:rPr lang="fa-IR" dirty="0" smtClean="0">
                <a:ln w="12700">
                  <a:solidFill>
                    <a:srgbClr val="000000">
                      <a:satMod val="155000"/>
                    </a:srgbClr>
                  </a:solidFill>
                  <a:prstDash val="solid"/>
                </a:ln>
                <a:cs typeface="B Roya" panose="00000400000000000000" pitchFamily="2" charset="-78"/>
              </a:rPr>
              <a:t>معاونت امور بين الملل و بازرگاني وزارت نفت</a:t>
            </a:r>
          </a:p>
          <a:p>
            <a:pPr algn="ctr"/>
            <a:r>
              <a:rPr lang="fa-IR" dirty="0" smtClean="0">
                <a:ln w="12700">
                  <a:solidFill>
                    <a:srgbClr val="000000">
                      <a:satMod val="155000"/>
                    </a:srgbClr>
                  </a:solidFill>
                  <a:prstDash val="solid"/>
                </a:ln>
                <a:cs typeface="B Roya" panose="00000400000000000000" pitchFamily="2" charset="-78"/>
              </a:rPr>
              <a:t>(اسفند95)</a:t>
            </a:r>
            <a:endParaRPr lang="en-US" dirty="0">
              <a:ln w="12700">
                <a:solidFill>
                  <a:srgbClr val="000000">
                    <a:satMod val="155000"/>
                  </a:srgbClr>
                </a:solidFill>
                <a:prstDash val="solid"/>
              </a:ln>
              <a:cs typeface="B Roya" panose="00000400000000000000" pitchFamily="2" charset="-78"/>
            </a:endParaRPr>
          </a:p>
        </p:txBody>
      </p:sp>
    </p:spTree>
  </p:cSld>
  <p:clrMapOvr>
    <a:masterClrMapping/>
  </p:clrMapOvr>
  <p:transition spd="slow">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43025511"/>
              </p:ext>
            </p:extLst>
          </p:nvPr>
        </p:nvGraphicFramePr>
        <p:xfrm>
          <a:off x="738158" y="857232"/>
          <a:ext cx="8501122" cy="1522393"/>
        </p:xfrm>
        <a:graphic>
          <a:graphicData uri="http://schemas.openxmlformats.org/drawingml/2006/table">
            <a:tbl>
              <a:tblPr rtl="1"/>
              <a:tblGrid>
                <a:gridCol w="1614114"/>
                <a:gridCol w="1091855"/>
                <a:gridCol w="995799"/>
                <a:gridCol w="1270586"/>
                <a:gridCol w="1155112"/>
                <a:gridCol w="1186828"/>
                <a:gridCol w="1186828"/>
              </a:tblGrid>
              <a:tr h="936136">
                <a:tc>
                  <a:txBody>
                    <a:bodyPr/>
                    <a:lstStyle/>
                    <a:p>
                      <a:pPr algn="ctr" rtl="1">
                        <a:lnSpc>
                          <a:spcPct val="100000"/>
                        </a:lnSpc>
                        <a:spcAft>
                          <a:spcPts val="0"/>
                        </a:spcAft>
                      </a:pPr>
                      <a:r>
                        <a:rPr lang="fa-IR" sz="2000" dirty="0">
                          <a:solidFill>
                            <a:schemeClr val="tx1"/>
                          </a:solidFill>
                          <a:latin typeface="Calibri"/>
                          <a:ea typeface="Calibri"/>
                          <a:cs typeface="B Titr" pitchFamily="2" charset="-78"/>
                        </a:rPr>
                        <a:t>شرح</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solidFill>
                            <a:schemeClr val="tx1"/>
                          </a:solidFill>
                          <a:latin typeface="Calibri"/>
                          <a:ea typeface="Calibri"/>
                          <a:cs typeface="B Titr" pitchFamily="2" charset="-78"/>
                        </a:rPr>
                        <a:t>2005</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solidFill>
                            <a:schemeClr val="tx1"/>
                          </a:solidFill>
                          <a:latin typeface="Calibri"/>
                          <a:ea typeface="Calibri"/>
                          <a:cs typeface="B Titr" pitchFamily="2" charset="-78"/>
                        </a:rPr>
                        <a:t>2010</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solidFill>
                            <a:schemeClr val="tx1"/>
                          </a:solidFill>
                          <a:latin typeface="Calibri"/>
                          <a:ea typeface="Calibri"/>
                          <a:cs typeface="B Titr" pitchFamily="2" charset="-78"/>
                        </a:rPr>
                        <a:t>2012</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solidFill>
                            <a:schemeClr val="tx1"/>
                          </a:solidFill>
                          <a:latin typeface="Calibri"/>
                          <a:ea typeface="Calibri"/>
                          <a:cs typeface="B Titr" pitchFamily="2" charset="-78"/>
                        </a:rPr>
                        <a:t>2013</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solidFill>
                            <a:schemeClr val="tx1"/>
                          </a:solidFill>
                          <a:latin typeface="Calibri"/>
                          <a:ea typeface="Calibri"/>
                          <a:cs typeface="B Titr" pitchFamily="2" charset="-78"/>
                        </a:rPr>
                        <a:t>2014</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smtClean="0">
                          <a:solidFill>
                            <a:schemeClr val="tx1"/>
                          </a:solidFill>
                          <a:latin typeface="Calibri"/>
                          <a:ea typeface="Calibri"/>
                          <a:cs typeface="B Titr" pitchFamily="2" charset="-78"/>
                        </a:rPr>
                        <a:t>2015</a:t>
                      </a:r>
                      <a:endParaRPr lang="en-US" sz="2000" dirty="0">
                        <a:solidFill>
                          <a:schemeClr val="tx1"/>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586257">
                <a:tc>
                  <a:txBody>
                    <a:bodyPr/>
                    <a:lstStyle/>
                    <a:p>
                      <a:pPr algn="ctr" rtl="1">
                        <a:lnSpc>
                          <a:spcPct val="100000"/>
                        </a:lnSpc>
                        <a:spcAft>
                          <a:spcPts val="0"/>
                        </a:spcAft>
                      </a:pPr>
                      <a:r>
                        <a:rPr lang="fa-IR" sz="1800" b="1" dirty="0">
                          <a:solidFill>
                            <a:srgbClr val="800000"/>
                          </a:solidFill>
                          <a:latin typeface="Calibri"/>
                          <a:ea typeface="Calibri"/>
                          <a:cs typeface="B Titr" pitchFamily="2" charset="-78"/>
                        </a:rPr>
                        <a:t>آفریقا</a:t>
                      </a:r>
                      <a:endParaRPr lang="en-US" sz="1800" b="1" dirty="0">
                        <a:solidFill>
                          <a:srgbClr val="800000"/>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311</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521</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640</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601</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563</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383</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
        <p:nvSpPr>
          <p:cNvPr id="189441" name="Rectangle 1"/>
          <p:cNvSpPr>
            <a:spLocks noChangeArrowheads="1"/>
          </p:cNvSpPr>
          <p:nvPr/>
        </p:nvSpPr>
        <p:spPr bwMode="auto">
          <a:xfrm>
            <a:off x="992560" y="188640"/>
            <a:ext cx="8609611" cy="500137"/>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lvl="0" algn="ctr" eaLnBrk="0" fontAlgn="base" hangingPunct="0">
              <a:spcBef>
                <a:spcPct val="0"/>
              </a:spcBef>
              <a:spcAft>
                <a:spcPct val="0"/>
              </a:spcAft>
            </a:pPr>
            <a:r>
              <a:rPr lang="fa-IR" sz="2400" dirty="0" smtClean="0">
                <a:solidFill>
                  <a:srgbClr val="800000"/>
                </a:solidFill>
                <a:latin typeface="Calibri" pitchFamily="34" charset="0"/>
                <a:ea typeface="Calibri" pitchFamily="34" charset="0"/>
                <a:cs typeface="B Titr" pitchFamily="2" charset="-78"/>
              </a:rPr>
              <a:t>صادرات </a:t>
            </a:r>
            <a:r>
              <a:rPr lang="fa-IR" sz="2400" dirty="0">
                <a:solidFill>
                  <a:srgbClr val="800000"/>
                </a:solidFill>
                <a:latin typeface="Calibri" pitchFamily="34" charset="0"/>
                <a:ea typeface="Calibri" pitchFamily="34" charset="0"/>
                <a:cs typeface="B Titr" pitchFamily="2" charset="-78"/>
              </a:rPr>
              <a:t>آفریقا به  جهان (طی سالهای </a:t>
            </a:r>
            <a:r>
              <a:rPr lang="fa-IR" sz="2400" dirty="0" smtClean="0">
                <a:solidFill>
                  <a:srgbClr val="800000"/>
                </a:solidFill>
                <a:latin typeface="Calibri" pitchFamily="34" charset="0"/>
                <a:ea typeface="Calibri" pitchFamily="34" charset="0"/>
                <a:cs typeface="B Titr" pitchFamily="2" charset="-78"/>
              </a:rPr>
              <a:t>2005 تا 2015 </a:t>
            </a:r>
            <a:r>
              <a:rPr lang="fa-IR" sz="2400" dirty="0">
                <a:solidFill>
                  <a:srgbClr val="800000"/>
                </a:solidFill>
                <a:latin typeface="Calibri" pitchFamily="34" charset="0"/>
                <a:ea typeface="Calibri" pitchFamily="34" charset="0"/>
                <a:cs typeface="B Titr" pitchFamily="2" charset="-78"/>
              </a:rPr>
              <a:t>)</a:t>
            </a:r>
            <a:r>
              <a:rPr lang="fa-IR" sz="2600" dirty="0">
                <a:solidFill>
                  <a:srgbClr val="800000"/>
                </a:solidFill>
                <a:latin typeface="Calibri" pitchFamily="34" charset="0"/>
                <a:ea typeface="Calibri" pitchFamily="34" charset="0"/>
                <a:cs typeface="B Titr" pitchFamily="2" charset="-78"/>
              </a:rPr>
              <a:t>         </a:t>
            </a:r>
            <a:endParaRPr lang="en-US" sz="2600" dirty="0">
              <a:solidFill>
                <a:srgbClr val="800000"/>
              </a:solidFill>
              <a:latin typeface="Arial" pitchFamily="34" charset="0"/>
              <a:cs typeface="B Titr" pitchFamily="2" charset="-78"/>
            </a:endParaRPr>
          </a:p>
        </p:txBody>
      </p:sp>
      <p:sp>
        <p:nvSpPr>
          <p:cNvPr id="7" name="Rectangle 6"/>
          <p:cNvSpPr/>
          <p:nvPr/>
        </p:nvSpPr>
        <p:spPr>
          <a:xfrm>
            <a:off x="488504" y="260648"/>
            <a:ext cx="1309974" cy="392415"/>
          </a:xfrm>
          <a:prstGeom prst="rect">
            <a:avLst/>
          </a:prstGeom>
        </p:spPr>
        <p:txBody>
          <a:bodyPr wrap="none">
            <a:spAutoFit/>
          </a:bodyPr>
          <a:lstStyle/>
          <a:p>
            <a:r>
              <a:rPr lang="fa-IR" sz="1950" dirty="0">
                <a:latin typeface="Calibri" pitchFamily="34" charset="0"/>
                <a:ea typeface="Calibri" pitchFamily="34" charset="0"/>
                <a:cs typeface="B Titr" pitchFamily="2" charset="-78"/>
              </a:rPr>
              <a:t> </a:t>
            </a:r>
            <a:r>
              <a:rPr lang="fa-IR" sz="1192" dirty="0">
                <a:latin typeface="Calibri" pitchFamily="34" charset="0"/>
                <a:ea typeface="Calibri" pitchFamily="34" charset="0"/>
                <a:cs typeface="B Titr" pitchFamily="2" charset="-78"/>
              </a:rPr>
              <a:t>ارقام به میلیارد دلار</a:t>
            </a:r>
            <a:endParaRPr lang="fa-IR" sz="1192" dirty="0"/>
          </a:p>
        </p:txBody>
      </p:sp>
      <p:graphicFrame>
        <p:nvGraphicFramePr>
          <p:cNvPr id="6" name="Table 5"/>
          <p:cNvGraphicFramePr>
            <a:graphicFrameLocks noGrp="1"/>
          </p:cNvGraphicFramePr>
          <p:nvPr>
            <p:extLst>
              <p:ext uri="{D42A27DB-BD31-4B8C-83A1-F6EECF244321}">
                <p14:modId xmlns:p14="http://schemas.microsoft.com/office/powerpoint/2010/main" val="3904108458"/>
              </p:ext>
            </p:extLst>
          </p:nvPr>
        </p:nvGraphicFramePr>
        <p:xfrm>
          <a:off x="657344" y="3861048"/>
          <a:ext cx="8627838" cy="1500198"/>
        </p:xfrm>
        <a:graphic>
          <a:graphicData uri="http://schemas.openxmlformats.org/drawingml/2006/table">
            <a:tbl>
              <a:tblPr rtl="1"/>
              <a:tblGrid>
                <a:gridCol w="1366930"/>
                <a:gridCol w="981262"/>
                <a:gridCol w="1332769"/>
                <a:gridCol w="1273708"/>
                <a:gridCol w="1205931"/>
                <a:gridCol w="1282035"/>
                <a:gridCol w="1185203"/>
              </a:tblGrid>
              <a:tr h="861875">
                <a:tc>
                  <a:txBody>
                    <a:bodyPr/>
                    <a:lstStyle/>
                    <a:p>
                      <a:pPr algn="ctr" rtl="1">
                        <a:lnSpc>
                          <a:spcPct val="100000"/>
                        </a:lnSpc>
                        <a:spcAft>
                          <a:spcPts val="0"/>
                        </a:spcAft>
                      </a:pPr>
                      <a:r>
                        <a:rPr lang="fa-IR" sz="2000" dirty="0">
                          <a:latin typeface="Calibri"/>
                          <a:ea typeface="Calibri"/>
                          <a:cs typeface="B Titr" pitchFamily="2" charset="-78"/>
                        </a:rPr>
                        <a:t>شرح</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latin typeface="Calibri"/>
                          <a:ea typeface="Calibri"/>
                          <a:cs typeface="B Titr" pitchFamily="2" charset="-78"/>
                        </a:rPr>
                        <a:t>2005</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latin typeface="Calibri"/>
                          <a:ea typeface="Calibri"/>
                          <a:cs typeface="B Titr" pitchFamily="2" charset="-78"/>
                        </a:rPr>
                        <a:t>2010</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latin typeface="Calibri"/>
                          <a:ea typeface="Calibri"/>
                          <a:cs typeface="B Titr" pitchFamily="2" charset="-78"/>
                        </a:rPr>
                        <a:t>2012</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latin typeface="Calibri"/>
                          <a:ea typeface="Calibri"/>
                          <a:cs typeface="B Titr" pitchFamily="2" charset="-78"/>
                        </a:rPr>
                        <a:t>2013</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a:latin typeface="Calibri"/>
                          <a:ea typeface="Calibri"/>
                          <a:cs typeface="B Titr" pitchFamily="2" charset="-78"/>
                        </a:rPr>
                        <a:t>2014</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000" dirty="0" smtClean="0">
                          <a:latin typeface="Calibri"/>
                          <a:ea typeface="Calibri"/>
                          <a:cs typeface="B Titr" pitchFamily="2" charset="-78"/>
                        </a:rPr>
                        <a:t>2015</a:t>
                      </a:r>
                      <a:endParaRPr lang="en-US" sz="2000" dirty="0">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r h="638323">
                <a:tc>
                  <a:txBody>
                    <a:bodyPr/>
                    <a:lstStyle/>
                    <a:p>
                      <a:pPr algn="ctr" rtl="1">
                        <a:lnSpc>
                          <a:spcPct val="100000"/>
                        </a:lnSpc>
                        <a:spcAft>
                          <a:spcPts val="0"/>
                        </a:spcAft>
                      </a:pPr>
                      <a:r>
                        <a:rPr lang="fa-IR" sz="1800" dirty="0">
                          <a:solidFill>
                            <a:srgbClr val="800000"/>
                          </a:solidFill>
                          <a:latin typeface="Calibri"/>
                          <a:ea typeface="Calibri"/>
                          <a:cs typeface="B Titr" pitchFamily="2" charset="-78"/>
                        </a:rPr>
                        <a:t>آفریقا</a:t>
                      </a:r>
                      <a:endParaRPr lang="en-US" sz="1800" dirty="0">
                        <a:solidFill>
                          <a:srgbClr val="800000"/>
                        </a:solidFill>
                        <a:latin typeface="Calibri"/>
                        <a:ea typeface="Calibri"/>
                        <a:cs typeface="B Titr" pitchFamily="2" charset="-78"/>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256</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479</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616</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635</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dirty="0" smtClean="0">
                          <a:solidFill>
                            <a:srgbClr val="800000"/>
                          </a:solidFill>
                          <a:latin typeface="Calibri"/>
                          <a:ea typeface="Calibri"/>
                          <a:cs typeface="+mj-cs"/>
                        </a:rPr>
                        <a:t>625</a:t>
                      </a:r>
                      <a:endParaRPr lang="en-US" sz="2400" b="1"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rtl="1">
                        <a:lnSpc>
                          <a:spcPct val="100000"/>
                        </a:lnSpc>
                        <a:spcAft>
                          <a:spcPts val="0"/>
                        </a:spcAft>
                      </a:pPr>
                      <a:r>
                        <a:rPr lang="fa-IR" sz="2400" b="1" kern="1200" dirty="0" smtClean="0">
                          <a:solidFill>
                            <a:srgbClr val="800000"/>
                          </a:solidFill>
                          <a:latin typeface="Calibri"/>
                          <a:ea typeface="Calibri"/>
                          <a:cs typeface="+mj-cs"/>
                        </a:rPr>
                        <a:t>545</a:t>
                      </a:r>
                      <a:endParaRPr lang="en-US" sz="2400" b="1" kern="1200" dirty="0">
                        <a:solidFill>
                          <a:srgbClr val="800000"/>
                        </a:solidFill>
                        <a:latin typeface="Calibri"/>
                        <a:ea typeface="Calibri"/>
                        <a:cs typeface="+mj-cs"/>
                      </a:endParaRPr>
                    </a:p>
                  </a:txBody>
                  <a:tcPr marL="50317" marR="5031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r>
            </a:tbl>
          </a:graphicData>
        </a:graphic>
      </p:graphicFrame>
      <p:sp>
        <p:nvSpPr>
          <p:cNvPr id="8" name="Rectangle 1"/>
          <p:cNvSpPr>
            <a:spLocks noChangeArrowheads="1"/>
          </p:cNvSpPr>
          <p:nvPr/>
        </p:nvSpPr>
        <p:spPr bwMode="auto">
          <a:xfrm>
            <a:off x="1738290" y="3087199"/>
            <a:ext cx="6929486" cy="469359"/>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algn="ctr" fontAlgn="base">
              <a:spcBef>
                <a:spcPct val="0"/>
              </a:spcBef>
              <a:spcAft>
                <a:spcPct val="0"/>
              </a:spcAft>
            </a:pPr>
            <a:r>
              <a:rPr lang="fa-IR" sz="2400" dirty="0" smtClean="0">
                <a:solidFill>
                  <a:srgbClr val="800000"/>
                </a:solidFill>
                <a:latin typeface="Calibri" pitchFamily="34" charset="0"/>
                <a:ea typeface="Calibri" pitchFamily="34" charset="0"/>
                <a:cs typeface="B Titr" pitchFamily="2" charset="-78"/>
              </a:rPr>
              <a:t>واردات آفریقا </a:t>
            </a:r>
            <a:r>
              <a:rPr lang="fa-IR" sz="2400" dirty="0">
                <a:solidFill>
                  <a:srgbClr val="800000"/>
                </a:solidFill>
                <a:latin typeface="Calibri" pitchFamily="34" charset="0"/>
                <a:ea typeface="Calibri" pitchFamily="34" charset="0"/>
                <a:cs typeface="B Titr" pitchFamily="2" charset="-78"/>
              </a:rPr>
              <a:t>از </a:t>
            </a:r>
            <a:r>
              <a:rPr lang="fa-IR" sz="2400" dirty="0" smtClean="0">
                <a:solidFill>
                  <a:srgbClr val="800000"/>
                </a:solidFill>
                <a:latin typeface="Calibri" pitchFamily="34" charset="0"/>
                <a:ea typeface="Calibri" pitchFamily="34" charset="0"/>
                <a:cs typeface="B Titr" pitchFamily="2" charset="-78"/>
              </a:rPr>
              <a:t>جهان (طی سالهای 2005 تا 2014 ) </a:t>
            </a:r>
            <a:endParaRPr lang="en-US" sz="2400" dirty="0">
              <a:solidFill>
                <a:srgbClr val="800000"/>
              </a:solidFill>
              <a:latin typeface="Arial" pitchFamily="34" charset="0"/>
              <a:cs typeface="B Titr" pitchFamily="2" charset="-78"/>
            </a:endParaRPr>
          </a:p>
        </p:txBody>
      </p:sp>
      <p:sp>
        <p:nvSpPr>
          <p:cNvPr id="9" name="Rectangle 8"/>
          <p:cNvSpPr/>
          <p:nvPr/>
        </p:nvSpPr>
        <p:spPr>
          <a:xfrm>
            <a:off x="238092" y="3429000"/>
            <a:ext cx="1309974" cy="392415"/>
          </a:xfrm>
          <a:prstGeom prst="rect">
            <a:avLst/>
          </a:prstGeom>
        </p:spPr>
        <p:txBody>
          <a:bodyPr wrap="none">
            <a:spAutoFit/>
          </a:bodyPr>
          <a:lstStyle/>
          <a:p>
            <a:r>
              <a:rPr lang="fa-IR" sz="1950" dirty="0">
                <a:latin typeface="Calibri" pitchFamily="34" charset="0"/>
                <a:ea typeface="Calibri" pitchFamily="34" charset="0"/>
                <a:cs typeface="B Titr" pitchFamily="2" charset="-78"/>
              </a:rPr>
              <a:t> </a:t>
            </a:r>
            <a:r>
              <a:rPr lang="fa-IR" sz="1192" dirty="0">
                <a:latin typeface="Calibri" pitchFamily="34" charset="0"/>
                <a:ea typeface="Calibri" pitchFamily="34" charset="0"/>
                <a:cs typeface="B Titr" pitchFamily="2" charset="-78"/>
              </a:rPr>
              <a:t>ارقام به میلیارد دلار</a:t>
            </a:r>
            <a:endParaRPr lang="fa-IR" sz="1192" dirty="0"/>
          </a:p>
        </p:txBody>
      </p:sp>
      <p:sp>
        <p:nvSpPr>
          <p:cNvPr id="10" name="Rectangle 9"/>
          <p:cNvSpPr/>
          <p:nvPr/>
        </p:nvSpPr>
        <p:spPr>
          <a:xfrm>
            <a:off x="5238752" y="5857892"/>
            <a:ext cx="4024621" cy="323165"/>
          </a:xfrm>
          <a:prstGeom prst="rect">
            <a:avLst/>
          </a:prstGeom>
        </p:spPr>
        <p:txBody>
          <a:bodyPr wrap="square">
            <a:spAutoFit/>
          </a:bodyPr>
          <a:lstStyle/>
          <a:p>
            <a:r>
              <a:rPr lang="fa-IR" sz="1500" b="1" dirty="0" smtClean="0">
                <a:latin typeface="Calibri" pitchFamily="34" charset="0"/>
                <a:ea typeface="Calibri" pitchFamily="34" charset="0"/>
              </a:rPr>
              <a:t>ماخذ: </a:t>
            </a:r>
            <a:r>
              <a:rPr lang="en-US" sz="1500" b="1" dirty="0" smtClean="0">
                <a:latin typeface="Calibri" pitchFamily="34" charset="0"/>
                <a:ea typeface="Calibri" pitchFamily="34" charset="0"/>
              </a:rPr>
              <a:t>ITC</a:t>
            </a:r>
            <a:endParaRPr lang="fa-IR" sz="15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7" name="Rectangle 1"/>
          <p:cNvSpPr>
            <a:spLocks noChangeArrowheads="1"/>
          </p:cNvSpPr>
          <p:nvPr/>
        </p:nvSpPr>
        <p:spPr bwMode="auto">
          <a:xfrm>
            <a:off x="632520" y="144395"/>
            <a:ext cx="8970997" cy="2931572"/>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fontAlgn="base">
              <a:spcBef>
                <a:spcPct val="0"/>
              </a:spcBef>
              <a:spcAft>
                <a:spcPct val="0"/>
              </a:spcAft>
            </a:pPr>
            <a:r>
              <a:rPr lang="fa-IR" sz="2600" b="1" dirty="0" smtClean="0">
                <a:solidFill>
                  <a:srgbClr val="800000"/>
                </a:solidFill>
                <a:latin typeface="Calibri" pitchFamily="34" charset="0"/>
                <a:ea typeface="Calibri" pitchFamily="34" charset="0"/>
                <a:cs typeface="B Titr" pitchFamily="2" charset="-78"/>
              </a:rPr>
              <a:t>کالاهای </a:t>
            </a:r>
            <a:r>
              <a:rPr lang="fa-IR" sz="2600" b="1" dirty="0">
                <a:solidFill>
                  <a:srgbClr val="800000"/>
                </a:solidFill>
                <a:latin typeface="Calibri" pitchFamily="34" charset="0"/>
                <a:ea typeface="Calibri" pitchFamily="34" charset="0"/>
                <a:cs typeface="B Titr" pitchFamily="2" charset="-78"/>
              </a:rPr>
              <a:t>عمده صادراتی آفریقا به جهان</a:t>
            </a:r>
          </a:p>
          <a:p>
            <a:pPr algn="just" eaLnBrk="0" fontAlgn="base" hangingPunct="0">
              <a:lnSpc>
                <a:spcPct val="150000"/>
              </a:lnSpc>
              <a:spcBef>
                <a:spcPct val="0"/>
              </a:spcBef>
              <a:spcAft>
                <a:spcPct val="0"/>
              </a:spcAft>
            </a:pPr>
            <a:r>
              <a:rPr lang="fa-IR" sz="2600" b="1" dirty="0" smtClean="0">
                <a:solidFill>
                  <a:srgbClr val="FF0000"/>
                </a:solidFill>
                <a:latin typeface="Calibri" pitchFamily="34" charset="0"/>
                <a:ea typeface="Calibri" pitchFamily="34" charset="0"/>
                <a:cs typeface="B Lotus" pitchFamily="2" charset="-78"/>
              </a:rPr>
              <a:t>نفت </a:t>
            </a:r>
            <a:r>
              <a:rPr lang="fa-IR" sz="2600" b="1" dirty="0">
                <a:solidFill>
                  <a:srgbClr val="FF0000"/>
                </a:solidFill>
                <a:latin typeface="Calibri" pitchFamily="34" charset="0"/>
                <a:ea typeface="Calibri" pitchFamily="34" charset="0"/>
                <a:cs typeface="B Lotus" pitchFamily="2" charset="-78"/>
              </a:rPr>
              <a:t>خام و فراورده های نفتی-گاز طبیعی و مشتقات آن</a:t>
            </a:r>
            <a:r>
              <a:rPr lang="fa-IR" sz="2600" b="1" dirty="0">
                <a:latin typeface="Calibri" pitchFamily="34" charset="0"/>
                <a:ea typeface="Calibri" pitchFamily="34" charset="0"/>
                <a:cs typeface="B Lotus" pitchFamily="2" charset="-78"/>
              </a:rPr>
              <a:t>- </a:t>
            </a:r>
            <a:r>
              <a:rPr lang="fa-IR" sz="2600" b="1" dirty="0" smtClean="0">
                <a:latin typeface="Calibri" pitchFamily="34" charset="0"/>
                <a:ea typeface="Calibri" pitchFamily="34" charset="0"/>
                <a:cs typeface="B Lotus" pitchFamily="2" charset="-78"/>
              </a:rPr>
              <a:t>کاکائو- قهوه- </a:t>
            </a:r>
            <a:r>
              <a:rPr lang="fa-IR" sz="2600" b="1" dirty="0">
                <a:latin typeface="Calibri" pitchFamily="34" charset="0"/>
                <a:ea typeface="Calibri" pitchFamily="34" charset="0"/>
                <a:cs typeface="B Lotus" pitchFamily="2" charset="-78"/>
              </a:rPr>
              <a:t>مواد معدنی </a:t>
            </a:r>
            <a:r>
              <a:rPr lang="fa-IR" sz="2600" b="1" dirty="0" smtClean="0">
                <a:latin typeface="Calibri" pitchFamily="34" charset="0"/>
                <a:ea typeface="Calibri" pitchFamily="34" charset="0"/>
                <a:cs typeface="B Lotus" pitchFamily="2" charset="-78"/>
              </a:rPr>
              <a:t>خام-الماس- سنگهای قیمتی-ماهی-چوب-توتون-تنباکو-پنبه </a:t>
            </a:r>
            <a:r>
              <a:rPr lang="fa-IR" sz="2600" b="1" dirty="0">
                <a:latin typeface="Calibri" pitchFamily="34" charset="0"/>
                <a:ea typeface="Calibri" pitchFamily="34" charset="0"/>
                <a:cs typeface="B Lotus" pitchFamily="2" charset="-78"/>
              </a:rPr>
              <a:t>و </a:t>
            </a:r>
            <a:r>
              <a:rPr lang="fa-IR" sz="2600" b="1" dirty="0" smtClean="0">
                <a:latin typeface="Calibri" pitchFamily="34" charset="0"/>
                <a:ea typeface="Calibri" pitchFamily="34" charset="0"/>
                <a:cs typeface="B Lotus" pitchFamily="2" charset="-78"/>
              </a:rPr>
              <a:t>منسوجات</a:t>
            </a:r>
          </a:p>
          <a:p>
            <a:pPr eaLnBrk="0" fontAlgn="base" hangingPunct="0">
              <a:lnSpc>
                <a:spcPct val="150000"/>
              </a:lnSpc>
              <a:spcBef>
                <a:spcPct val="0"/>
              </a:spcBef>
              <a:spcAft>
                <a:spcPct val="0"/>
              </a:spcAft>
            </a:pPr>
            <a:r>
              <a:rPr lang="fa-IR" sz="2600" b="1" dirty="0" smtClean="0">
                <a:solidFill>
                  <a:srgbClr val="800000"/>
                </a:solidFill>
                <a:latin typeface="Calibri" pitchFamily="34" charset="0"/>
                <a:ea typeface="Calibri" pitchFamily="34" charset="0"/>
                <a:cs typeface="B Titr" pitchFamily="2" charset="-78"/>
              </a:rPr>
              <a:t>شرکای </a:t>
            </a:r>
            <a:r>
              <a:rPr lang="fa-IR" sz="2600" b="1" dirty="0">
                <a:solidFill>
                  <a:srgbClr val="800000"/>
                </a:solidFill>
                <a:latin typeface="Calibri" pitchFamily="34" charset="0"/>
                <a:ea typeface="Calibri" pitchFamily="34" charset="0"/>
                <a:cs typeface="B Titr" pitchFamily="2" charset="-78"/>
              </a:rPr>
              <a:t>عمده </a:t>
            </a:r>
            <a:r>
              <a:rPr lang="fa-IR" sz="2600" b="1" dirty="0" smtClean="0">
                <a:solidFill>
                  <a:srgbClr val="800000"/>
                </a:solidFill>
                <a:latin typeface="Calibri" pitchFamily="34" charset="0"/>
                <a:ea typeface="Calibri" pitchFamily="34" charset="0"/>
                <a:cs typeface="B Titr" pitchFamily="2" charset="-78"/>
              </a:rPr>
              <a:t>صادراتی</a:t>
            </a:r>
          </a:p>
          <a:p>
            <a:pPr eaLnBrk="0" fontAlgn="base" hangingPunct="0">
              <a:lnSpc>
                <a:spcPct val="150000"/>
              </a:lnSpc>
              <a:spcBef>
                <a:spcPct val="0"/>
              </a:spcBef>
              <a:spcAft>
                <a:spcPct val="0"/>
              </a:spcAft>
            </a:pPr>
            <a:r>
              <a:rPr lang="fa-IR" sz="2600" b="1" dirty="0" smtClean="0">
                <a:latin typeface="Calibri" pitchFamily="34" charset="0"/>
                <a:ea typeface="Calibri" pitchFamily="34" charset="0"/>
                <a:cs typeface="B Lotus" pitchFamily="2" charset="-78"/>
              </a:rPr>
              <a:t>ایتالیا- </a:t>
            </a:r>
            <a:r>
              <a:rPr lang="fa-IR" sz="2600" b="1" dirty="0">
                <a:latin typeface="Calibri" pitchFamily="34" charset="0"/>
                <a:ea typeface="Calibri" pitchFamily="34" charset="0"/>
                <a:cs typeface="B Lotus" pitchFamily="2" charset="-78"/>
              </a:rPr>
              <a:t>انگلیس- بلژیک- امریکا- چین- آلمان-فرانسه –اسپانیا- ژاپن و هلند</a:t>
            </a:r>
            <a:endParaRPr lang="fa-IR" sz="2600" b="1" dirty="0">
              <a:latin typeface="Arial" pitchFamily="34" charset="0"/>
              <a:cs typeface="B Lotus" pitchFamily="2" charset="-78"/>
            </a:endParaRPr>
          </a:p>
        </p:txBody>
      </p:sp>
      <p:sp>
        <p:nvSpPr>
          <p:cNvPr id="3" name="Rectangle 1"/>
          <p:cNvSpPr>
            <a:spLocks noChangeArrowheads="1"/>
          </p:cNvSpPr>
          <p:nvPr/>
        </p:nvSpPr>
        <p:spPr bwMode="auto">
          <a:xfrm>
            <a:off x="488504" y="3184376"/>
            <a:ext cx="9215502" cy="3100849"/>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fontAlgn="base">
              <a:lnSpc>
                <a:spcPct val="150000"/>
              </a:lnSpc>
              <a:spcBef>
                <a:spcPct val="0"/>
              </a:spcBef>
              <a:spcAft>
                <a:spcPct val="0"/>
              </a:spcAft>
            </a:pPr>
            <a:r>
              <a:rPr lang="fa-IR" sz="2600" dirty="0" smtClean="0">
                <a:solidFill>
                  <a:srgbClr val="800000"/>
                </a:solidFill>
                <a:latin typeface="Calibri" pitchFamily="34" charset="0"/>
                <a:ea typeface="Calibri" pitchFamily="34" charset="0"/>
                <a:cs typeface="B Titr" pitchFamily="2" charset="-78"/>
              </a:rPr>
              <a:t>کالاهای </a:t>
            </a:r>
            <a:r>
              <a:rPr lang="fa-IR" sz="2600" dirty="0">
                <a:solidFill>
                  <a:srgbClr val="800000"/>
                </a:solidFill>
                <a:latin typeface="Calibri" pitchFamily="34" charset="0"/>
                <a:ea typeface="Calibri" pitchFamily="34" charset="0"/>
                <a:cs typeface="B Titr" pitchFamily="2" charset="-78"/>
              </a:rPr>
              <a:t>عمده  وارداتی آفریقا از جهان</a:t>
            </a:r>
          </a:p>
          <a:p>
            <a:pPr algn="just" eaLnBrk="0" fontAlgn="base" hangingPunct="0">
              <a:lnSpc>
                <a:spcPct val="150000"/>
              </a:lnSpc>
              <a:spcBef>
                <a:spcPct val="0"/>
              </a:spcBef>
              <a:spcAft>
                <a:spcPct val="0"/>
              </a:spcAft>
            </a:pPr>
            <a:r>
              <a:rPr lang="fa-IR" sz="2600" b="1" dirty="0" smtClean="0">
                <a:latin typeface="Calibri" pitchFamily="34" charset="0"/>
                <a:ea typeface="Calibri" pitchFamily="34" charset="0"/>
                <a:cs typeface="B Lotus" pitchFamily="2" charset="-78"/>
              </a:rPr>
              <a:t>وسایط </a:t>
            </a:r>
            <a:r>
              <a:rPr lang="fa-IR" sz="2600" b="1" dirty="0">
                <a:latin typeface="Calibri" pitchFamily="34" charset="0"/>
                <a:ea typeface="Calibri" pitchFamily="34" charset="0"/>
                <a:cs typeface="B Lotus" pitchFamily="2" charset="-78"/>
              </a:rPr>
              <a:t>نقلیه و قطعات- </a:t>
            </a:r>
            <a:r>
              <a:rPr lang="fa-IR" sz="2600" b="1" dirty="0" smtClean="0">
                <a:latin typeface="Calibri" pitchFamily="34" charset="0"/>
                <a:ea typeface="Calibri" pitchFamily="34" charset="0"/>
                <a:cs typeface="B Lotus" pitchFamily="2" charset="-78"/>
              </a:rPr>
              <a:t>تراکتور </a:t>
            </a:r>
            <a:r>
              <a:rPr lang="fa-IR" sz="2600" b="1" dirty="0">
                <a:latin typeface="Calibri" pitchFamily="34" charset="0"/>
                <a:ea typeface="Calibri" pitchFamily="34" charset="0"/>
                <a:cs typeface="B Lotus" pitchFamily="2" charset="-78"/>
              </a:rPr>
              <a:t>و بولدوزر و تجهیزات آن- </a:t>
            </a:r>
            <a:r>
              <a:rPr lang="fa-IR" sz="2600" b="1" dirty="0">
                <a:solidFill>
                  <a:srgbClr val="FF0000"/>
                </a:solidFill>
                <a:latin typeface="Calibri" pitchFamily="34" charset="0"/>
                <a:ea typeface="Calibri" pitchFamily="34" charset="0"/>
                <a:cs typeface="B Lotus" pitchFamily="2" charset="-78"/>
              </a:rPr>
              <a:t>نفت و روغن های نفتی-گاز طبیعی و مشتقات آن</a:t>
            </a:r>
            <a:r>
              <a:rPr lang="fa-IR" sz="2600" b="1" dirty="0">
                <a:latin typeface="Calibri" pitchFamily="34" charset="0"/>
                <a:ea typeface="Calibri" pitchFamily="34" charset="0"/>
                <a:cs typeface="B Lotus" pitchFamily="2" charset="-78"/>
              </a:rPr>
              <a:t>-گندم </a:t>
            </a:r>
            <a:r>
              <a:rPr lang="fa-IR" sz="2600" b="1" dirty="0" smtClean="0">
                <a:latin typeface="Calibri" pitchFamily="34" charset="0"/>
                <a:ea typeface="Calibri" pitchFamily="34" charset="0"/>
                <a:cs typeface="B Lotus" pitchFamily="2" charset="-78"/>
              </a:rPr>
              <a:t>- برنج- مواد </a:t>
            </a:r>
            <a:r>
              <a:rPr lang="fa-IR" sz="2600" b="1" dirty="0">
                <a:latin typeface="Calibri" pitchFamily="34" charset="0"/>
                <a:ea typeface="Calibri" pitchFamily="34" charset="0"/>
                <a:cs typeface="B Lotus" pitchFamily="2" charset="-78"/>
              </a:rPr>
              <a:t>غذایی و دارو</a:t>
            </a:r>
          </a:p>
          <a:p>
            <a:pPr eaLnBrk="0" fontAlgn="base" hangingPunct="0">
              <a:lnSpc>
                <a:spcPct val="150000"/>
              </a:lnSpc>
              <a:spcBef>
                <a:spcPct val="0"/>
              </a:spcBef>
              <a:spcAft>
                <a:spcPct val="0"/>
              </a:spcAft>
            </a:pPr>
            <a:r>
              <a:rPr lang="fa-IR" sz="2600" dirty="0" smtClean="0">
                <a:solidFill>
                  <a:srgbClr val="800000"/>
                </a:solidFill>
                <a:latin typeface="Calibri" pitchFamily="34" charset="0"/>
                <a:ea typeface="Calibri" pitchFamily="34" charset="0"/>
                <a:cs typeface="B Titr" pitchFamily="2" charset="-78"/>
              </a:rPr>
              <a:t>شرکای </a:t>
            </a:r>
            <a:r>
              <a:rPr lang="fa-IR" sz="2600" dirty="0">
                <a:solidFill>
                  <a:srgbClr val="800000"/>
                </a:solidFill>
                <a:latin typeface="Calibri" pitchFamily="34" charset="0"/>
                <a:ea typeface="Calibri" pitchFamily="34" charset="0"/>
                <a:cs typeface="B Titr" pitchFamily="2" charset="-78"/>
              </a:rPr>
              <a:t>عمده  وارداتی</a:t>
            </a:r>
          </a:p>
          <a:p>
            <a:pPr eaLnBrk="0" fontAlgn="base" hangingPunct="0">
              <a:lnSpc>
                <a:spcPct val="150000"/>
              </a:lnSpc>
              <a:spcBef>
                <a:spcPct val="0"/>
              </a:spcBef>
              <a:spcAft>
                <a:spcPct val="0"/>
              </a:spcAft>
            </a:pPr>
            <a:r>
              <a:rPr lang="fa-IR" sz="2600" b="1" dirty="0" smtClean="0">
                <a:latin typeface="Calibri" pitchFamily="34" charset="0"/>
                <a:ea typeface="Calibri" pitchFamily="34" charset="0"/>
                <a:cs typeface="B Lotus" pitchFamily="2" charset="-78"/>
              </a:rPr>
              <a:t>چین- آمریکا-ایتالیا- انگلیس- فرانسه- عربستان- </a:t>
            </a:r>
            <a:r>
              <a:rPr lang="fa-IR" sz="2600" b="1" dirty="0">
                <a:latin typeface="Calibri" pitchFamily="34" charset="0"/>
                <a:ea typeface="Calibri" pitchFamily="34" charset="0"/>
                <a:cs typeface="B Lotus" pitchFamily="2" charset="-78"/>
              </a:rPr>
              <a:t>بلژیک- آلمان و هلند</a:t>
            </a:r>
            <a:endParaRPr lang="fa-IR" sz="2600" b="1" dirty="0">
              <a:latin typeface="Arial" pitchFamily="34" charset="0"/>
              <a:cs typeface="B Lotus"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6536" y="1628800"/>
            <a:ext cx="7816508" cy="3046988"/>
          </a:xfrm>
          <a:prstGeom prst="rect">
            <a:avLst/>
          </a:prstGeom>
        </p:spPr>
        <p:txBody>
          <a:bodyPr wrap="square">
            <a:spAutoFit/>
          </a:bodyPr>
          <a:lstStyle/>
          <a:p>
            <a:pPr marL="581272" indent="-392100" fontAlgn="base">
              <a:lnSpc>
                <a:spcPct val="150000"/>
              </a:lnSpc>
              <a:spcBef>
                <a:spcPct val="0"/>
              </a:spcBef>
              <a:spcAft>
                <a:spcPct val="0"/>
              </a:spcAft>
              <a:tabLst>
                <a:tab pos="581272" algn="l"/>
              </a:tabLst>
            </a:pPr>
            <a:r>
              <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بخش </a:t>
            </a: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دوم</a:t>
            </a:r>
          </a:p>
          <a:p>
            <a:pPr marL="581272" indent="-392100" fontAlgn="base">
              <a:lnSpc>
                <a:spcPct val="150000"/>
              </a:lnSpc>
              <a:spcBef>
                <a:spcPct val="0"/>
              </a:spcBef>
              <a:spcAft>
                <a:spcPct val="0"/>
              </a:spcAft>
              <a:tabLst>
                <a:tab pos="581272" algn="l"/>
              </a:tabLst>
            </a:pPr>
            <a:endPar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endParaRPr>
          </a:p>
          <a:p>
            <a:pPr marL="581272" indent="-392100" fontAlgn="base">
              <a:lnSpc>
                <a:spcPct val="150000"/>
              </a:lnSpc>
              <a:spcBef>
                <a:spcPct val="0"/>
              </a:spcBef>
              <a:spcAft>
                <a:spcPct val="0"/>
              </a:spcAft>
              <a:tabLst>
                <a:tab pos="581272" algn="l"/>
              </a:tabLst>
            </a:pP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جايگاه </a:t>
            </a:r>
            <a:r>
              <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قاره </a:t>
            </a: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آفريقا در روابط </a:t>
            </a:r>
            <a:r>
              <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بازرگانی </a:t>
            </a: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خارجی جمهوری </a:t>
            </a:r>
            <a:r>
              <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اسلامی </a:t>
            </a: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ايران</a:t>
            </a:r>
            <a:endPar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geneva"/>
                          <a:cs typeface="geneva"/>
                        </a:rPr>
                        <a:t>  </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3000" b="0" i="0" u="none" strike="noStrike" cap="none" normalizeH="0" baseline="0" smtClean="0">
                        <a:ln>
                          <a:noFill/>
                        </a:ln>
                        <a:solidFill>
                          <a:schemeClr val="tx1"/>
                        </a:solidFill>
                        <a:effectLst/>
                        <a:latin typeface="Arial"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geneva"/>
                          <a:cs typeface="geneva"/>
                        </a:rPr>
                        <a:t>  </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en-US" sz="3000" b="0" i="0" u="none" strike="noStrike" cap="none" normalizeH="0" baseline="0" smtClean="0">
                        <a:ln>
                          <a:noFill/>
                        </a:ln>
                        <a:solidFill>
                          <a:schemeClr val="tx1"/>
                        </a:solidFill>
                        <a:effectLst/>
                        <a:latin typeface="Arial"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geneva"/>
                          <a:cs typeface="geneva"/>
                        </a:rPr>
                        <a:t>  </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geneva"/>
                          <a:cs typeface="geneva"/>
                        </a:rPr>
                        <a:t>  </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14349"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14350"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14351"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14352"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4353" name="Rectangle 17"/>
          <p:cNvSpPr>
            <a:spLocks noChangeArrowheads="1"/>
          </p:cNvSpPr>
          <p:nvPr/>
        </p:nvSpPr>
        <p:spPr bwMode="auto">
          <a:xfrm>
            <a:off x="285753" y="214290"/>
            <a:ext cx="9453593" cy="572464"/>
          </a:xfrm>
          <a:prstGeom prst="rect">
            <a:avLst/>
          </a:prstGeom>
          <a:noFill/>
          <a:ln w="9525" algn="ctr">
            <a:noFill/>
            <a:miter lim="800000"/>
            <a:headEnd/>
            <a:tailEnd/>
          </a:ln>
          <a:effectLst/>
        </p:spPr>
        <p:txBody>
          <a:bodyPr wrap="square"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indent="486687" algn="ctr">
              <a:lnSpc>
                <a:spcPct val="120000"/>
              </a:lnSpc>
            </a:pPr>
            <a:r>
              <a:rPr lang="fa-IR" altLang="zh-CN" sz="2600" b="1" dirty="0" smtClean="0">
                <a:ln w="11430"/>
                <a:solidFill>
                  <a:srgbClr val="800000"/>
                </a:solidFill>
                <a:effectLst>
                  <a:outerShdw blurRad="50800" dist="39000" dir="5460000" algn="tl">
                    <a:srgbClr val="000000">
                      <a:alpha val="38000"/>
                    </a:srgbClr>
                  </a:outerShdw>
                </a:effectLst>
                <a:cs typeface="B Titr" pitchFamily="2" charset="-78"/>
              </a:rPr>
              <a:t>1) روند </a:t>
            </a:r>
            <a:r>
              <a:rPr lang="fa-IR" altLang="zh-CN" sz="2600" dirty="0" smtClean="0">
                <a:solidFill>
                  <a:srgbClr val="800000"/>
                </a:solidFill>
                <a:latin typeface="Verdana" pitchFamily="34" charset="0"/>
                <a:ea typeface="SimSun" pitchFamily="2" charset="-122"/>
                <a:cs typeface="B Titr" pitchFamily="2" charset="-78"/>
              </a:rPr>
              <a:t>صادرات و  واردات ایران  و آفریقا </a:t>
            </a:r>
            <a:r>
              <a:rPr lang="fa-IR" altLang="zh-CN" sz="2400" dirty="0" smtClean="0">
                <a:solidFill>
                  <a:srgbClr val="800000"/>
                </a:solidFill>
                <a:latin typeface="Verdana" pitchFamily="34" charset="0"/>
                <a:ea typeface="SimSun" pitchFamily="2" charset="-122"/>
                <a:cs typeface="B Titr" pitchFamily="2" charset="-78"/>
              </a:rPr>
              <a:t>(1395-1386)</a:t>
            </a:r>
            <a:endParaRPr lang="fa-IR" altLang="zh-CN" sz="2400" dirty="0">
              <a:solidFill>
                <a:srgbClr val="800000"/>
              </a:solidFill>
              <a:latin typeface="Verdana" pitchFamily="34" charset="0"/>
              <a:ea typeface="SimSun" pitchFamily="2" charset="-122"/>
              <a:cs typeface="B Titr" pitchFamily="2" charset="-78"/>
            </a:endParaRPr>
          </a:p>
        </p:txBody>
      </p:sp>
      <p:graphicFrame>
        <p:nvGraphicFramePr>
          <p:cNvPr id="14542" name="Group 206"/>
          <p:cNvGraphicFramePr>
            <a:graphicFrameLocks noGrp="1"/>
          </p:cNvGraphicFramePr>
          <p:nvPr>
            <p:extLst>
              <p:ext uri="{D42A27DB-BD31-4B8C-83A1-F6EECF244321}">
                <p14:modId xmlns:p14="http://schemas.microsoft.com/office/powerpoint/2010/main" val="75780273"/>
              </p:ext>
            </p:extLst>
          </p:nvPr>
        </p:nvGraphicFramePr>
        <p:xfrm>
          <a:off x="704528" y="1052736"/>
          <a:ext cx="8266965" cy="5316566"/>
        </p:xfrm>
        <a:graphic>
          <a:graphicData uri="http://schemas.openxmlformats.org/drawingml/2006/table">
            <a:tbl>
              <a:tblPr rtl="1"/>
              <a:tblGrid>
                <a:gridCol w="1364954"/>
                <a:gridCol w="1140403"/>
                <a:gridCol w="1503569"/>
                <a:gridCol w="1336309"/>
                <a:gridCol w="1261696"/>
                <a:gridCol w="1660034"/>
              </a:tblGrid>
              <a:tr h="1077170">
                <a:tc>
                  <a:txBody>
                    <a:bodyPr/>
                    <a:lstStyle/>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سال</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صادرات ایران</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سهم از کل </a:t>
                      </a:r>
                      <a:br>
                        <a:rPr kumimoji="0" lang="fa-IR" sz="1800" b="1" i="0" u="none" strike="noStrike" cap="none" normalizeH="0" baseline="0" dirty="0" smtClean="0">
                          <a:ln>
                            <a:noFill/>
                          </a:ln>
                          <a:solidFill>
                            <a:schemeClr val="tx1"/>
                          </a:solidFill>
                          <a:effectLst/>
                          <a:latin typeface="Arial" pitchFamily="34" charset="0"/>
                          <a:cs typeface="B Titr" pitchFamily="2" charset="-78"/>
                        </a:rPr>
                      </a:br>
                      <a:r>
                        <a:rPr kumimoji="0" lang="fa-IR" sz="1800" b="1" i="0" u="none" strike="noStrike" cap="none" normalizeH="0" baseline="0" dirty="0" smtClean="0">
                          <a:ln>
                            <a:noFill/>
                          </a:ln>
                          <a:solidFill>
                            <a:schemeClr val="tx1"/>
                          </a:solidFill>
                          <a:effectLst/>
                          <a:latin typeface="Arial" pitchFamily="34" charset="0"/>
                          <a:cs typeface="B Titr" pitchFamily="2" charset="-78"/>
                        </a:rPr>
                        <a:t>( درصد)</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واردات</a:t>
                      </a:r>
                    </a:p>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 ایران</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سهم از کل </a:t>
                      </a:r>
                      <a:br>
                        <a:rPr kumimoji="0" lang="fa-IR" sz="1800" b="1" i="0" u="none" strike="noStrike" cap="none" normalizeH="0" baseline="0" dirty="0" smtClean="0">
                          <a:ln>
                            <a:noFill/>
                          </a:ln>
                          <a:solidFill>
                            <a:schemeClr val="tx1"/>
                          </a:solidFill>
                          <a:effectLst/>
                          <a:latin typeface="Arial" pitchFamily="34" charset="0"/>
                          <a:cs typeface="B Titr" pitchFamily="2" charset="-78"/>
                        </a:rPr>
                      </a:br>
                      <a:r>
                        <a:rPr kumimoji="0" lang="fa-IR" sz="1800" b="1" i="0" u="none" strike="noStrike" cap="none" normalizeH="0" baseline="0" dirty="0" smtClean="0">
                          <a:ln>
                            <a:noFill/>
                          </a:ln>
                          <a:solidFill>
                            <a:schemeClr val="tx1"/>
                          </a:solidFill>
                          <a:effectLst/>
                          <a:latin typeface="Arial" pitchFamily="34" charset="0"/>
                          <a:cs typeface="B Titr" pitchFamily="2" charset="-78"/>
                        </a:rPr>
                        <a:t>( درصد)</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ts val="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صادرات خدمات فنی و مهندسی</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rgbClr val="FF0000"/>
                          </a:solidFill>
                          <a:effectLst/>
                          <a:latin typeface="Arial" pitchFamily="34" charset="0"/>
                          <a:cs typeface="B Titr" pitchFamily="2" charset="-78"/>
                        </a:rPr>
                        <a:t>1387</a:t>
                      </a:r>
                      <a:endParaRPr kumimoji="0" lang="en-US" sz="1800" b="1" i="0" u="none" strike="noStrike" cap="none" normalizeH="0" baseline="0" dirty="0" smtClean="0">
                        <a:ln>
                          <a:noFill/>
                        </a:ln>
                        <a:solidFill>
                          <a:srgbClr val="FF0000"/>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261</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1.1</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495</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0.8</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404</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rgbClr val="FF0000"/>
                          </a:solidFill>
                          <a:effectLst/>
                          <a:latin typeface="Arial" pitchFamily="34" charset="0"/>
                          <a:cs typeface="B Titr" pitchFamily="2" charset="-78"/>
                        </a:rPr>
                        <a:t>1388</a:t>
                      </a:r>
                      <a:endParaRPr kumimoji="0" lang="en-US" sz="1800" b="1" i="0" u="none" strike="noStrike" cap="none" normalizeH="0" baseline="0" dirty="0" smtClean="0">
                        <a:ln>
                          <a:noFill/>
                        </a:ln>
                        <a:solidFill>
                          <a:srgbClr val="FF0000"/>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332</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1.55</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242</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0.44</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42</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rgbClr val="FF0000"/>
                          </a:solidFill>
                          <a:effectLst/>
                          <a:latin typeface="Arial" pitchFamily="34" charset="0"/>
                          <a:cs typeface="B Titr" pitchFamily="2" charset="-78"/>
                        </a:rPr>
                        <a:t>1389</a:t>
                      </a:r>
                      <a:endParaRPr kumimoji="0" lang="en-US" sz="1800" b="1" i="0" u="none" strike="noStrike" cap="none" normalizeH="0" baseline="0" dirty="0" smtClean="0">
                        <a:ln>
                          <a:noFill/>
                        </a:ln>
                        <a:solidFill>
                          <a:srgbClr val="FF0000"/>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465</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1.8</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273</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0.4</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60</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rgbClr val="FF0000"/>
                          </a:solidFill>
                          <a:effectLst/>
                          <a:latin typeface="Arial" pitchFamily="34" charset="0"/>
                          <a:cs typeface="B Titr" pitchFamily="2" charset="-78"/>
                        </a:rPr>
                        <a:t>1390</a:t>
                      </a:r>
                      <a:endParaRPr kumimoji="0" lang="en-US" sz="1800" b="1" i="0" u="none" strike="noStrike" cap="none" normalizeH="0" baseline="0" dirty="0" smtClean="0">
                        <a:ln>
                          <a:noFill/>
                        </a:ln>
                        <a:solidFill>
                          <a:srgbClr val="FF0000"/>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452</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1.3</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183</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0.3</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221</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rgbClr val="FF0000"/>
                          </a:solidFill>
                          <a:effectLst/>
                          <a:latin typeface="Arial" pitchFamily="34" charset="0"/>
                          <a:cs typeface="B Titr" pitchFamily="2" charset="-78"/>
                        </a:rPr>
                        <a:t>1391</a:t>
                      </a:r>
                      <a:endParaRPr kumimoji="0" lang="en-US" sz="1800" b="1" i="0" u="none" strike="noStrike" cap="none" normalizeH="0" baseline="0" dirty="0" smtClean="0">
                        <a:ln>
                          <a:noFill/>
                        </a:ln>
                        <a:solidFill>
                          <a:srgbClr val="FF0000"/>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764</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2.4</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161</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0.3</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31</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rgbClr val="FF0000"/>
                          </a:solidFill>
                          <a:effectLst/>
                          <a:latin typeface="Arial" pitchFamily="34" charset="0"/>
                          <a:cs typeface="B Titr" pitchFamily="2" charset="-78"/>
                        </a:rPr>
                        <a:t>1392</a:t>
                      </a:r>
                      <a:endParaRPr kumimoji="0" lang="en-US" sz="1800" b="1" i="0" u="none" strike="noStrike" cap="none" normalizeH="0" baseline="0" dirty="0" smtClean="0">
                        <a:ln>
                          <a:noFill/>
                        </a:ln>
                        <a:solidFill>
                          <a:srgbClr val="FF0000"/>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864</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2.8</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rgbClr val="FF0000"/>
                          </a:solidFill>
                          <a:effectLst/>
                          <a:latin typeface="Arial" pitchFamily="34" charset="0"/>
                          <a:cs typeface="B Lotus" pitchFamily="2" charset="-78"/>
                        </a:rPr>
                        <a:t>36</a:t>
                      </a:r>
                      <a:endParaRPr kumimoji="0" lang="en-US" sz="3000" b="1" i="0" u="none" strike="noStrike" cap="none" normalizeH="0" baseline="0" dirty="0" smtClean="0">
                        <a:ln>
                          <a:noFill/>
                        </a:ln>
                        <a:solidFill>
                          <a:srgbClr val="FF0000"/>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0.07</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209</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1393</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786</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2.2</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69</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0.13</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127</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1394</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623</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1.7</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92</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0.21</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60</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71044">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1800" b="1" i="0" u="none" strike="noStrike" cap="none" normalizeH="0" baseline="0" dirty="0" smtClean="0">
                          <a:ln>
                            <a:noFill/>
                          </a:ln>
                          <a:solidFill>
                            <a:schemeClr val="tx1"/>
                          </a:solidFill>
                          <a:effectLst/>
                          <a:latin typeface="Arial" pitchFamily="34" charset="0"/>
                          <a:cs typeface="B Titr" pitchFamily="2" charset="-78"/>
                        </a:rPr>
                        <a:t>8 ماهه 1395</a:t>
                      </a:r>
                      <a:endParaRPr kumimoji="0" lang="en-US" sz="1800" b="1" i="0" u="none" strike="noStrike" cap="none" normalizeH="0" baseline="0" dirty="0" smtClean="0">
                        <a:ln>
                          <a:noFill/>
                        </a:ln>
                        <a:solidFill>
                          <a:schemeClr val="tx1"/>
                        </a:solidFill>
                        <a:effectLst/>
                        <a:latin typeface="Arial"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375</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1.2</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72</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0.3</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80000"/>
                        </a:lnSpc>
                        <a:spcBef>
                          <a:spcPts val="600"/>
                        </a:spcBef>
                        <a:spcAft>
                          <a:spcPct val="0"/>
                        </a:spcAft>
                        <a:buClrTx/>
                        <a:buSzTx/>
                        <a:buFontTx/>
                        <a:buNone/>
                        <a:tabLst/>
                      </a:pPr>
                      <a:r>
                        <a:rPr kumimoji="0" lang="fa-IR" sz="3000" b="1" i="0" u="none" strike="noStrike" cap="none" normalizeH="0" baseline="0" dirty="0" smtClean="0">
                          <a:ln>
                            <a:noFill/>
                          </a:ln>
                          <a:solidFill>
                            <a:schemeClr val="tx1"/>
                          </a:solidFill>
                          <a:effectLst/>
                          <a:latin typeface="Arial" pitchFamily="34" charset="0"/>
                          <a:cs typeface="B Lotus" pitchFamily="2" charset="-78"/>
                        </a:rPr>
                        <a:t>29</a:t>
                      </a:r>
                      <a:endParaRPr kumimoji="0" lang="en-US" sz="3000" b="1" i="0" u="none" strike="noStrike" cap="none" normalizeH="0" baseline="0" dirty="0" smtClean="0">
                        <a:ln>
                          <a:noFill/>
                        </a:ln>
                        <a:solidFill>
                          <a:schemeClr val="tx1"/>
                        </a:solidFill>
                        <a:effectLst/>
                        <a:latin typeface="Arial"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413" name="Rectangle 77"/>
          <p:cNvSpPr>
            <a:spLocks noChangeArrowheads="1"/>
          </p:cNvSpPr>
          <p:nvPr/>
        </p:nvSpPr>
        <p:spPr bwMode="auto">
          <a:xfrm>
            <a:off x="6381760" y="6384265"/>
            <a:ext cx="3353056" cy="330883"/>
          </a:xfrm>
          <a:prstGeom prst="rect">
            <a:avLst/>
          </a:prstGeom>
          <a:noFill/>
          <a:ln w="9525">
            <a:noFill/>
            <a:miter lim="800000"/>
            <a:headEnd/>
            <a:tailEnd/>
          </a:ln>
          <a:effectLst/>
        </p:spPr>
        <p:txBody>
          <a:bodyPr wrap="none" anchor="ctr"/>
          <a:lstStyle/>
          <a:p>
            <a:pPr algn="l" rtl="0" eaLnBrk="0" hangingPunct="0">
              <a:buClr>
                <a:srgbClr val="FF00FF"/>
              </a:buClr>
              <a:buFont typeface="Wingdings" pitchFamily="2" charset="2"/>
              <a:buNone/>
            </a:pPr>
            <a:r>
              <a:rPr lang="fa-IR" sz="1517" b="1" dirty="0">
                <a:cs typeface="B Koodak" pitchFamily="2" charset="-78"/>
              </a:rPr>
              <a:t>مأخذ:گمرک ایران و سازمان توسعه تجارت ایران </a:t>
            </a:r>
            <a:endParaRPr lang="en-US" sz="1517" b="1" dirty="0">
              <a:cs typeface="B Koodak" pitchFamily="2" charset="-78"/>
            </a:endParaRPr>
          </a:p>
        </p:txBody>
      </p:sp>
      <p:sp>
        <p:nvSpPr>
          <p:cNvPr id="14420" name="Rectangle 84"/>
          <p:cNvSpPr>
            <a:spLocks noChangeArrowheads="1"/>
          </p:cNvSpPr>
          <p:nvPr/>
        </p:nvSpPr>
        <p:spPr bwMode="auto">
          <a:xfrm>
            <a:off x="344488" y="764704"/>
            <a:ext cx="1559851" cy="311282"/>
          </a:xfrm>
          <a:prstGeom prst="rect">
            <a:avLst/>
          </a:prstGeom>
          <a:noFill/>
          <a:ln w="9525">
            <a:noFill/>
            <a:miter lim="800000"/>
            <a:headEnd/>
            <a:tailEnd/>
          </a:ln>
          <a:effectLst/>
        </p:spPr>
        <p:txBody>
          <a:bodyPr wrap="none" anchor="ctr"/>
          <a:lstStyle/>
          <a:p>
            <a:pPr algn="l" rtl="0" eaLnBrk="0" hangingPunct="0">
              <a:buClr>
                <a:srgbClr val="FF00FF"/>
              </a:buClr>
              <a:buFont typeface="Wingdings" pitchFamily="2" charset="2"/>
              <a:buNone/>
            </a:pPr>
            <a:r>
              <a:rPr lang="fa-IR" sz="1517" b="1" dirty="0">
                <a:cs typeface="B Lotus" pitchFamily="2" charset="-78"/>
              </a:rPr>
              <a:t>ارزش : میلیون دلار</a:t>
            </a:r>
            <a:endParaRPr lang="en-US" sz="1517" b="1" dirty="0">
              <a:cs typeface="B Lotus" pitchFamily="2" charset="-7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846468893"/>
              </p:ext>
            </p:extLst>
          </p:nvPr>
        </p:nvGraphicFramePr>
        <p:xfrm>
          <a:off x="452406" y="642918"/>
          <a:ext cx="8605050" cy="5455045"/>
        </p:xfrm>
        <a:graphic>
          <a:graphicData uri="http://schemas.openxmlformats.org/drawingml/2006/table">
            <a:tbl>
              <a:tblPr/>
              <a:tblGrid>
                <a:gridCol w="2333912"/>
                <a:gridCol w="2130963"/>
                <a:gridCol w="2232437"/>
                <a:gridCol w="1907738"/>
              </a:tblGrid>
              <a:tr h="481826">
                <a:tc>
                  <a:txBody>
                    <a:bodyPr/>
                    <a:lstStyle/>
                    <a:p>
                      <a:pPr algn="ctr" rtl="1" fontAlgn="ctr"/>
                      <a:r>
                        <a:rPr lang="fa-IR" sz="1600" b="0" i="0" u="none" strike="noStrike" dirty="0">
                          <a:solidFill>
                            <a:srgbClr val="000000"/>
                          </a:solidFill>
                          <a:latin typeface="Titr"/>
                          <a:cs typeface="B Titr" pitchFamily="2" charset="-78"/>
                        </a:rPr>
                        <a:t>تراز </a:t>
                      </a:r>
                      <a:r>
                        <a:rPr lang="fa-IR" sz="1600" b="0" i="0" u="none" strike="noStrike" dirty="0" smtClean="0">
                          <a:solidFill>
                            <a:srgbClr val="000000"/>
                          </a:solidFill>
                          <a:latin typeface="Titr"/>
                          <a:cs typeface="B Titr" pitchFamily="2" charset="-78"/>
                        </a:rPr>
                        <a:t>تجاري</a:t>
                      </a:r>
                    </a:p>
                    <a:p>
                      <a:pPr algn="ctr" rtl="1" fontAlgn="ctr"/>
                      <a:endParaRPr lang="fa-IR" sz="1600" b="0" i="0" u="none" strike="noStrike" dirty="0">
                        <a:solidFill>
                          <a:srgbClr val="000000"/>
                        </a:solidFill>
                        <a:latin typeface="Titr"/>
                        <a:cs typeface="B Titr" pitchFamily="2" charset="-78"/>
                      </a:endParaRP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t"/>
                      <a:r>
                        <a:rPr lang="fa-IR" sz="1600" b="0" i="0" u="none" strike="noStrike" dirty="0">
                          <a:solidFill>
                            <a:srgbClr val="000000"/>
                          </a:solidFill>
                          <a:latin typeface="Titr"/>
                          <a:cs typeface="B Titr" pitchFamily="2" charset="-78"/>
                        </a:rPr>
                        <a:t>واردات </a:t>
                      </a:r>
                      <a:r>
                        <a:rPr lang="fa-IR" sz="1600" b="0" i="0" u="none" strike="noStrike" dirty="0" smtClean="0">
                          <a:solidFill>
                            <a:srgbClr val="000000"/>
                          </a:solidFill>
                          <a:latin typeface="Titr"/>
                          <a:cs typeface="B Titr" pitchFamily="2" charset="-78"/>
                        </a:rPr>
                        <a:t>ایران (هزار دلار)</a:t>
                      </a:r>
                    </a:p>
                    <a:p>
                      <a:pPr algn="ctr" rtl="1" fontAlgn="t"/>
                      <a:endParaRPr lang="fa-IR" sz="1600" b="0" i="0" u="none" strike="noStrike" dirty="0">
                        <a:solidFill>
                          <a:srgbClr val="000000"/>
                        </a:solidFill>
                        <a:latin typeface="Titr"/>
                        <a:cs typeface="B Titr" pitchFamily="2" charset="-78"/>
                      </a:endParaRP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t"/>
                      <a:r>
                        <a:rPr lang="fa-IR" sz="1600" b="0" i="0" u="none" strike="noStrike" dirty="0">
                          <a:solidFill>
                            <a:srgbClr val="000000"/>
                          </a:solidFill>
                          <a:latin typeface="Titr"/>
                          <a:cs typeface="B Titr" pitchFamily="2" charset="-78"/>
                        </a:rPr>
                        <a:t>صادرات </a:t>
                      </a:r>
                      <a:r>
                        <a:rPr lang="fa-IR" sz="1600" b="0" i="0" u="none" strike="noStrike" dirty="0" smtClean="0">
                          <a:solidFill>
                            <a:srgbClr val="000000"/>
                          </a:solidFill>
                          <a:latin typeface="Titr"/>
                          <a:cs typeface="B Titr" pitchFamily="2" charset="-78"/>
                        </a:rPr>
                        <a:t>ایران (هزار دلار)</a:t>
                      </a:r>
                    </a:p>
                    <a:p>
                      <a:pPr algn="ctr" rtl="1" fontAlgn="t"/>
                      <a:endParaRPr lang="fa-IR" sz="1600" b="0" i="0" u="none" strike="noStrike" dirty="0">
                        <a:solidFill>
                          <a:srgbClr val="000000"/>
                        </a:solidFill>
                        <a:latin typeface="Titr"/>
                        <a:cs typeface="B Titr" pitchFamily="2" charset="-78"/>
                      </a:endParaRP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endParaRPr lang="fa-IR" sz="1600" b="0" i="0" u="none" strike="noStrike" dirty="0" smtClean="0">
                        <a:solidFill>
                          <a:srgbClr val="000000"/>
                        </a:solidFill>
                        <a:latin typeface="Titr"/>
                        <a:cs typeface="B Titr" pitchFamily="2" charset="-78"/>
                      </a:endParaRPr>
                    </a:p>
                    <a:p>
                      <a:pPr algn="ctr" rtl="1" fontAlgn="ctr"/>
                      <a:r>
                        <a:rPr lang="fa-IR" sz="1600" b="0" i="0" u="none" strike="noStrike" dirty="0" smtClean="0">
                          <a:solidFill>
                            <a:srgbClr val="000000"/>
                          </a:solidFill>
                          <a:latin typeface="Titr"/>
                          <a:cs typeface="B Titr" pitchFamily="2" charset="-78"/>
                        </a:rPr>
                        <a:t>نام كشور</a:t>
                      </a:r>
                    </a:p>
                    <a:p>
                      <a:pPr algn="ctr" rtl="1" fontAlgn="ctr"/>
                      <a:endParaRPr lang="fa-IR" sz="1600" b="0" i="0" u="none" strike="noStrike" dirty="0">
                        <a:solidFill>
                          <a:srgbClr val="000000"/>
                        </a:solidFill>
                        <a:latin typeface="Titr"/>
                        <a:cs typeface="B Titr" pitchFamily="2" charset="-78"/>
                      </a:endParaRP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en-US" sz="2000" b="0" i="0" u="none" strike="noStrike" dirty="0" smtClean="0">
                          <a:solidFill>
                            <a:srgbClr val="FF0000"/>
                          </a:solidFill>
                          <a:latin typeface="B Yagut"/>
                          <a:cs typeface="+mn-cs"/>
                        </a:rPr>
                        <a:t>-</a:t>
                      </a:r>
                      <a:r>
                        <a:rPr lang="fa-IR" sz="2000" b="0" i="0" u="none" strike="noStrike" dirty="0" smtClean="0">
                          <a:solidFill>
                            <a:srgbClr val="FF0000"/>
                          </a:solidFill>
                          <a:latin typeface="B Yagut"/>
                          <a:cs typeface="+mn-cs"/>
                        </a:rPr>
                        <a:t>9959</a:t>
                      </a:r>
                      <a:endParaRPr lang="fa-IR" sz="2000" b="0" i="0" u="none" strike="noStrike" dirty="0">
                        <a:solidFill>
                          <a:srgbClr val="FF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FF0000"/>
                          </a:solidFill>
                          <a:latin typeface="B Yagut"/>
                          <a:cs typeface="+mn-cs"/>
                        </a:rPr>
                        <a:t>32586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FF0000"/>
                          </a:solidFill>
                          <a:latin typeface="B Yagut"/>
                          <a:cs typeface="+mn-cs"/>
                        </a:rPr>
                        <a:t>22627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FF0000"/>
                          </a:solidFill>
                          <a:latin typeface="B Yagut"/>
                          <a:cs typeface="+mn-cs"/>
                        </a:rPr>
                        <a:t>آفريقاي جنوبي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آنگولا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1661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287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1948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اتيوپي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1180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1180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اريتره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FF0000"/>
                          </a:solidFill>
                          <a:latin typeface="B Yagut"/>
                          <a:cs typeface="+mn-cs"/>
                        </a:rPr>
                        <a:t>18031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FF0000"/>
                          </a:solidFill>
                          <a:latin typeface="B Yagut"/>
                          <a:cs typeface="+mn-cs"/>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FF0000"/>
                          </a:solidFill>
                          <a:latin typeface="B Yagut"/>
                          <a:cs typeface="+mn-cs"/>
                        </a:rPr>
                        <a:t>18036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FF0000"/>
                          </a:solidFill>
                          <a:latin typeface="B Yagut"/>
                          <a:cs typeface="+mn-cs"/>
                        </a:rPr>
                        <a:t>الجزاير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1618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1618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اوگاندا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بروندي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dirty="0">
                          <a:solidFill>
                            <a:srgbClr val="000000"/>
                          </a:solidFill>
                          <a:latin typeface="B Yagut"/>
                          <a:cs typeface="+mn-cs"/>
                        </a:rPr>
                        <a:t>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بنين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37</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37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بوتسوانا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184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184</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بوروكينافاسو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374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374</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000000"/>
                          </a:solidFill>
                          <a:latin typeface="B Yagut"/>
                          <a:cs typeface="+mn-cs"/>
                        </a:rPr>
                        <a:t>توگو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FF0000"/>
                          </a:solidFill>
                          <a:latin typeface="B Yagut"/>
                          <a:cs typeface="+mn-cs"/>
                        </a:rPr>
                        <a:t>8428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FF0000"/>
                          </a:solidFill>
                          <a:latin typeface="B Yagut"/>
                          <a:cs typeface="+mn-cs"/>
                        </a:rPr>
                        <a:t>2659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FF0000"/>
                          </a:solidFill>
                          <a:latin typeface="B Yagut"/>
                          <a:cs typeface="+mn-cs"/>
                        </a:rPr>
                        <a:t>11087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a:solidFill>
                            <a:srgbClr val="FF0000"/>
                          </a:solidFill>
                          <a:latin typeface="B Yagut"/>
                          <a:cs typeface="+mn-cs"/>
                        </a:rPr>
                        <a:t>تونس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3010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3010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smtClean="0">
                          <a:solidFill>
                            <a:srgbClr val="000000"/>
                          </a:solidFill>
                          <a:latin typeface="B Yagut"/>
                          <a:cs typeface="+mn-cs"/>
                        </a:rPr>
                        <a:t>ليبي</a:t>
                      </a:r>
                      <a:endParaRPr lang="fa-IR" sz="2000" b="1"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000000"/>
                          </a:solidFill>
                          <a:latin typeface="B Yagut"/>
                          <a:cs typeface="+mn-cs"/>
                        </a:rPr>
                        <a:t>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a:solidFill>
                            <a:srgbClr val="000000"/>
                          </a:solidFill>
                          <a:latin typeface="B Yagut"/>
                          <a:cs typeface="+mn-cs"/>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smtClean="0">
                          <a:solidFill>
                            <a:srgbClr val="000000"/>
                          </a:solidFill>
                          <a:latin typeface="B Yagut"/>
                          <a:cs typeface="+mn-cs"/>
                        </a:rPr>
                        <a:t>آفريقاي </a:t>
                      </a:r>
                      <a:r>
                        <a:rPr lang="fa-IR" sz="2000" b="1" i="0" u="none" strike="noStrike" dirty="0">
                          <a:solidFill>
                            <a:srgbClr val="000000"/>
                          </a:solidFill>
                          <a:latin typeface="B Yagut"/>
                          <a:cs typeface="+mn-cs"/>
                        </a:rPr>
                        <a:t>مركزي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13682">
                <a:tc>
                  <a:txBody>
                    <a:bodyPr/>
                    <a:lstStyle/>
                    <a:p>
                      <a:pPr algn="ctr" fontAlgn="ctr"/>
                      <a:r>
                        <a:rPr lang="fa-IR" sz="2000" b="0" i="0" u="none" strike="noStrike" dirty="0">
                          <a:solidFill>
                            <a:srgbClr val="FF0000"/>
                          </a:solidFill>
                          <a:latin typeface="B Yagut"/>
                          <a:cs typeface="+mn-cs"/>
                        </a:rPr>
                        <a:t>45677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dirty="0">
                          <a:solidFill>
                            <a:srgbClr val="FF0000"/>
                          </a:solidFill>
                          <a:latin typeface="B Yagut"/>
                          <a:cs typeface="+mn-cs"/>
                        </a:rPr>
                        <a:t>657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fontAlgn="b"/>
                      <a:r>
                        <a:rPr lang="fa-IR" sz="2000" b="1" i="0" u="none" strike="noStrike" dirty="0">
                          <a:solidFill>
                            <a:srgbClr val="FF0000"/>
                          </a:solidFill>
                          <a:latin typeface="B Yagut"/>
                          <a:cs typeface="+mn-cs"/>
                        </a:rPr>
                        <a:t>46334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ctr" rtl="1" fontAlgn="ctr"/>
                      <a:r>
                        <a:rPr lang="fa-IR" sz="2000" b="1" i="0" u="none" strike="noStrike" dirty="0" smtClean="0">
                          <a:solidFill>
                            <a:srgbClr val="FF0000"/>
                          </a:solidFill>
                          <a:latin typeface="B Yagut"/>
                          <a:cs typeface="+mn-cs"/>
                        </a:rPr>
                        <a:t>تانزانيا</a:t>
                      </a:r>
                      <a:endParaRPr lang="fa-IR" sz="2000" b="1" i="0" u="none" strike="noStrike" dirty="0">
                        <a:solidFill>
                          <a:srgbClr val="FF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
        <p:nvSpPr>
          <p:cNvPr id="8" name="Rectangle 17"/>
          <p:cNvSpPr>
            <a:spLocks noChangeArrowheads="1"/>
          </p:cNvSpPr>
          <p:nvPr/>
        </p:nvSpPr>
        <p:spPr bwMode="auto">
          <a:xfrm>
            <a:off x="285753" y="71414"/>
            <a:ext cx="9453593" cy="572464"/>
          </a:xfrm>
          <a:prstGeom prst="rect">
            <a:avLst/>
          </a:prstGeom>
          <a:noFill/>
          <a:ln w="9525" algn="ctr">
            <a:noFill/>
            <a:miter lim="800000"/>
            <a:headEnd/>
            <a:tailEnd/>
          </a:ln>
          <a:effectLst/>
        </p:spPr>
        <p:txBody>
          <a:bodyPr wrap="square" anchor="ct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indent="486687" algn="ctr">
              <a:lnSpc>
                <a:spcPct val="120000"/>
              </a:lnSpc>
            </a:pPr>
            <a:r>
              <a:rPr lang="fa-IR" altLang="zh-CN" sz="2600" dirty="0" smtClean="0">
                <a:solidFill>
                  <a:srgbClr val="800000"/>
                </a:solidFill>
                <a:latin typeface="Verdana" pitchFamily="34" charset="0"/>
                <a:ea typeface="SimSun" pitchFamily="2" charset="-122"/>
                <a:cs typeface="B Titr" pitchFamily="2" charset="-78"/>
              </a:rPr>
              <a:t>2)آ</a:t>
            </a:r>
            <a:r>
              <a:rPr lang="fa-IR" altLang="zh-CN" sz="2400" dirty="0" smtClean="0">
                <a:solidFill>
                  <a:srgbClr val="800000"/>
                </a:solidFill>
                <a:latin typeface="Verdana" pitchFamily="34" charset="0"/>
                <a:ea typeface="SimSun" pitchFamily="2" charset="-122"/>
                <a:cs typeface="B Titr" pitchFamily="2" charset="-78"/>
              </a:rPr>
              <a:t>مار صادرات  و واردات  ایران با قاره آفریقا به تفکیک کشوری سال 1394</a:t>
            </a:r>
            <a:endParaRPr lang="fa-IR" altLang="zh-CN" sz="2400" dirty="0">
              <a:solidFill>
                <a:srgbClr val="800000"/>
              </a:solidFill>
              <a:latin typeface="Verdana" pitchFamily="34" charset="0"/>
              <a:ea typeface="SimSun" pitchFamily="2" charset="-122"/>
              <a:cs typeface="B Titr"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827916821"/>
              </p:ext>
            </p:extLst>
          </p:nvPr>
        </p:nvGraphicFramePr>
        <p:xfrm>
          <a:off x="238092" y="500068"/>
          <a:ext cx="8929751" cy="5572343"/>
        </p:xfrm>
        <a:graphic>
          <a:graphicData uri="http://schemas.openxmlformats.org/drawingml/2006/table">
            <a:tbl>
              <a:tblPr/>
              <a:tblGrid>
                <a:gridCol w="2333912"/>
                <a:gridCol w="2130963"/>
                <a:gridCol w="2232437"/>
                <a:gridCol w="2232439"/>
              </a:tblGrid>
              <a:tr h="552668">
                <a:tc>
                  <a:txBody>
                    <a:bodyPr/>
                    <a:lstStyle/>
                    <a:p>
                      <a:pPr algn="ctr" rtl="1" fontAlgn="ctr"/>
                      <a:r>
                        <a:rPr lang="fa-IR" sz="1800" b="0" i="0" u="none" strike="noStrike" dirty="0">
                          <a:solidFill>
                            <a:srgbClr val="000000"/>
                          </a:solidFill>
                          <a:latin typeface="Titr"/>
                          <a:cs typeface="B Titr" pitchFamily="2" charset="-78"/>
                        </a:rPr>
                        <a:t>تراز تجاري</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t"/>
                      <a:r>
                        <a:rPr lang="fa-IR" sz="1800" b="0" i="0" u="none" strike="noStrike" dirty="0">
                          <a:solidFill>
                            <a:srgbClr val="000000"/>
                          </a:solidFill>
                          <a:latin typeface="Titr"/>
                          <a:cs typeface="B Titr" pitchFamily="2" charset="-78"/>
                        </a:rPr>
                        <a:t>واردات </a:t>
                      </a:r>
                      <a:r>
                        <a:rPr lang="fa-IR" sz="1800" b="0" i="0" u="none" strike="noStrike" dirty="0" smtClean="0">
                          <a:solidFill>
                            <a:srgbClr val="000000"/>
                          </a:solidFill>
                          <a:latin typeface="Titr"/>
                          <a:cs typeface="B Titr" pitchFamily="2" charset="-78"/>
                        </a:rPr>
                        <a:t>ایران</a:t>
                      </a:r>
                      <a:endParaRPr lang="fa-IR" sz="18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t"/>
                      <a:r>
                        <a:rPr lang="fa-IR" sz="1800" b="0" i="0" u="none" strike="noStrike" dirty="0">
                          <a:solidFill>
                            <a:srgbClr val="000000"/>
                          </a:solidFill>
                          <a:latin typeface="Titr"/>
                          <a:cs typeface="B Titr" pitchFamily="2" charset="-78"/>
                        </a:rPr>
                        <a:t>صادرات </a:t>
                      </a:r>
                      <a:r>
                        <a:rPr lang="fa-IR" sz="1800" b="0" i="0" u="none" strike="noStrike" dirty="0" smtClean="0">
                          <a:solidFill>
                            <a:srgbClr val="000000"/>
                          </a:solidFill>
                          <a:latin typeface="Titr"/>
                          <a:cs typeface="B Titr" pitchFamily="2" charset="-78"/>
                        </a:rPr>
                        <a:t>ایران</a:t>
                      </a:r>
                      <a:endParaRPr lang="fa-IR" sz="18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a:solidFill>
                            <a:srgbClr val="000000"/>
                          </a:solidFill>
                          <a:latin typeface="Titr"/>
                          <a:cs typeface="B Titr" pitchFamily="2" charset="-78"/>
                        </a:rPr>
                        <a:t>نام كشور</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FF0000"/>
                          </a:solidFill>
                          <a:latin typeface="B Yagut"/>
                          <a:cs typeface="+mn-cs"/>
                        </a:rPr>
                        <a:t>17361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17383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FF0000"/>
                          </a:solidFill>
                          <a:latin typeface="B Yagut"/>
                          <a:cs typeface="+mn-cs"/>
                        </a:rPr>
                        <a:t>جيبوتي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16</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چاد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446</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524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رواندا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رينيون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زئير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10911</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11117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206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زامبيا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388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389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زيمبابوه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سائوتوم و پرينسيپ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8275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73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8348</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ساحل عاج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740</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2498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1758</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سنگال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12694</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12694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سوازيلند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FF0000"/>
                          </a:solidFill>
                          <a:latin typeface="B Yagut"/>
                          <a:cs typeface="+mn-cs"/>
                        </a:rPr>
                        <a:t>68376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12541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80917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FF0000"/>
                          </a:solidFill>
                          <a:latin typeface="B Yagut"/>
                          <a:cs typeface="+mn-cs"/>
                        </a:rPr>
                        <a:t>سودان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سودان جنوبي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FF0000"/>
                          </a:solidFill>
                          <a:latin typeface="B Yagut"/>
                          <a:cs typeface="+mn-cs"/>
                        </a:rPr>
                        <a:t>20968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786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21754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FF0000"/>
                          </a:solidFill>
                          <a:latin typeface="B Yagut"/>
                          <a:cs typeface="+mn-cs"/>
                        </a:rPr>
                        <a:t>سومالي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cs typeface="+mn-cs"/>
                        </a:rPr>
                        <a:t>663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cs typeface="+mn-cs"/>
                        </a:rPr>
                        <a:t>663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سيرالئون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3" name="Rectangle 311"/>
          <p:cNvSpPr>
            <a:spLocks noChangeArrowheads="1"/>
          </p:cNvSpPr>
          <p:nvPr/>
        </p:nvSpPr>
        <p:spPr bwMode="auto">
          <a:xfrm>
            <a:off x="-47660" y="105622"/>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 </a:t>
            </a:r>
            <a:r>
              <a:rPr lang="fa-IR" altLang="zh-CN" sz="2167" dirty="0">
                <a:solidFill>
                  <a:srgbClr val="800000"/>
                </a:solidFill>
                <a:latin typeface="Verdana" pitchFamily="34" charset="0"/>
                <a:ea typeface="SimSun" pitchFamily="2" charset="-122"/>
                <a:cs typeface="B Titr" pitchFamily="2" charset="-78"/>
              </a:rPr>
              <a:t>ادامه </a:t>
            </a:r>
            <a:r>
              <a:rPr lang="fa-IR" altLang="zh-CN" sz="2167" dirty="0" smtClean="0">
                <a:solidFill>
                  <a:srgbClr val="800000"/>
                </a:solidFill>
                <a:latin typeface="Verdana" pitchFamily="34" charset="0"/>
                <a:ea typeface="SimSun" pitchFamily="2" charset="-122"/>
                <a:cs typeface="B Titr" pitchFamily="2" charset="-78"/>
              </a:rPr>
              <a:t>...</a:t>
            </a:r>
            <a:endParaRPr lang="fa-IR" altLang="zh-CN" sz="2167" dirty="0">
              <a:solidFill>
                <a:srgbClr val="800000"/>
              </a:solidFill>
              <a:latin typeface="Verdana" pitchFamily="34" charset="0"/>
              <a:ea typeface="SimSun" pitchFamily="2" charset="-122"/>
              <a:cs typeface="B Tit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238092" y="500068"/>
          <a:ext cx="8929751" cy="5272165"/>
        </p:xfrm>
        <a:graphic>
          <a:graphicData uri="http://schemas.openxmlformats.org/drawingml/2006/table">
            <a:tbl>
              <a:tblPr/>
              <a:tblGrid>
                <a:gridCol w="2333912"/>
                <a:gridCol w="2130963"/>
                <a:gridCol w="2232437"/>
                <a:gridCol w="2232439"/>
              </a:tblGrid>
              <a:tr h="326314">
                <a:tc>
                  <a:txBody>
                    <a:bodyPr/>
                    <a:lstStyle/>
                    <a:p>
                      <a:pPr algn="ctr" rtl="1" fontAlgn="ctr"/>
                      <a:r>
                        <a:rPr lang="fa-IR" sz="1800" b="0" i="0" u="none" strike="noStrike" dirty="0">
                          <a:solidFill>
                            <a:srgbClr val="000000"/>
                          </a:solidFill>
                          <a:latin typeface="Titr"/>
                          <a:cs typeface="B Titr" pitchFamily="2" charset="-78"/>
                        </a:rPr>
                        <a:t>تراز تجاري</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t"/>
                      <a:r>
                        <a:rPr lang="fa-IR" sz="1800" b="0" i="0" u="none" strike="noStrike" dirty="0">
                          <a:solidFill>
                            <a:srgbClr val="000000"/>
                          </a:solidFill>
                          <a:latin typeface="Titr"/>
                          <a:cs typeface="B Titr" pitchFamily="2" charset="-78"/>
                        </a:rPr>
                        <a:t>واردات </a:t>
                      </a:r>
                      <a:r>
                        <a:rPr lang="fa-IR" sz="1800" b="0" i="0" u="none" strike="noStrike" dirty="0" smtClean="0">
                          <a:solidFill>
                            <a:srgbClr val="000000"/>
                          </a:solidFill>
                          <a:latin typeface="Titr"/>
                          <a:cs typeface="B Titr" pitchFamily="2" charset="-78"/>
                        </a:rPr>
                        <a:t>ایران</a:t>
                      </a:r>
                      <a:endParaRPr lang="fa-IR" sz="18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t"/>
                      <a:r>
                        <a:rPr lang="fa-IR" sz="1800" b="0" i="0" u="none" strike="noStrike" dirty="0">
                          <a:solidFill>
                            <a:srgbClr val="000000"/>
                          </a:solidFill>
                          <a:latin typeface="Titr"/>
                          <a:cs typeface="B Titr" pitchFamily="2" charset="-78"/>
                        </a:rPr>
                        <a:t>صادرات </a:t>
                      </a:r>
                      <a:r>
                        <a:rPr lang="fa-IR" sz="1800" b="0" i="0" u="none" strike="noStrike" dirty="0" smtClean="0">
                          <a:solidFill>
                            <a:srgbClr val="000000"/>
                          </a:solidFill>
                          <a:latin typeface="Titr"/>
                          <a:cs typeface="B Titr" pitchFamily="2" charset="-78"/>
                        </a:rPr>
                        <a:t> ایران</a:t>
                      </a:r>
                    </a:p>
                    <a:p>
                      <a:pPr algn="ctr" rtl="1" fontAlgn="t"/>
                      <a:endParaRPr lang="fa-IR" sz="18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a:solidFill>
                            <a:srgbClr val="000000"/>
                          </a:solidFill>
                          <a:latin typeface="Titr"/>
                          <a:cs typeface="B Titr" pitchFamily="2" charset="-78"/>
                        </a:rPr>
                        <a:t>نام كشور</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rPr>
                        <a:t>165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216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سيشل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rPr>
                        <a:t>-</a:t>
                      </a:r>
                      <a:r>
                        <a:rPr lang="fa-IR" sz="2000" b="0" i="0" u="none" strike="noStrike" dirty="0" smtClean="0">
                          <a:solidFill>
                            <a:srgbClr val="000000"/>
                          </a:solidFill>
                          <a:latin typeface="B Yagut"/>
                        </a:rPr>
                        <a:t>4566</a:t>
                      </a:r>
                      <a:endParaRPr lang="fa-IR" sz="2000" b="0"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5873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1307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غنا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rPr>
                        <a:t>2252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254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2506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كامرون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306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306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كنگو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كنگو زئير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37704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5159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42863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كنيا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كوموروس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كيپ ورد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368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368</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گابن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47</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گامبيا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145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145</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گينه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گينه استوائي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گينه بيسائو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لسوتو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ليبريا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3" name="Rectangle 311"/>
          <p:cNvSpPr>
            <a:spLocks noChangeArrowheads="1"/>
          </p:cNvSpPr>
          <p:nvPr/>
        </p:nvSpPr>
        <p:spPr bwMode="auto">
          <a:xfrm>
            <a:off x="23778" y="105622"/>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 </a:t>
            </a:r>
            <a:r>
              <a:rPr lang="fa-IR" altLang="zh-CN" sz="2167" dirty="0">
                <a:solidFill>
                  <a:srgbClr val="800000"/>
                </a:solidFill>
                <a:latin typeface="Verdana" pitchFamily="34" charset="0"/>
                <a:ea typeface="SimSun" pitchFamily="2" charset="-122"/>
                <a:cs typeface="B Titr" pitchFamily="2" charset="-78"/>
              </a:rPr>
              <a:t>ادامه </a:t>
            </a:r>
            <a:r>
              <a:rPr lang="fa-IR" altLang="zh-CN" sz="2167" dirty="0" smtClean="0">
                <a:solidFill>
                  <a:srgbClr val="800000"/>
                </a:solidFill>
                <a:latin typeface="Verdana" pitchFamily="34" charset="0"/>
                <a:ea typeface="SimSun" pitchFamily="2" charset="-122"/>
                <a:cs typeface="B Titr" pitchFamily="2" charset="-78"/>
              </a:rPr>
              <a:t>...</a:t>
            </a:r>
            <a:endParaRPr lang="fa-IR" altLang="zh-CN" sz="2167" dirty="0">
              <a:solidFill>
                <a:srgbClr val="800000"/>
              </a:solidFill>
              <a:latin typeface="Verdana" pitchFamily="34" charset="0"/>
              <a:ea typeface="SimSun" pitchFamily="2" charset="-122"/>
              <a:cs typeface="B Titr"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667507629"/>
              </p:ext>
            </p:extLst>
          </p:nvPr>
        </p:nvGraphicFramePr>
        <p:xfrm>
          <a:off x="238092" y="871539"/>
          <a:ext cx="8929751" cy="4329190"/>
        </p:xfrm>
        <a:graphic>
          <a:graphicData uri="http://schemas.openxmlformats.org/drawingml/2006/table">
            <a:tbl>
              <a:tblPr/>
              <a:tblGrid>
                <a:gridCol w="2333912"/>
                <a:gridCol w="2130963"/>
                <a:gridCol w="2232437"/>
                <a:gridCol w="2232439"/>
              </a:tblGrid>
              <a:tr h="326314">
                <a:tc>
                  <a:txBody>
                    <a:bodyPr/>
                    <a:lstStyle/>
                    <a:p>
                      <a:pPr algn="ctr" rtl="1" fontAlgn="ctr"/>
                      <a:r>
                        <a:rPr lang="fa-IR" sz="1800" b="0" i="0" u="none" strike="noStrike" dirty="0">
                          <a:solidFill>
                            <a:srgbClr val="000000"/>
                          </a:solidFill>
                          <a:latin typeface="Titr"/>
                          <a:cs typeface="B Titr" pitchFamily="2" charset="-78"/>
                        </a:rPr>
                        <a:t>تراز تجاري</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t"/>
                      <a:r>
                        <a:rPr lang="fa-IR" sz="1800" b="0" i="0" u="none" strike="noStrike" dirty="0">
                          <a:solidFill>
                            <a:srgbClr val="000000"/>
                          </a:solidFill>
                          <a:latin typeface="Titr"/>
                          <a:cs typeface="B Titr" pitchFamily="2" charset="-78"/>
                        </a:rPr>
                        <a:t>واردات </a:t>
                      </a:r>
                      <a:r>
                        <a:rPr lang="fa-IR" sz="1800" b="0" i="0" u="none" strike="noStrike" dirty="0" smtClean="0">
                          <a:solidFill>
                            <a:srgbClr val="000000"/>
                          </a:solidFill>
                          <a:latin typeface="Titr"/>
                          <a:cs typeface="B Titr" pitchFamily="2" charset="-78"/>
                        </a:rPr>
                        <a:t>ایران</a:t>
                      </a:r>
                      <a:endParaRPr lang="fa-IR" sz="18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t"/>
                      <a:r>
                        <a:rPr lang="fa-IR" sz="1800" b="0" i="0" u="none" strike="noStrike" dirty="0">
                          <a:solidFill>
                            <a:srgbClr val="000000"/>
                          </a:solidFill>
                          <a:latin typeface="Titr"/>
                          <a:cs typeface="B Titr" pitchFamily="2" charset="-78"/>
                        </a:rPr>
                        <a:t>صادرات </a:t>
                      </a:r>
                      <a:r>
                        <a:rPr lang="fa-IR" sz="1800" b="0" i="0" u="none" strike="noStrike" dirty="0" smtClean="0">
                          <a:solidFill>
                            <a:srgbClr val="000000"/>
                          </a:solidFill>
                          <a:latin typeface="Titr"/>
                          <a:cs typeface="B Titr" pitchFamily="2" charset="-78"/>
                        </a:rPr>
                        <a:t>ایران</a:t>
                      </a:r>
                    </a:p>
                    <a:p>
                      <a:pPr algn="ctr" rtl="1" fontAlgn="t"/>
                      <a:endParaRPr lang="fa-IR" sz="18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a:solidFill>
                            <a:srgbClr val="000000"/>
                          </a:solidFill>
                          <a:latin typeface="Titr"/>
                          <a:cs typeface="B Titr" pitchFamily="2" charset="-78"/>
                        </a:rPr>
                        <a:t>نام كشور</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cs typeface="+mn-cs"/>
                        </a:rPr>
                        <a:t>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ماداگاسكار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مالاوي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441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441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مالي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9943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9976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مراكش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FF0000"/>
                          </a:solidFill>
                          <a:latin typeface="B Yagut"/>
                          <a:cs typeface="+mn-cs"/>
                        </a:rPr>
                        <a:t>308067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2281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310349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FF0000"/>
                          </a:solidFill>
                          <a:latin typeface="B Yagut"/>
                          <a:cs typeface="+mn-cs"/>
                        </a:rPr>
                        <a:t>مصر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85763">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367</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648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281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موريتاني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en-US" sz="2000" b="0" i="0" u="none" strike="noStrike" dirty="0" smtClean="0">
                          <a:solidFill>
                            <a:srgbClr val="000000"/>
                          </a:solidFill>
                          <a:latin typeface="B Yagut"/>
                          <a:cs typeface="+mn-cs"/>
                        </a:rPr>
                        <a:t>-</a:t>
                      </a:r>
                      <a:r>
                        <a:rPr lang="fa-IR" sz="2000" b="0" i="0" u="none" strike="noStrike" dirty="0" smtClean="0">
                          <a:solidFill>
                            <a:srgbClr val="000000"/>
                          </a:solidFill>
                          <a:latin typeface="B Yagut"/>
                          <a:cs typeface="+mn-cs"/>
                        </a:rPr>
                        <a:t>667</a:t>
                      </a:r>
                      <a:endParaRPr lang="fa-IR" sz="2000" b="0" i="0" u="none" strike="noStrike" dirty="0">
                        <a:solidFill>
                          <a:srgbClr val="000000"/>
                        </a:solidFill>
                        <a:latin typeface="B Yagut"/>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814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147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موريس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FF0000"/>
                          </a:solidFill>
                          <a:latin typeface="B Yagut"/>
                          <a:cs typeface="+mn-cs"/>
                        </a:rPr>
                        <a:t>12818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570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FF0000"/>
                          </a:solidFill>
                          <a:latin typeface="B Yagut"/>
                          <a:cs typeface="+mn-cs"/>
                        </a:rPr>
                        <a:t>13389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FF0000"/>
                          </a:solidFill>
                          <a:latin typeface="B Yagut"/>
                          <a:cs typeface="+mn-cs"/>
                        </a:rPr>
                        <a:t>موزامبيك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ناميبيا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a:solidFill>
                            <a:srgbClr val="000000"/>
                          </a:solidFill>
                          <a:latin typeface="B Yagut"/>
                          <a:cs typeface="+mn-cs"/>
                        </a:rPr>
                        <a:t>773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a:solidFill>
                            <a:srgbClr val="000000"/>
                          </a:solidFill>
                          <a:latin typeface="B Yagut"/>
                          <a:cs typeface="+mn-cs"/>
                        </a:rPr>
                        <a:t>773</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نيجر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cs typeface="+mn-cs"/>
                        </a:rPr>
                        <a:t>2553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cs typeface="+mn-cs"/>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cs typeface="+mn-cs"/>
                        </a:rPr>
                        <a:t>2553</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cs typeface="+mn-cs"/>
                        </a:rPr>
                        <a:t>نيجريه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fontAlgn="ctr"/>
                      <a:r>
                        <a:rPr lang="fa-IR" sz="2000" b="0" i="0" u="none" strike="noStrike" dirty="0">
                          <a:solidFill>
                            <a:srgbClr val="000000"/>
                          </a:solidFill>
                          <a:latin typeface="B Yagut"/>
                          <a:cs typeface="+mj-cs"/>
                        </a:rPr>
                        <a:t>531685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cs typeface="+mj-cs"/>
                        </a:rPr>
                        <a:t>92225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fa-IR" sz="2000" b="1" i="0" u="none" strike="noStrike" dirty="0">
                          <a:solidFill>
                            <a:srgbClr val="000000"/>
                          </a:solidFill>
                          <a:latin typeface="B Yagut"/>
                          <a:cs typeface="+mj-cs"/>
                        </a:rPr>
                        <a:t>623910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Titr"/>
                          <a:cs typeface="+mj-cs"/>
                        </a:rPr>
                        <a:t>جمع کل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3" name="Rectangle 311"/>
          <p:cNvSpPr>
            <a:spLocks noChangeArrowheads="1"/>
          </p:cNvSpPr>
          <p:nvPr/>
        </p:nvSpPr>
        <p:spPr bwMode="auto">
          <a:xfrm>
            <a:off x="0" y="500042"/>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 </a:t>
            </a:r>
            <a:r>
              <a:rPr lang="fa-IR" altLang="zh-CN" sz="2167" dirty="0">
                <a:solidFill>
                  <a:srgbClr val="800000"/>
                </a:solidFill>
                <a:latin typeface="Verdana" pitchFamily="34" charset="0"/>
                <a:ea typeface="SimSun" pitchFamily="2" charset="-122"/>
                <a:cs typeface="B Titr" pitchFamily="2" charset="-78"/>
              </a:rPr>
              <a:t>ادامه </a:t>
            </a:r>
            <a:r>
              <a:rPr lang="fa-IR" altLang="zh-CN" sz="2167" dirty="0" smtClean="0">
                <a:solidFill>
                  <a:srgbClr val="800000"/>
                </a:solidFill>
                <a:latin typeface="Verdana" pitchFamily="34" charset="0"/>
                <a:ea typeface="SimSun" pitchFamily="2" charset="-122"/>
                <a:cs typeface="B Titr" pitchFamily="2" charset="-78"/>
              </a:rPr>
              <a:t>...</a:t>
            </a:r>
            <a:endParaRPr lang="fa-IR" altLang="zh-CN" sz="2167" dirty="0">
              <a:solidFill>
                <a:srgbClr val="800000"/>
              </a:solidFill>
              <a:latin typeface="Verdana" pitchFamily="34" charset="0"/>
              <a:ea typeface="SimSun" pitchFamily="2" charset="-122"/>
              <a:cs typeface="B Tit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309661" y="1071546"/>
          <a:ext cx="7143801" cy="5029812"/>
        </p:xfrm>
        <a:graphic>
          <a:graphicData uri="http://schemas.openxmlformats.org/drawingml/2006/table">
            <a:tbl>
              <a:tblPr/>
              <a:tblGrid>
                <a:gridCol w="2575655"/>
                <a:gridCol w="2867884"/>
                <a:gridCol w="1700262"/>
              </a:tblGrid>
              <a:tr h="629262">
                <a:tc>
                  <a:txBody>
                    <a:bodyPr/>
                    <a:lstStyle/>
                    <a:p>
                      <a:pPr algn="ctr" rtl="1" fontAlgn="t"/>
                      <a:r>
                        <a:rPr lang="fa-IR" sz="1600" b="0" i="0" u="none" strike="noStrike" dirty="0" smtClean="0">
                          <a:solidFill>
                            <a:srgbClr val="000000"/>
                          </a:solidFill>
                          <a:latin typeface="Titr"/>
                          <a:cs typeface="B Titr" pitchFamily="2" charset="-78"/>
                        </a:rPr>
                        <a:t>میلیون دلار</a:t>
                      </a:r>
                      <a:endParaRPr lang="fa-IR" sz="16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a:solidFill>
                            <a:srgbClr val="000000"/>
                          </a:solidFill>
                          <a:latin typeface="Titr"/>
                          <a:cs typeface="B Titr" pitchFamily="2" charset="-78"/>
                        </a:rPr>
                        <a:t>نام كشور</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smtClean="0">
                          <a:solidFill>
                            <a:srgbClr val="000000"/>
                          </a:solidFill>
                          <a:latin typeface="Titr"/>
                          <a:cs typeface="B Titr" pitchFamily="2" charset="-78"/>
                        </a:rPr>
                        <a:t>ردیف</a:t>
                      </a:r>
                      <a:endParaRPr lang="fa-IR" sz="1800" b="0" i="0" u="none" strike="noStrike" dirty="0">
                        <a:solidFill>
                          <a:srgbClr val="000000"/>
                        </a:solidFill>
                        <a:latin typeface="Titr"/>
                        <a:cs typeface="B Titr" pitchFamily="2" charset="-78"/>
                      </a:endParaRP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310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مصر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81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سودان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2</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جمهوري متحده تانزانيا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3</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كنيا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4</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آفريقاي جنوبي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5</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85763">
                <a:tc>
                  <a:txBody>
                    <a:bodyPr/>
                    <a:lstStyle/>
                    <a:p>
                      <a:pPr algn="ctr" rtl="0" fontAlgn="b"/>
                      <a:r>
                        <a:rPr lang="fa-IR" sz="1800" b="1" i="0" u="none" strike="noStrike" dirty="0">
                          <a:solidFill>
                            <a:srgbClr val="000000"/>
                          </a:solidFill>
                          <a:latin typeface="B Lotus"/>
                          <a:cs typeface="+mj-cs"/>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سومالي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6</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الجزاير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7</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جيبوتي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8</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13</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موزامبيك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9</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11</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تونس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11</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10</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مراكش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12</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ساحل عاج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13</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جماهيرعربي ليبي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14</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1" i="0" u="none" strike="noStrike" dirty="0">
                          <a:solidFill>
                            <a:srgbClr val="000000"/>
                          </a:solidFill>
                          <a:latin typeface="B Lotus"/>
                          <a:cs typeface="+mj-cs"/>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نيجريه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15</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3" name="Rectangle 311"/>
          <p:cNvSpPr>
            <a:spLocks noChangeArrowheads="1"/>
          </p:cNvSpPr>
          <p:nvPr/>
        </p:nvSpPr>
        <p:spPr bwMode="auto">
          <a:xfrm>
            <a:off x="1095348" y="476478"/>
            <a:ext cx="7667644" cy="406265"/>
          </a:xfrm>
          <a:prstGeom prst="rect">
            <a:avLst/>
          </a:prstGeom>
          <a:noFill/>
          <a:ln w="9525">
            <a:noFill/>
            <a:miter lim="800000"/>
            <a:headEnd/>
            <a:tailEnd/>
          </a:ln>
          <a:effectLst/>
        </p:spPr>
        <p:txBody>
          <a:bodyPr wrap="square" anchor="ctr">
            <a:spAutoFit/>
          </a:bodyPr>
          <a:lstStyle/>
          <a:p>
            <a:pPr algn="ctr" rtl="1">
              <a:lnSpc>
                <a:spcPct val="80000"/>
              </a:lnSpc>
            </a:pPr>
            <a:r>
              <a:rPr lang="fa-IR" altLang="zh-CN" sz="2400" dirty="0" smtClean="0">
                <a:solidFill>
                  <a:srgbClr val="800000"/>
                </a:solidFill>
                <a:latin typeface="Verdana" pitchFamily="34" charset="0"/>
                <a:ea typeface="SimSun" pitchFamily="2" charset="-122"/>
                <a:cs typeface="B Titr" pitchFamily="2" charset="-78"/>
              </a:rPr>
              <a:t>3)کشورهای عمده طرف صادرات ایران سال 1394 </a:t>
            </a:r>
            <a:endParaRPr lang="fa-IR" altLang="zh-CN" sz="2400" dirty="0">
              <a:solidFill>
                <a:srgbClr val="800000"/>
              </a:solidFill>
              <a:latin typeface="Verdana" pitchFamily="34" charset="0"/>
              <a:ea typeface="SimSun" pitchFamily="2" charset="-122"/>
              <a:cs typeface="B Tit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1309661" y="1071546"/>
          <a:ext cx="7143801" cy="5190596"/>
        </p:xfrm>
        <a:graphic>
          <a:graphicData uri="http://schemas.openxmlformats.org/drawingml/2006/table">
            <a:tbl>
              <a:tblPr/>
              <a:tblGrid>
                <a:gridCol w="2575655"/>
                <a:gridCol w="2284073"/>
                <a:gridCol w="2284073"/>
              </a:tblGrid>
              <a:tr h="485246">
                <a:tc>
                  <a:txBody>
                    <a:bodyPr/>
                    <a:lstStyle/>
                    <a:p>
                      <a:pPr algn="ctr" rtl="1" fontAlgn="t"/>
                      <a:r>
                        <a:rPr lang="fa-IR" sz="1600" b="0" i="0" u="none" strike="noStrike" dirty="0" smtClean="0">
                          <a:solidFill>
                            <a:srgbClr val="000000"/>
                          </a:solidFill>
                          <a:latin typeface="Titr"/>
                          <a:cs typeface="B Titr" pitchFamily="2" charset="-78"/>
                        </a:rPr>
                        <a:t>      میلیون</a:t>
                      </a:r>
                      <a:r>
                        <a:rPr lang="fa-IR" sz="1600" b="0" i="0" u="none" strike="noStrike" baseline="0" dirty="0" smtClean="0">
                          <a:solidFill>
                            <a:srgbClr val="000000"/>
                          </a:solidFill>
                          <a:latin typeface="Titr"/>
                          <a:cs typeface="B Titr" pitchFamily="2" charset="-78"/>
                        </a:rPr>
                        <a:t> </a:t>
                      </a:r>
                      <a:r>
                        <a:rPr lang="fa-IR" sz="1600" b="0" i="0" u="none" strike="noStrike" dirty="0" smtClean="0">
                          <a:solidFill>
                            <a:srgbClr val="000000"/>
                          </a:solidFill>
                          <a:latin typeface="Titr"/>
                          <a:cs typeface="B Titr" pitchFamily="2" charset="-78"/>
                        </a:rPr>
                        <a:t>دلار</a:t>
                      </a:r>
                      <a:endParaRPr lang="fa-IR" sz="1600" b="0" i="0" u="none" strike="noStrike" dirty="0">
                        <a:solidFill>
                          <a:srgbClr val="000000"/>
                        </a:solidFill>
                        <a:latin typeface="Titr"/>
                        <a:cs typeface="B Titr" pitchFamily="2" charset="-78"/>
                      </a:endParaRPr>
                    </a:p>
                  </a:txBody>
                  <a:tcPr marL="8650" marR="8650" marT="865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a:solidFill>
                            <a:srgbClr val="000000"/>
                          </a:solidFill>
                          <a:latin typeface="Titr"/>
                          <a:cs typeface="B Titr" pitchFamily="2" charset="-78"/>
                        </a:rPr>
                        <a:t>نام كشور</a:t>
                      </a: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1800" b="0" i="0" u="none" strike="noStrike" dirty="0" smtClean="0">
                          <a:solidFill>
                            <a:srgbClr val="000000"/>
                          </a:solidFill>
                          <a:latin typeface="Titr"/>
                          <a:cs typeface="B Titr" pitchFamily="2" charset="-78"/>
                        </a:rPr>
                        <a:t>ردیف</a:t>
                      </a:r>
                      <a:endParaRPr lang="fa-IR" sz="1800" b="0" i="0" u="none" strike="noStrike" dirty="0">
                        <a:solidFill>
                          <a:srgbClr val="000000"/>
                        </a:solidFill>
                        <a:latin typeface="Titr"/>
                        <a:cs typeface="B Titr" pitchFamily="2" charset="-78"/>
                      </a:endParaRPr>
                    </a:p>
                  </a:txBody>
                  <a:tcPr marL="8650" marR="8650" marT="86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33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آفريقاي جنوبي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سوازيلند</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2</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سودان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3</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زامبيا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4</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6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غنا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5</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285763">
                <a:tc>
                  <a:txBody>
                    <a:bodyPr/>
                    <a:lstStyle/>
                    <a:p>
                      <a:pPr algn="ctr" rtl="0" fontAlgn="b"/>
                      <a:r>
                        <a:rPr lang="fa-IR" sz="1800" b="0" i="0" u="none" strike="noStrike">
                          <a:solidFill>
                            <a:srgbClr val="000000"/>
                          </a:solidFill>
                          <a:latin typeface="B Lotus"/>
                          <a:cs typeface="+mj-cs"/>
                        </a:rPr>
                        <a:t>              5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كنيا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6</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3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تونس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7</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2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سنگال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8</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2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مصر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9</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موريس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10</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 </a:t>
                      </a:r>
                    </a:p>
                  </a:txBody>
                  <a:tcPr marL="9525" marR="9525" marT="9525"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سومالي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11</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جمهوري متحده تانزانيا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12</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موريتاني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13</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13682">
                <a:tc>
                  <a:txBody>
                    <a:bodyPr/>
                    <a:lstStyle/>
                    <a:p>
                      <a:pPr algn="ctr" rtl="0" fontAlgn="b"/>
                      <a:r>
                        <a:rPr lang="fa-IR" sz="1800" b="0" i="0" u="none" strike="noStrike" dirty="0">
                          <a:solidFill>
                            <a:srgbClr val="000000"/>
                          </a:solidFill>
                          <a:latin typeface="B Lotus"/>
                          <a:cs typeface="+mj-cs"/>
                        </a:rPr>
                        <a:t>              1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a:solidFill>
                            <a:srgbClr val="000000"/>
                          </a:solidFill>
                          <a:latin typeface="B Yagut"/>
                        </a:rPr>
                        <a:t>موزامبيك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1" fontAlgn="ctr"/>
                      <a:r>
                        <a:rPr lang="fa-IR" sz="2000" b="1" i="0" u="none" strike="noStrike" dirty="0" smtClean="0">
                          <a:solidFill>
                            <a:srgbClr val="000000"/>
                          </a:solidFill>
                          <a:latin typeface="B Yagut"/>
                        </a:rPr>
                        <a:t>14</a:t>
                      </a:r>
                      <a:endParaRPr lang="fa-IR" sz="2000" b="1" i="0" u="none" strike="noStrike" dirty="0">
                        <a:solidFill>
                          <a:srgbClr val="000000"/>
                        </a:solidFill>
                        <a:latin typeface="B Yagu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3" name="Rectangle 311"/>
          <p:cNvSpPr>
            <a:spLocks noChangeArrowheads="1"/>
          </p:cNvSpPr>
          <p:nvPr/>
        </p:nvSpPr>
        <p:spPr bwMode="auto">
          <a:xfrm>
            <a:off x="1095348" y="476478"/>
            <a:ext cx="7667644" cy="406265"/>
          </a:xfrm>
          <a:prstGeom prst="rect">
            <a:avLst/>
          </a:prstGeom>
          <a:noFill/>
          <a:ln w="9525">
            <a:noFill/>
            <a:miter lim="800000"/>
            <a:headEnd/>
            <a:tailEnd/>
          </a:ln>
          <a:effectLst/>
        </p:spPr>
        <p:txBody>
          <a:bodyPr wrap="square" anchor="ctr">
            <a:spAutoFit/>
          </a:bodyPr>
          <a:lstStyle/>
          <a:p>
            <a:pPr algn="ctr" rtl="1">
              <a:lnSpc>
                <a:spcPct val="80000"/>
              </a:lnSpc>
            </a:pPr>
            <a:r>
              <a:rPr lang="fa-IR" altLang="zh-CN" sz="2400" dirty="0" smtClean="0">
                <a:solidFill>
                  <a:srgbClr val="800000"/>
                </a:solidFill>
                <a:latin typeface="Verdana" pitchFamily="34" charset="0"/>
                <a:ea typeface="SimSun" pitchFamily="2" charset="-122"/>
                <a:cs typeface="B Titr" pitchFamily="2" charset="-78"/>
              </a:rPr>
              <a:t>4)کشورهای عمده طرف واردات ایران سال 1394</a:t>
            </a:r>
            <a:r>
              <a:rPr lang="fa-IR" altLang="zh-CN" sz="2167" dirty="0" smtClean="0">
                <a:solidFill>
                  <a:srgbClr val="800000"/>
                </a:solidFill>
                <a:latin typeface="Verdana" pitchFamily="34" charset="0"/>
                <a:ea typeface="SimSun" pitchFamily="2" charset="-122"/>
                <a:cs typeface="B Titr" pitchFamily="2" charset="-78"/>
              </a:rPr>
              <a:t> </a:t>
            </a:r>
            <a:endParaRPr lang="fa-IR" altLang="zh-CN" sz="2167" dirty="0">
              <a:solidFill>
                <a:srgbClr val="800000"/>
              </a:solidFill>
              <a:latin typeface="Verdana" pitchFamily="34" charset="0"/>
              <a:ea typeface="SimSun" pitchFamily="2" charset="-122"/>
              <a:cs typeface="B Titr" pitchFamily="2"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66786" y="1649004"/>
            <a:ext cx="7429551" cy="2308324"/>
          </a:xfrm>
          <a:prstGeom prst="rect">
            <a:avLst/>
          </a:prstGeom>
        </p:spPr>
        <p:txBody>
          <a:bodyPr wrap="square">
            <a:spAutoFit/>
          </a:bodyPr>
          <a:lstStyle/>
          <a:p>
            <a:pPr marL="581272" indent="-392100" fontAlgn="base">
              <a:lnSpc>
                <a:spcPct val="150000"/>
              </a:lnSpc>
              <a:spcBef>
                <a:spcPct val="0"/>
              </a:spcBef>
              <a:spcAft>
                <a:spcPct val="0"/>
              </a:spcAft>
              <a:tabLst>
                <a:tab pos="581272" algn="l"/>
              </a:tabLst>
            </a:pPr>
            <a:r>
              <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بخش اول</a:t>
            </a:r>
          </a:p>
          <a:p>
            <a:pPr marL="581272" indent="-392100" algn="ctr" fontAlgn="base">
              <a:lnSpc>
                <a:spcPct val="150000"/>
              </a:lnSpc>
              <a:spcBef>
                <a:spcPct val="0"/>
              </a:spcBef>
              <a:spcAft>
                <a:spcPct val="0"/>
              </a:spcAft>
              <a:tabLst>
                <a:tab pos="581272" algn="l"/>
              </a:tabLst>
            </a:pPr>
            <a:endPar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endParaRPr>
          </a:p>
          <a:p>
            <a:pPr marL="581272" indent="-392100" algn="ctr" fontAlgn="base">
              <a:lnSpc>
                <a:spcPct val="150000"/>
              </a:lnSpc>
              <a:spcBef>
                <a:spcPct val="0"/>
              </a:spcBef>
              <a:spcAft>
                <a:spcPct val="0"/>
              </a:spcAft>
              <a:tabLst>
                <a:tab pos="581272" algn="l"/>
              </a:tabLst>
            </a:pP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جايگاه </a:t>
            </a:r>
            <a:r>
              <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و شاخص های اقتصادی قاره </a:t>
            </a:r>
            <a:r>
              <a:rPr lang="fa-IR" altLang="zh-CN" sz="3200" b="1" dirty="0" smtClean="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rPr>
              <a:t>آفريقا</a:t>
            </a:r>
            <a:endParaRPr lang="fa-IR" altLang="zh-CN" sz="3200" b="1" dirty="0">
              <a:solidFill>
                <a:srgbClr val="800000"/>
              </a:solidFill>
              <a:effectLst>
                <a:outerShdw blurRad="38100" dist="38100" dir="2700000" algn="tl">
                  <a:srgbClr val="000000">
                    <a:alpha val="43137"/>
                  </a:srgbClr>
                </a:outerShdw>
              </a:effectLst>
              <a:latin typeface="Verdana" pitchFamily="34" charset="0"/>
              <a:ea typeface="SimSun" pitchFamily="2" charset="-122"/>
              <a:cs typeface="Titr" pitchFamily="2"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21590176"/>
              </p:ext>
            </p:extLst>
          </p:nvPr>
        </p:nvGraphicFramePr>
        <p:xfrm>
          <a:off x="1350314" y="548681"/>
          <a:ext cx="8555686" cy="6292897"/>
        </p:xfrm>
        <a:graphic>
          <a:graphicData uri="http://schemas.openxmlformats.org/drawingml/2006/table">
            <a:tbl>
              <a:tblPr rtl="1">
                <a:tableStyleId>{5DA37D80-6434-44D0-A028-1B22A696006F}</a:tableStyleId>
              </a:tblPr>
              <a:tblGrid>
                <a:gridCol w="730308"/>
                <a:gridCol w="6538717"/>
                <a:gridCol w="1286661"/>
              </a:tblGrid>
              <a:tr h="663577">
                <a:tc>
                  <a:txBody>
                    <a:bodyPr/>
                    <a:lstStyle/>
                    <a:p>
                      <a:pPr algn="ctr" rtl="1" fontAlgn="ctr"/>
                      <a:r>
                        <a:rPr lang="fa-IR" sz="2000" u="none" strike="noStrike" dirty="0">
                          <a:effectLst/>
                          <a:cs typeface="B Titr" pitchFamily="2" charset="-78"/>
                        </a:rPr>
                        <a:t>ردیف</a:t>
                      </a:r>
                      <a:endParaRPr lang="fa-IR" sz="2000" b="1" i="0" u="none" strike="noStrike" dirty="0">
                        <a:effectLst/>
                        <a:latin typeface="B Nazanin"/>
                        <a:cs typeface="B Titr"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ctr"/>
                      <a:r>
                        <a:rPr lang="fa-IR" sz="2000" u="none" strike="noStrike" dirty="0">
                          <a:effectLst/>
                          <a:cs typeface="B Titr" pitchFamily="2" charset="-78"/>
                        </a:rPr>
                        <a:t>شرح تعرفه</a:t>
                      </a:r>
                      <a:endParaRPr lang="fa-IR" sz="2000" b="1" i="0" u="none" strike="noStrike" dirty="0">
                        <a:effectLst/>
                        <a:latin typeface="B Nazanin"/>
                        <a:cs typeface="B Titr"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ctr"/>
                      <a:r>
                        <a:rPr lang="fa-IR" sz="2000" u="none" strike="noStrike" dirty="0" smtClean="0">
                          <a:effectLst/>
                          <a:cs typeface="B Titr" pitchFamily="2" charset="-78"/>
                        </a:rPr>
                        <a:t>هزار دلار</a:t>
                      </a:r>
                      <a:endParaRPr lang="fa-IR" sz="2000" b="1" i="0" u="none" strike="noStrike" dirty="0">
                        <a:effectLst/>
                        <a:latin typeface="B Nazanin"/>
                        <a:cs typeface="B Titr"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dirty="0">
                          <a:solidFill>
                            <a:srgbClr val="FF0000"/>
                          </a:solidFill>
                          <a:effectLst/>
                          <a:cs typeface="B Lotus" pitchFamily="2" charset="-78"/>
                        </a:rPr>
                        <a:t>1</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solidFill>
                            <a:srgbClr val="FF0000"/>
                          </a:solidFill>
                          <a:effectLst/>
                          <a:cs typeface="B Lotus" pitchFamily="2" charset="-78"/>
                        </a:rPr>
                        <a:t>بوتان مايع  شده</a:t>
                      </a:r>
                      <a:endParaRPr lang="fa-IR" sz="2200" b="1" i="0" u="none" strike="noStrike" dirty="0">
                        <a:solidFill>
                          <a:srgbClr val="FF0000"/>
                        </a:solidFill>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121409</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dirty="0">
                          <a:solidFill>
                            <a:srgbClr val="FF0000"/>
                          </a:solidFill>
                          <a:effectLst/>
                          <a:cs typeface="B Lotus" pitchFamily="2" charset="-78"/>
                        </a:rPr>
                        <a:t>2</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solidFill>
                            <a:srgbClr val="FF0000"/>
                          </a:solidFill>
                          <a:effectLst/>
                          <a:cs typeface="B Lotus" pitchFamily="2" charset="-78"/>
                        </a:rPr>
                        <a:t>قيرنفت</a:t>
                      </a:r>
                      <a:endParaRPr lang="fa-IR" sz="2200" b="1" i="0" u="none" strike="noStrike" dirty="0">
                        <a:solidFill>
                          <a:srgbClr val="FF0000"/>
                        </a:solidFill>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99617</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dirty="0">
                          <a:solidFill>
                            <a:srgbClr val="FF0000"/>
                          </a:solidFill>
                          <a:effectLst/>
                          <a:cs typeface="B Lotus" pitchFamily="2" charset="-78"/>
                        </a:rPr>
                        <a:t>3</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solidFill>
                            <a:srgbClr val="FF0000"/>
                          </a:solidFill>
                          <a:effectLst/>
                          <a:cs typeface="B Lotus" pitchFamily="2" charset="-78"/>
                        </a:rPr>
                        <a:t>پروپان مايع شده</a:t>
                      </a:r>
                      <a:endParaRPr lang="fa-IR" sz="2200" b="1" i="0" u="none" strike="noStrike" dirty="0">
                        <a:solidFill>
                          <a:srgbClr val="FF0000"/>
                        </a:solidFill>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95672</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solidFill>
                            <a:srgbClr val="FF0000"/>
                          </a:solidFill>
                          <a:effectLst/>
                          <a:cs typeface="B Lotus" pitchFamily="2" charset="-78"/>
                        </a:rPr>
                        <a:t>4</a:t>
                      </a:r>
                      <a:endParaRPr lang="fa-IR" sz="2200" b="1" i="0" u="none" strike="noStrike">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solidFill>
                            <a:srgbClr val="FF0000"/>
                          </a:solidFill>
                          <a:effectLst/>
                          <a:cs typeface="B Lotus" pitchFamily="2" charset="-78"/>
                        </a:rPr>
                        <a:t>گازهاي </a:t>
                      </a:r>
                      <a:r>
                        <a:rPr lang="fa-IR" sz="2200" b="1" u="none" strike="noStrike" dirty="0">
                          <a:solidFill>
                            <a:srgbClr val="FF0000"/>
                          </a:solidFill>
                          <a:effectLst/>
                          <a:cs typeface="B Lotus" pitchFamily="2" charset="-78"/>
                        </a:rPr>
                        <a:t>نفتي وهيدروكربورهاي گازي شكل مايع </a:t>
                      </a:r>
                      <a:r>
                        <a:rPr lang="fa-IR" sz="2200" b="1" u="none" strike="noStrike" dirty="0" smtClean="0">
                          <a:solidFill>
                            <a:srgbClr val="FF0000"/>
                          </a:solidFill>
                          <a:effectLst/>
                          <a:cs typeface="B Lotus" pitchFamily="2" charset="-78"/>
                        </a:rPr>
                        <a:t>شده</a:t>
                      </a:r>
                      <a:endParaRPr lang="fa-IR" sz="2200" b="1" i="0" u="none" strike="noStrike" dirty="0">
                        <a:solidFill>
                          <a:srgbClr val="FF0000"/>
                        </a:solidFill>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52108</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solidFill>
                            <a:srgbClr val="FF0000"/>
                          </a:solidFill>
                          <a:effectLst/>
                          <a:cs typeface="B Lotus" pitchFamily="2" charset="-78"/>
                        </a:rPr>
                        <a:t>5</a:t>
                      </a:r>
                      <a:endParaRPr lang="fa-IR" sz="2200" b="1" i="0" u="none" strike="noStrike">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solidFill>
                            <a:srgbClr val="FF0000"/>
                          </a:solidFill>
                          <a:effectLst/>
                          <a:cs typeface="B Lotus" pitchFamily="2" charset="-78"/>
                        </a:rPr>
                        <a:t>روغنهاي سبک </a:t>
                      </a:r>
                      <a:r>
                        <a:rPr lang="fa-IR" sz="2200" b="1" u="none" strike="noStrike" dirty="0">
                          <a:solidFill>
                            <a:srgbClr val="FF0000"/>
                          </a:solidFill>
                          <a:effectLst/>
                          <a:cs typeface="B Lotus" pitchFamily="2" charset="-78"/>
                        </a:rPr>
                        <a:t>وفرآورده ها بجز بنزين</a:t>
                      </a:r>
                      <a:endParaRPr lang="fa-IR" sz="2200" b="1" i="0" u="none" strike="noStrike" dirty="0">
                        <a:solidFill>
                          <a:srgbClr val="FF0000"/>
                        </a:solidFill>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33063</a:t>
                      </a:r>
                      <a:endParaRPr lang="fa-IR" sz="2200" b="1" i="0" u="none" strike="noStrike" dirty="0">
                        <a:solidFill>
                          <a:srgbClr val="FF0000"/>
                        </a:solidFill>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6</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انگور بي دا نه </a:t>
                      </a:r>
                      <a:r>
                        <a:rPr lang="fa-IR" sz="2200" b="1" u="none" strike="noStrike" dirty="0">
                          <a:effectLst/>
                          <a:cs typeface="B Lotus" pitchFamily="2" charset="-78"/>
                        </a:rPr>
                        <a:t>( ا نگورخشک  کرده  )</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27886</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7</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محصولات نيمه تمام ا زآهن يافولادغيرممزوج </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22331</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8</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سيمان هاي  پودر نشده  موسوم  به  کلينکر</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19094</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9</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خميرهاي </a:t>
                      </a:r>
                      <a:r>
                        <a:rPr lang="fa-IR" sz="2200" b="1" u="none" strike="noStrike" dirty="0">
                          <a:effectLst/>
                          <a:cs typeface="B Lotus" pitchFamily="2" charset="-78"/>
                        </a:rPr>
                        <a:t>غذايي پخته نشده وپر نشده وآماده </a:t>
                      </a:r>
                      <a:r>
                        <a:rPr lang="fa-IR" sz="2200" b="1" u="none" strike="noStrike" dirty="0" smtClean="0">
                          <a:effectLst/>
                          <a:cs typeface="B Lotus" pitchFamily="2" charset="-78"/>
                        </a:rPr>
                        <a:t>نشده</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10949</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10</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بيسکويت </a:t>
                      </a:r>
                      <a:r>
                        <a:rPr lang="fa-IR" sz="2200" b="1" u="none" strike="noStrike" dirty="0" smtClean="0">
                          <a:effectLst/>
                          <a:cs typeface="B Lotus" pitchFamily="2" charset="-78"/>
                        </a:rPr>
                        <a:t>ها</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9310</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11</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متانول </a:t>
                      </a:r>
                      <a:r>
                        <a:rPr lang="fa-IR" sz="2200" b="1" u="none" strike="noStrike" dirty="0" smtClean="0">
                          <a:effectLst/>
                          <a:cs typeface="B Lotus" pitchFamily="2" charset="-78"/>
                        </a:rPr>
                        <a:t>(الکل </a:t>
                      </a:r>
                      <a:r>
                        <a:rPr lang="fa-IR" sz="2200" b="1" u="none" strike="noStrike" dirty="0">
                          <a:effectLst/>
                          <a:cs typeface="B Lotus" pitchFamily="2" charset="-78"/>
                        </a:rPr>
                        <a:t>متيليك)</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8518</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12</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شمش از آهن و فولاد غيرممزوج</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8293</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13</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پلي اتيلن گريد فيلم</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6690</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14</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موم پارا فين</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5718</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5288">
                <a:tc>
                  <a:txBody>
                    <a:bodyPr/>
                    <a:lstStyle/>
                    <a:p>
                      <a:pPr algn="ctr" rtl="0" fontAlgn="ctr"/>
                      <a:r>
                        <a:rPr lang="fa-IR" sz="2200" b="1" u="none" strike="noStrike">
                          <a:effectLst/>
                          <a:cs typeface="B Lotus" pitchFamily="2" charset="-78"/>
                        </a:rPr>
                        <a:t>15</a:t>
                      </a:r>
                      <a:endParaRPr lang="fa-IR" sz="2200" b="1" i="0" u="none" strike="noStrike">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ترانسفورماتورهاي </a:t>
                      </a:r>
                      <a:r>
                        <a:rPr lang="fa-IR" sz="2200" b="1" u="none" strike="noStrike" dirty="0">
                          <a:effectLst/>
                          <a:cs typeface="B Lotus" pitchFamily="2" charset="-78"/>
                        </a:rPr>
                        <a:t>دي </a:t>
                      </a:r>
                      <a:r>
                        <a:rPr lang="fa-IR" sz="2200" b="1" u="none" strike="noStrike" dirty="0" smtClean="0">
                          <a:effectLst/>
                          <a:cs typeface="B Lotus" pitchFamily="2" charset="-78"/>
                        </a:rPr>
                        <a:t>الکتريک </a:t>
                      </a:r>
                      <a:endParaRPr lang="fa-IR" sz="2200" b="1" i="0" u="none" strike="noStrike" dirty="0">
                        <a:effectLst/>
                        <a:latin typeface="B Nazanin"/>
                        <a:cs typeface="B Lotus" pitchFamily="2" charset="-78"/>
                      </a:endParaRPr>
                    </a:p>
                  </a:txBody>
                  <a:tcPr marL="7555" marR="7555" marT="75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5040</a:t>
                      </a:r>
                      <a:endParaRPr lang="fa-IR" sz="2200" b="1" i="0" u="none" strike="noStrike" dirty="0">
                        <a:effectLst/>
                        <a:latin typeface="B Nazanin"/>
                        <a:cs typeface="B Lotus" pitchFamily="2" charset="-78"/>
                      </a:endParaRPr>
                    </a:p>
                  </a:txBody>
                  <a:tcPr marL="7555" marR="7555" marT="75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309530" y="0"/>
            <a:ext cx="9176186" cy="492443"/>
          </a:xfrm>
          <a:prstGeom prst="rect">
            <a:avLst/>
          </a:prstGeom>
        </p:spPr>
        <p:txBody>
          <a:bodyPr wrap="square">
            <a:spAutoFit/>
          </a:bodyPr>
          <a:lstStyle/>
          <a:p>
            <a:pPr algn="ctr" fontAlgn="ctr"/>
            <a:r>
              <a:rPr lang="fa-IR" sz="2600" dirty="0" smtClean="0">
                <a:solidFill>
                  <a:srgbClr val="800000"/>
                </a:solidFill>
                <a:cs typeface="B Titr" pitchFamily="2" charset="-78"/>
              </a:rPr>
              <a:t>5</a:t>
            </a:r>
            <a:r>
              <a:rPr lang="fa-IR" sz="2400" dirty="0" smtClean="0">
                <a:solidFill>
                  <a:srgbClr val="800000"/>
                </a:solidFill>
                <a:cs typeface="B Titr" pitchFamily="2" charset="-78"/>
              </a:rPr>
              <a:t>) اقلام </a:t>
            </a:r>
            <a:r>
              <a:rPr lang="fa-IR" sz="2400" dirty="0">
                <a:solidFill>
                  <a:srgbClr val="800000"/>
                </a:solidFill>
                <a:cs typeface="B Titr" pitchFamily="2" charset="-78"/>
              </a:rPr>
              <a:t>عمده صادراتی ایران به آفریقا در سال 1394</a:t>
            </a:r>
            <a:endParaRPr lang="fa-IR" sz="2400" b="1" dirty="0">
              <a:solidFill>
                <a:srgbClr val="800000"/>
              </a:solidFill>
              <a:latin typeface="B Nazanin"/>
              <a:cs typeface="B Titr" pitchFamily="2" charset="-78"/>
            </a:endParaRPr>
          </a:p>
        </p:txBody>
      </p:sp>
    </p:spTree>
    <p:extLst>
      <p:ext uri="{BB962C8B-B14F-4D97-AF65-F5344CB8AC3E}">
        <p14:creationId xmlns:p14="http://schemas.microsoft.com/office/powerpoint/2010/main" val="11349173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2406" y="142852"/>
            <a:ext cx="8963587" cy="553998"/>
          </a:xfrm>
          <a:prstGeom prst="rect">
            <a:avLst/>
          </a:prstGeom>
          <a:noFill/>
        </p:spPr>
        <p:txBody>
          <a:bodyPr wrap="square" rtlCol="1">
            <a:spAutoFit/>
          </a:bodyPr>
          <a:lstStyle/>
          <a:p>
            <a:r>
              <a:rPr lang="fa-IR" sz="3000" b="1" dirty="0">
                <a:solidFill>
                  <a:srgbClr val="800000"/>
                </a:solidFill>
                <a:cs typeface="B Titr" pitchFamily="2" charset="-78"/>
              </a:rPr>
              <a:t>ادامه</a:t>
            </a:r>
            <a:r>
              <a:rPr lang="fa-IR" sz="3000" b="1" dirty="0" smtClean="0">
                <a:solidFill>
                  <a:srgbClr val="800000"/>
                </a:solidFill>
                <a:cs typeface="B Titr" pitchFamily="2" charset="-78"/>
              </a:rPr>
              <a:t>... </a:t>
            </a:r>
            <a:endParaRPr lang="fa-IR" sz="3000" b="1" dirty="0">
              <a:solidFill>
                <a:srgbClr val="800000"/>
              </a:solidFill>
              <a:cs typeface="B Titr" pitchFamily="2" charset="-78"/>
            </a:endParaRPr>
          </a:p>
        </p:txBody>
      </p:sp>
      <p:graphicFrame>
        <p:nvGraphicFramePr>
          <p:cNvPr id="2" name="Table 1"/>
          <p:cNvGraphicFramePr>
            <a:graphicFrameLocks noGrp="1"/>
          </p:cNvGraphicFramePr>
          <p:nvPr>
            <p:extLst>
              <p:ext uri="{D42A27DB-BD31-4B8C-83A1-F6EECF244321}">
                <p14:modId xmlns:p14="http://schemas.microsoft.com/office/powerpoint/2010/main" val="3776172940"/>
              </p:ext>
            </p:extLst>
          </p:nvPr>
        </p:nvGraphicFramePr>
        <p:xfrm>
          <a:off x="416496" y="548681"/>
          <a:ext cx="9127015" cy="5594970"/>
        </p:xfrm>
        <a:graphic>
          <a:graphicData uri="http://schemas.openxmlformats.org/drawingml/2006/table">
            <a:tbl>
              <a:tblPr rtl="1">
                <a:tableStyleId>{5DA37D80-6434-44D0-A028-1B22A696006F}</a:tableStyleId>
              </a:tblPr>
              <a:tblGrid>
                <a:gridCol w="728947"/>
                <a:gridCol w="7137598"/>
                <a:gridCol w="1260470"/>
              </a:tblGrid>
              <a:tr h="372998">
                <a:tc>
                  <a:txBody>
                    <a:bodyPr/>
                    <a:lstStyle/>
                    <a:p>
                      <a:pPr algn="ctr" rtl="0" fontAlgn="ctr"/>
                      <a:r>
                        <a:rPr lang="fa-IR" sz="2200" b="1" u="none" strike="noStrike" dirty="0">
                          <a:effectLst/>
                          <a:cs typeface="B Lotus" pitchFamily="2" charset="-78"/>
                        </a:rPr>
                        <a:t>16</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پسته</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4120</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effectLst/>
                          <a:cs typeface="B Lotus" pitchFamily="2" charset="-78"/>
                        </a:rPr>
                        <a:t>17</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سيمان </a:t>
                      </a:r>
                      <a:r>
                        <a:rPr lang="fa-IR" sz="2200" b="1" u="none" strike="noStrike" dirty="0">
                          <a:effectLst/>
                          <a:cs typeface="B Lotus" pitchFamily="2" charset="-78"/>
                        </a:rPr>
                        <a:t>سفيد </a:t>
                      </a:r>
                      <a:r>
                        <a:rPr lang="fa-IR" sz="2200" b="1" u="none" strike="noStrike" dirty="0" smtClean="0">
                          <a:effectLst/>
                          <a:cs typeface="B Lotus" pitchFamily="2" charset="-78"/>
                        </a:rPr>
                        <a:t>پرتلند</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4087</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effectLst/>
                          <a:cs typeface="B Lotus" pitchFamily="2" charset="-78"/>
                        </a:rPr>
                        <a:t>18</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effectLst/>
                          <a:cs typeface="B Lotus" pitchFamily="2" charset="-78"/>
                        </a:rPr>
                        <a:t>كف </a:t>
                      </a:r>
                      <a:r>
                        <a:rPr lang="fa-IR" sz="2200" b="1" u="none" strike="noStrike" dirty="0">
                          <a:effectLst/>
                          <a:cs typeface="B Lotus" pitchFamily="2" charset="-78"/>
                        </a:rPr>
                        <a:t>پوش </a:t>
                      </a:r>
                      <a:r>
                        <a:rPr lang="fa-IR" sz="2200" b="1" u="none" strike="noStrike" dirty="0" smtClean="0">
                          <a:effectLst/>
                          <a:cs typeface="B Lotus" pitchFamily="2" charset="-78"/>
                        </a:rPr>
                        <a:t>ها</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4079</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effectLst/>
                          <a:cs typeface="B Lotus" pitchFamily="2" charset="-78"/>
                        </a:rPr>
                        <a:t>19</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ترا </a:t>
                      </a:r>
                      <a:r>
                        <a:rPr lang="fa-IR" sz="2200" b="1" u="none" strike="noStrike" dirty="0" smtClean="0">
                          <a:effectLst/>
                          <a:cs typeface="B Lotus" pitchFamily="2" charset="-78"/>
                        </a:rPr>
                        <a:t>کتورهاي كشاورزي</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3788</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effectLst/>
                          <a:cs typeface="B Lotus" pitchFamily="2" charset="-78"/>
                        </a:rPr>
                        <a:t>20</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مصنوعات ريخته گري ا زچدن ،آهن ياا زفولاد</a:t>
                      </a:r>
                      <a:r>
                        <a:rPr lang="fa-IR" sz="2200" b="1" u="none" strike="noStrike" dirty="0" smtClean="0">
                          <a:effectLst/>
                          <a:cs typeface="B Lotus" pitchFamily="2" charset="-78"/>
                        </a:rPr>
                        <a:t>,</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3641</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effectLst/>
                          <a:cs typeface="B Lotus" pitchFamily="2" charset="-78"/>
                        </a:rPr>
                        <a:t>21</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فرش وسايرکف پوش </a:t>
                      </a:r>
                      <a:r>
                        <a:rPr lang="fa-IR" sz="2200" b="1" u="none" strike="noStrike" dirty="0" smtClean="0">
                          <a:effectLst/>
                          <a:cs typeface="B Lotus" pitchFamily="2" charset="-78"/>
                        </a:rPr>
                        <a:t>ها</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3042</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solidFill>
                            <a:srgbClr val="FF0000"/>
                          </a:solidFill>
                          <a:effectLst/>
                          <a:cs typeface="B Lotus" pitchFamily="2" charset="-78"/>
                        </a:rPr>
                        <a:t>22</a:t>
                      </a:r>
                      <a:endParaRPr lang="fa-IR" sz="2200" b="1" i="0" u="none" strike="noStrike" dirty="0">
                        <a:solidFill>
                          <a:srgbClr val="FF0000"/>
                        </a:solidFill>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smtClean="0">
                          <a:solidFill>
                            <a:srgbClr val="FF0000"/>
                          </a:solidFill>
                          <a:effectLst/>
                          <a:cs typeface="B Lotus" pitchFamily="2" charset="-78"/>
                        </a:rPr>
                        <a:t>مخلوطهاي قيري</a:t>
                      </a:r>
                      <a:endParaRPr lang="fa-IR" sz="2200" b="1" i="0" u="none" strike="noStrike" dirty="0">
                        <a:solidFill>
                          <a:srgbClr val="FF0000"/>
                        </a:solidFill>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2335</a:t>
                      </a:r>
                      <a:endParaRPr lang="fa-IR" sz="2200" b="1" i="0" u="none" strike="noStrike" dirty="0">
                        <a:solidFill>
                          <a:srgbClr val="FF0000"/>
                        </a:solidFill>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a:effectLst/>
                          <a:cs typeface="B Lotus" pitchFamily="2" charset="-78"/>
                        </a:rPr>
                        <a:t>23</a:t>
                      </a:r>
                      <a:endParaRPr lang="fa-IR" sz="2200" b="1" i="0" u="none" strike="noStrike">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کولرهاي  آبي </a:t>
                      </a:r>
                      <a:r>
                        <a:rPr lang="fa-IR" sz="2200" b="1" u="none" strike="noStrike" dirty="0" smtClean="0">
                          <a:effectLst/>
                          <a:cs typeface="B Lotus" pitchFamily="2" charset="-78"/>
                        </a:rPr>
                        <a:t>خانگي</a:t>
                      </a:r>
                      <a:endParaRPr lang="en-US"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2315</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a:effectLst/>
                          <a:cs typeface="B Lotus" pitchFamily="2" charset="-78"/>
                        </a:rPr>
                        <a:t>24</a:t>
                      </a:r>
                      <a:endParaRPr lang="fa-IR" sz="2200" b="1" i="0" u="none" strike="noStrike">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 </a:t>
                      </a:r>
                      <a:r>
                        <a:rPr lang="fa-IR" sz="2200" b="1" u="none" strike="noStrike" dirty="0" smtClean="0">
                          <a:effectLst/>
                          <a:cs typeface="B Lotus" pitchFamily="2" charset="-78"/>
                        </a:rPr>
                        <a:t>وازلين گريد دارويي (توليد داخل)</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2287</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a:effectLst/>
                          <a:cs typeface="B Lotus" pitchFamily="2" charset="-78"/>
                        </a:rPr>
                        <a:t>25</a:t>
                      </a:r>
                      <a:endParaRPr lang="fa-IR" sz="2200" b="1" i="0" u="none" strike="noStrike">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پسته ها بدون پوست، تازه يا خشك</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2264</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a:effectLst/>
                          <a:cs typeface="B Lotus" pitchFamily="2" charset="-78"/>
                        </a:rPr>
                        <a:t>26</a:t>
                      </a:r>
                      <a:endParaRPr lang="fa-IR" sz="2200" b="1" i="0" u="none" strike="noStrike">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صافي هاي روغن يامواد سوختي برا ي موتورهاي درون سوز</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2180</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a:effectLst/>
                          <a:cs typeface="B Lotus" pitchFamily="2" charset="-78"/>
                        </a:rPr>
                        <a:t>27</a:t>
                      </a:r>
                      <a:endParaRPr lang="fa-IR" sz="2200" b="1" i="0" u="none" strike="noStrike">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پلي </a:t>
                      </a:r>
                      <a:r>
                        <a:rPr lang="fa-IR" sz="2200" b="1" u="none" strike="noStrike" dirty="0" smtClean="0">
                          <a:effectLst/>
                          <a:cs typeface="B Lotus" pitchFamily="2" charset="-78"/>
                        </a:rPr>
                        <a:t>اتيلن  گريد فيلم </a:t>
                      </a:r>
                      <a:r>
                        <a:rPr lang="fa-IR" sz="2200" b="1" u="none" strike="noStrike" dirty="0">
                          <a:effectLst/>
                          <a:cs typeface="B Lotus" pitchFamily="2" charset="-78"/>
                        </a:rPr>
                        <a:t>به  صورت  </a:t>
                      </a:r>
                      <a:r>
                        <a:rPr lang="fa-IR" sz="2200" b="1" u="none" strike="noStrike" dirty="0" smtClean="0">
                          <a:effectLst/>
                          <a:cs typeface="B Lotus" pitchFamily="2" charset="-78"/>
                        </a:rPr>
                        <a:t>غيرپودرب</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2115</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a:solidFill>
                            <a:srgbClr val="FF0000"/>
                          </a:solidFill>
                          <a:effectLst/>
                          <a:cs typeface="B Lotus" pitchFamily="2" charset="-78"/>
                        </a:rPr>
                        <a:t>28</a:t>
                      </a:r>
                      <a:endParaRPr lang="fa-IR" sz="2200" b="1" i="0" u="none" strike="noStrike" dirty="0">
                        <a:solidFill>
                          <a:srgbClr val="FF0000"/>
                        </a:solidFill>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solidFill>
                            <a:srgbClr val="FF0000"/>
                          </a:solidFill>
                          <a:effectLst/>
                          <a:cs typeface="B Lotus" pitchFamily="2" charset="-78"/>
                        </a:rPr>
                        <a:t>روغن پايه معدني</a:t>
                      </a:r>
                      <a:endParaRPr lang="fa-IR" sz="2200" b="1" i="0" u="none" strike="noStrike" dirty="0">
                        <a:solidFill>
                          <a:srgbClr val="FF0000"/>
                        </a:solidFill>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solidFill>
                            <a:srgbClr val="FF0000"/>
                          </a:solidFill>
                          <a:effectLst/>
                          <a:cs typeface="B Lotus" pitchFamily="2" charset="-78"/>
                        </a:rPr>
                        <a:t>2018</a:t>
                      </a:r>
                      <a:endParaRPr lang="fa-IR" sz="2200" b="1" i="0" u="none" strike="noStrike" dirty="0">
                        <a:solidFill>
                          <a:srgbClr val="FF0000"/>
                        </a:solidFill>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dirty="0" smtClean="0">
                          <a:effectLst/>
                          <a:cs typeface="B Lotus" pitchFamily="2" charset="-78"/>
                        </a:rPr>
                        <a:t>29</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روده، بادكنك و شكمبه حيوانات كامل يا قطعه قطعه </a:t>
                      </a:r>
                      <a:r>
                        <a:rPr lang="fa-IR" sz="2200" b="1" u="none" strike="noStrike" dirty="0" smtClean="0">
                          <a:effectLst/>
                          <a:cs typeface="B Lotus" pitchFamily="2" charset="-78"/>
                        </a:rPr>
                        <a:t>شده</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1866</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98">
                <a:tc>
                  <a:txBody>
                    <a:bodyPr/>
                    <a:lstStyle/>
                    <a:p>
                      <a:pPr algn="ctr" rtl="0" fontAlgn="ctr"/>
                      <a:r>
                        <a:rPr lang="fa-IR" sz="2200" b="1" u="none" strike="noStrike">
                          <a:effectLst/>
                          <a:cs typeface="B Lotus" pitchFamily="2" charset="-78"/>
                        </a:rPr>
                        <a:t>30</a:t>
                      </a:r>
                      <a:endParaRPr lang="fa-IR" sz="2200" b="1" i="0" u="none" strike="noStrike">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fontAlgn="b"/>
                      <a:r>
                        <a:rPr lang="fa-IR" sz="2200" b="1" u="none" strike="noStrike" dirty="0">
                          <a:effectLst/>
                          <a:cs typeface="B Lotus" pitchFamily="2" charset="-78"/>
                        </a:rPr>
                        <a:t>گريد نساجي (پلي اتيلن فتالات )</a:t>
                      </a:r>
                      <a:endParaRPr lang="fa-IR" sz="2200" b="1" i="0" u="none" strike="noStrike" dirty="0">
                        <a:effectLst/>
                        <a:latin typeface="B Nazanin"/>
                        <a:cs typeface="B Lotus" pitchFamily="2" charset="-78"/>
                      </a:endParaRPr>
                    </a:p>
                  </a:txBody>
                  <a:tcPr marL="9013" marR="9013" marT="901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fa-IR" sz="2200" b="1" u="none" strike="noStrike" dirty="0" smtClean="0">
                          <a:effectLst/>
                          <a:cs typeface="B Lotus" pitchFamily="2" charset="-78"/>
                        </a:rPr>
                        <a:t>1801</a:t>
                      </a:r>
                      <a:endParaRPr lang="fa-IR" sz="2200" b="1" i="0" u="none" strike="noStrike" dirty="0">
                        <a:effectLst/>
                        <a:latin typeface="B Nazanin"/>
                        <a:cs typeface="B Lotus" pitchFamily="2" charset="-78"/>
                      </a:endParaRPr>
                    </a:p>
                  </a:txBody>
                  <a:tcPr marL="9013" marR="9013" marT="901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Rectangle 3"/>
          <p:cNvSpPr/>
          <p:nvPr/>
        </p:nvSpPr>
        <p:spPr>
          <a:xfrm>
            <a:off x="8596338" y="6286520"/>
            <a:ext cx="885178" cy="307777"/>
          </a:xfrm>
          <a:prstGeom prst="rect">
            <a:avLst/>
          </a:prstGeom>
        </p:spPr>
        <p:txBody>
          <a:bodyPr wrap="none">
            <a:spAutoFit/>
          </a:bodyPr>
          <a:lstStyle/>
          <a:p>
            <a:r>
              <a:rPr lang="fa-IR" sz="1400" b="1" dirty="0" smtClean="0">
                <a:latin typeface="B Nazanin"/>
              </a:rPr>
              <a:t>ماخذ: </a:t>
            </a:r>
            <a:r>
              <a:rPr lang="en-US" sz="1400" b="1" dirty="0" smtClean="0">
                <a:latin typeface="B Nazanin"/>
              </a:rPr>
              <a:t>ITC</a:t>
            </a:r>
            <a:endParaRPr lang="fa-IR" sz="1400" b="1" dirty="0" smtClean="0">
              <a:latin typeface="B Nazanin"/>
            </a:endParaRPr>
          </a:p>
        </p:txBody>
      </p:sp>
    </p:spTree>
    <p:extLst>
      <p:ext uri="{BB962C8B-B14F-4D97-AF65-F5344CB8AC3E}">
        <p14:creationId xmlns:p14="http://schemas.microsoft.com/office/powerpoint/2010/main" val="36400145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30" y="0"/>
            <a:ext cx="9176186" cy="461665"/>
          </a:xfrm>
          <a:prstGeom prst="rect">
            <a:avLst/>
          </a:prstGeom>
        </p:spPr>
        <p:txBody>
          <a:bodyPr wrap="square">
            <a:spAutoFit/>
          </a:bodyPr>
          <a:lstStyle/>
          <a:p>
            <a:pPr algn="ctr" fontAlgn="ctr"/>
            <a:r>
              <a:rPr lang="fa-IR" sz="2400" dirty="0">
                <a:solidFill>
                  <a:srgbClr val="800000"/>
                </a:solidFill>
                <a:cs typeface="B Titr" pitchFamily="2" charset="-78"/>
              </a:rPr>
              <a:t>6</a:t>
            </a:r>
            <a:r>
              <a:rPr lang="fa-IR" sz="2400" dirty="0" smtClean="0">
                <a:solidFill>
                  <a:srgbClr val="800000"/>
                </a:solidFill>
                <a:cs typeface="B Titr" pitchFamily="2" charset="-78"/>
              </a:rPr>
              <a:t>) اقلام عمده دارای پتانسیل صادراتی  </a:t>
            </a:r>
            <a:r>
              <a:rPr lang="fa-IR" sz="2400" dirty="0">
                <a:solidFill>
                  <a:srgbClr val="800000"/>
                </a:solidFill>
                <a:cs typeface="B Titr" pitchFamily="2" charset="-78"/>
              </a:rPr>
              <a:t>ایران به آفریقا </a:t>
            </a:r>
            <a:r>
              <a:rPr lang="fa-IR" sz="2400" dirty="0" smtClean="0">
                <a:solidFill>
                  <a:srgbClr val="800000"/>
                </a:solidFill>
                <a:cs typeface="B Titr" pitchFamily="2" charset="-78"/>
              </a:rPr>
              <a:t>به تفکیک کشور</a:t>
            </a:r>
            <a:endParaRPr lang="fa-IR" sz="24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2127201185"/>
              </p:ext>
            </p:extLst>
          </p:nvPr>
        </p:nvGraphicFramePr>
        <p:xfrm>
          <a:off x="704528" y="461665"/>
          <a:ext cx="8460165" cy="6330007"/>
        </p:xfrm>
        <a:graphic>
          <a:graphicData uri="http://schemas.openxmlformats.org/drawingml/2006/table">
            <a:tbl>
              <a:tblPr rtl="1">
                <a:tableStyleId>{5DA37D80-6434-44D0-A028-1B22A696006F}</a:tableStyleId>
              </a:tblPr>
              <a:tblGrid>
                <a:gridCol w="2235567"/>
                <a:gridCol w="6224598"/>
              </a:tblGrid>
              <a:tr h="388425">
                <a:tc>
                  <a:txBody>
                    <a:bodyPr/>
                    <a:lstStyle/>
                    <a:p>
                      <a:pPr algn="ctr" rtl="1" fontAlgn="ctr"/>
                      <a:r>
                        <a:rPr lang="fa-IR" sz="2000" u="none" strike="noStrike" dirty="0" smtClean="0">
                          <a:solidFill>
                            <a:sysClr val="windowText" lastClr="000000"/>
                          </a:solidFill>
                          <a:effectLst/>
                          <a:cs typeface="B Titr" pitchFamily="2" charset="-78"/>
                        </a:rPr>
                        <a:t>کشور</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6262">
                <a:tc rowSpan="7">
                  <a:txBody>
                    <a:bodyPr/>
                    <a:lstStyle/>
                    <a:p>
                      <a:pPr algn="ctr" rtl="0" fontAlgn="ctr"/>
                      <a:r>
                        <a:rPr lang="fa-IR" sz="1600" b="1" i="0" u="none" strike="noStrike" dirty="0" smtClean="0">
                          <a:solidFill>
                            <a:sysClr val="windowText" lastClr="000000"/>
                          </a:solidFill>
                          <a:effectLst/>
                          <a:latin typeface="B Nazanin"/>
                          <a:cs typeface="+mj-cs"/>
                        </a:rPr>
                        <a:t>آفریقای</a:t>
                      </a:r>
                      <a:r>
                        <a:rPr lang="fa-IR" sz="1600" b="1" i="0" u="none" strike="noStrike" baseline="0" dirty="0" smtClean="0">
                          <a:solidFill>
                            <a:sysClr val="windowText" lastClr="000000"/>
                          </a:solidFill>
                          <a:effectLst/>
                          <a:latin typeface="B Nazanin"/>
                          <a:cs typeface="+mj-cs"/>
                        </a:rPr>
                        <a:t> جنوبی </a:t>
                      </a:r>
                      <a:endParaRPr lang="fa-IR" sz="16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15000"/>
                        </a:lnSpc>
                        <a:spcAft>
                          <a:spcPts val="0"/>
                        </a:spcAft>
                      </a:pPr>
                      <a:r>
                        <a:rPr lang="fa-IR" sz="2000" b="1" kern="1200" dirty="0">
                          <a:solidFill>
                            <a:srgbClr val="FF0000"/>
                          </a:solidFill>
                          <a:latin typeface="Calibri"/>
                          <a:ea typeface="Times New Roman"/>
                          <a:cs typeface="+mn-cs"/>
                        </a:rPr>
                        <a:t>نفت خام و روغن‌حاصل از مواد معدنی قیری، خام.</a:t>
                      </a:r>
                      <a:endParaRPr lang="en-US" sz="2000" b="1" kern="1200" dirty="0">
                        <a:solidFill>
                          <a:srgbClr val="FF0000"/>
                        </a:solidFill>
                        <a:latin typeface="Calibri"/>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626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15000"/>
                        </a:lnSpc>
                        <a:spcAft>
                          <a:spcPts val="0"/>
                        </a:spcAft>
                      </a:pPr>
                      <a:r>
                        <a:rPr lang="fa-IR" sz="2000" b="1" kern="1200" dirty="0">
                          <a:solidFill>
                            <a:srgbClr val="FF0000"/>
                          </a:solidFill>
                          <a:latin typeface="Calibri"/>
                          <a:ea typeface="Times New Roman"/>
                          <a:cs typeface="+mn-cs"/>
                        </a:rPr>
                        <a:t>اوره حتی به صورت محلول در آب</a:t>
                      </a:r>
                      <a:endParaRPr lang="en-US" sz="2000" b="1" kern="1200" dirty="0">
                        <a:solidFill>
                          <a:srgbClr val="FF0000"/>
                        </a:solidFill>
                        <a:latin typeface="Calibri"/>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626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15000"/>
                        </a:lnSpc>
                        <a:spcAft>
                          <a:spcPts val="0"/>
                        </a:spcAft>
                      </a:pPr>
                      <a:r>
                        <a:rPr lang="fa-IR" sz="2000" b="1" kern="1200" dirty="0">
                          <a:solidFill>
                            <a:srgbClr val="FF0000"/>
                          </a:solidFill>
                          <a:latin typeface="Calibri"/>
                          <a:ea typeface="Times New Roman"/>
                          <a:cs typeface="+mn-cs"/>
                        </a:rPr>
                        <a:t>پليمرهاي اتيلن،</a:t>
                      </a:r>
                      <a:endParaRPr lang="en-US" sz="2000" b="1" kern="1200" dirty="0">
                        <a:solidFill>
                          <a:srgbClr val="FF0000"/>
                        </a:solidFill>
                        <a:latin typeface="Calibri"/>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2626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15000"/>
                        </a:lnSpc>
                        <a:spcAft>
                          <a:spcPts val="0"/>
                        </a:spcAft>
                      </a:pPr>
                      <a:r>
                        <a:rPr lang="fa-IR" sz="2000" b="1" kern="1200" dirty="0">
                          <a:solidFill>
                            <a:srgbClr val="FF0000"/>
                          </a:solidFill>
                          <a:latin typeface="Calibri"/>
                          <a:ea typeface="Times New Roman"/>
                          <a:cs typeface="+mn-cs"/>
                        </a:rPr>
                        <a:t>بنزین</a:t>
                      </a:r>
                      <a:endParaRPr lang="en-US" sz="2000" b="1" kern="1200" dirty="0">
                        <a:solidFill>
                          <a:srgbClr val="FF0000"/>
                        </a:solidFill>
                        <a:latin typeface="Calibri"/>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275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r>
                        <a:rPr lang="fa-IR" sz="2000" b="1" kern="1200" dirty="0" smtClean="0">
                          <a:solidFill>
                            <a:srgbClr val="FF0000"/>
                          </a:solidFill>
                          <a:latin typeface="Calibri"/>
                          <a:ea typeface="Times New Roman"/>
                          <a:cs typeface="+mn-cs"/>
                        </a:rPr>
                        <a:t>سوخت معدنی، روغن</a:t>
                      </a:r>
                      <a:endParaRPr lang="en-US" sz="2000" b="1" kern="1200" dirty="0" smtClean="0">
                        <a:solidFill>
                          <a:srgbClr val="FF0000"/>
                        </a:solidFill>
                        <a:latin typeface="Calibri"/>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275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fontAlgn="ctr"/>
                      <a:r>
                        <a:rPr lang="fa-IR" sz="2000" b="1" kern="1200" dirty="0" smtClean="0">
                          <a:solidFill>
                            <a:srgbClr val="FF0000"/>
                          </a:solidFill>
                          <a:latin typeface="Calibri"/>
                          <a:ea typeface="Times New Roman"/>
                          <a:cs typeface="+mn-cs"/>
                        </a:rPr>
                        <a:t>روغن های نفتی سبک</a:t>
                      </a:r>
                      <a:endParaRPr lang="fa-IR" sz="2000" b="1" kern="1200" dirty="0">
                        <a:solidFill>
                          <a:srgbClr val="FF0000"/>
                        </a:solidFill>
                        <a:latin typeface="Calibri"/>
                        <a:ea typeface="Times New Roman"/>
                        <a:cs typeface="+mn-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9970">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kern="1200" dirty="0" smtClean="0">
                          <a:solidFill>
                            <a:schemeClr val="tx1"/>
                          </a:solidFill>
                          <a:latin typeface="Calibri"/>
                          <a:ea typeface="Times New Roman"/>
                          <a:cs typeface="+mn-cs"/>
                        </a:rPr>
                        <a:t>تجهیزات مخابراتی </a:t>
                      </a:r>
                      <a:endParaRPr lang="fa-IR" sz="2000" b="1" kern="1200" dirty="0">
                        <a:solidFill>
                          <a:schemeClr val="tx1"/>
                        </a:solidFill>
                        <a:latin typeface="Calibri"/>
                        <a:ea typeface="Times New Roman"/>
                        <a:cs typeface="+mn-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2753">
                <a:tc rowSpan="5">
                  <a:txBody>
                    <a:bodyPr/>
                    <a:lstStyle/>
                    <a:p>
                      <a:pPr algn="ctr" rtl="0" fontAlgn="ctr"/>
                      <a:r>
                        <a:rPr lang="fa-IR" sz="1600" b="1" i="0" u="none" strike="noStrike" dirty="0" smtClean="0">
                          <a:solidFill>
                            <a:sysClr val="windowText" lastClr="000000"/>
                          </a:solidFill>
                          <a:effectLst/>
                          <a:latin typeface="B Nazanin"/>
                          <a:cs typeface="+mj-cs"/>
                        </a:rPr>
                        <a:t>اوگاندا</a:t>
                      </a:r>
                      <a:endParaRPr lang="fa-IR" sz="16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90000"/>
                        </a:lnSpc>
                        <a:spcAft>
                          <a:spcPts val="0"/>
                        </a:spcAft>
                      </a:pPr>
                      <a:r>
                        <a:rPr lang="fa-IR" sz="2000" b="1" kern="1200" dirty="0" smtClean="0">
                          <a:solidFill>
                            <a:schemeClr val="tx1"/>
                          </a:solidFill>
                          <a:latin typeface="Calibri"/>
                          <a:ea typeface="Times New Roman"/>
                          <a:cs typeface="+mn-cs"/>
                        </a:rPr>
                        <a:t>ماشین آلات و تجهیزات</a:t>
                      </a:r>
                      <a:endParaRPr lang="en-US" sz="2000" b="1" kern="1200" dirty="0" smtClean="0">
                        <a:solidFill>
                          <a:schemeClr val="tx1"/>
                        </a:solidFill>
                        <a:latin typeface="Calibri"/>
                        <a:ea typeface="Times New Roma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275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fa-IR" sz="2000" b="1" kern="1200" dirty="0" smtClean="0">
                          <a:solidFill>
                            <a:schemeClr val="tx1"/>
                          </a:solidFill>
                          <a:latin typeface="Calibri"/>
                          <a:ea typeface="Times New Roman"/>
                          <a:cs typeface="+mn-cs"/>
                        </a:rPr>
                        <a:t>وسایل حمل و نقل</a:t>
                      </a:r>
                      <a:endParaRPr lang="en-US" sz="2000" b="1" kern="1200" dirty="0" smtClean="0">
                        <a:solidFill>
                          <a:schemeClr val="tx1"/>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275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fa-IR" sz="2000" b="1" kern="1200" dirty="0" smtClean="0">
                          <a:solidFill>
                            <a:srgbClr val="FF0000"/>
                          </a:solidFill>
                          <a:latin typeface="Calibri"/>
                          <a:ea typeface="Times New Roman"/>
                          <a:cs typeface="+mn-cs"/>
                        </a:rPr>
                        <a:t>نفت  و  فرآورده های نفتی</a:t>
                      </a:r>
                      <a:endParaRPr lang="en-US" sz="2000" b="1" kern="1200" dirty="0" smtClean="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275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fa-IR" sz="2000" b="1" kern="1200" dirty="0" smtClean="0">
                          <a:solidFill>
                            <a:schemeClr val="tx1"/>
                          </a:solidFill>
                          <a:latin typeface="Calibri"/>
                          <a:ea typeface="Times New Roman"/>
                          <a:cs typeface="+mn-cs"/>
                        </a:rPr>
                        <a:t>تجهیزات پزشکی</a:t>
                      </a:r>
                      <a:endParaRPr lang="en-US" sz="2000" b="1" kern="1200" dirty="0" smtClean="0">
                        <a:solidFill>
                          <a:schemeClr val="tx1"/>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1477">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fa-IR" sz="2000" b="1" kern="1200" dirty="0" smtClean="0">
                          <a:solidFill>
                            <a:schemeClr val="tx1"/>
                          </a:solidFill>
                          <a:latin typeface="Calibri"/>
                          <a:ea typeface="Times New Roman"/>
                          <a:cs typeface="+mn-cs"/>
                        </a:rPr>
                        <a:t>غلات</a:t>
                      </a:r>
                      <a:endParaRPr lang="en-US" sz="2000" b="1" kern="1200" dirty="0" smtClean="0">
                        <a:solidFill>
                          <a:schemeClr val="tx1"/>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5559">
                <a:tc rowSpan="4">
                  <a:txBody>
                    <a:bodyPr/>
                    <a:lstStyle/>
                    <a:p>
                      <a:pPr algn="ctr" rtl="0" fontAlgn="ctr"/>
                      <a:r>
                        <a:rPr lang="fa-IR" sz="1600" b="1" i="0" u="none" strike="noStrike" dirty="0" smtClean="0">
                          <a:solidFill>
                            <a:sysClr val="windowText" lastClr="000000"/>
                          </a:solidFill>
                          <a:effectLst/>
                          <a:latin typeface="B Nazanin"/>
                          <a:cs typeface="+mj-cs"/>
                        </a:rPr>
                        <a:t>ساحل عاج</a:t>
                      </a:r>
                      <a:endParaRPr lang="fa-IR" sz="16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smtClean="0">
                          <a:solidFill>
                            <a:schemeClr val="tx1"/>
                          </a:solidFill>
                          <a:latin typeface="Calibri"/>
                          <a:ea typeface="Times New Roman"/>
                          <a:cs typeface="+mn-cs"/>
                        </a:rPr>
                        <a:t>برنج نيمه سفيد شده يا برنج كامل سفيد شده</a:t>
                      </a:r>
                      <a:endParaRPr lang="en-US" sz="2000" b="1" kern="1200" dirty="0" smtClean="0">
                        <a:solidFill>
                          <a:schemeClr val="tx1"/>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725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1800" b="1" kern="1200" dirty="0" smtClean="0">
                          <a:solidFill>
                            <a:schemeClr val="tx1"/>
                          </a:solidFill>
                          <a:latin typeface="Calibri"/>
                          <a:ea typeface="Times New Roman"/>
                          <a:cs typeface="+mn-cs"/>
                        </a:rPr>
                        <a:t>ساير داروهاي خرده فروشي دا را ي توليد دا خلي مشابه</a:t>
                      </a:r>
                      <a:endParaRPr lang="en-US" sz="1800" b="1" kern="1200" dirty="0" smtClean="0">
                        <a:solidFill>
                          <a:schemeClr val="tx1"/>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5559">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smtClean="0">
                          <a:solidFill>
                            <a:schemeClr val="tx1"/>
                          </a:solidFill>
                          <a:latin typeface="Calibri"/>
                          <a:ea typeface="Times New Roman"/>
                          <a:cs typeface="+mn-cs"/>
                        </a:rPr>
                        <a:t>گندم</a:t>
                      </a:r>
                      <a:endParaRPr lang="en-US" sz="2000" b="1" kern="1200" dirty="0" smtClean="0">
                        <a:solidFill>
                          <a:schemeClr val="tx1"/>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5559">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smtClean="0">
                          <a:solidFill>
                            <a:srgbClr val="FF0000"/>
                          </a:solidFill>
                          <a:latin typeface="Calibri"/>
                          <a:ea typeface="Times New Roman"/>
                          <a:cs typeface="+mn-cs"/>
                        </a:rPr>
                        <a:t>ساير فرآورده هايي نفت يا روغن هاي معدني قيري</a:t>
                      </a:r>
                      <a:endParaRPr lang="en-US" sz="2000" b="1" kern="1200" dirty="0" smtClean="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8504" y="0"/>
            <a:ext cx="9176186" cy="492443"/>
          </a:xfrm>
          <a:prstGeom prst="rect">
            <a:avLst/>
          </a:prstGeom>
        </p:spPr>
        <p:txBody>
          <a:bodyPr wrap="square">
            <a:spAutoFit/>
          </a:bodyPr>
          <a:lstStyle/>
          <a:p>
            <a:pPr fontAlgn="ctr"/>
            <a:r>
              <a:rPr lang="fa-IR" sz="2600" dirty="0" smtClean="0">
                <a:solidFill>
                  <a:srgbClr val="800000"/>
                </a:solidFill>
                <a:cs typeface="B Titr" pitchFamily="2" charset="-78"/>
              </a:rPr>
              <a:t>ادامه ...</a:t>
            </a:r>
            <a:endParaRPr lang="fa-IR" sz="26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2942792537"/>
              </p:ext>
            </p:extLst>
          </p:nvPr>
        </p:nvGraphicFramePr>
        <p:xfrm>
          <a:off x="632520" y="482352"/>
          <a:ext cx="8460165" cy="6375648"/>
        </p:xfrm>
        <a:graphic>
          <a:graphicData uri="http://schemas.openxmlformats.org/drawingml/2006/table">
            <a:tbl>
              <a:tblPr rtl="1">
                <a:tableStyleId>{5DA37D80-6434-44D0-A028-1B22A696006F}</a:tableStyleId>
              </a:tblPr>
              <a:tblGrid>
                <a:gridCol w="2235567"/>
                <a:gridCol w="6224598"/>
              </a:tblGrid>
              <a:tr h="432048">
                <a:tc>
                  <a:txBody>
                    <a:bodyPr/>
                    <a:lstStyle/>
                    <a:p>
                      <a:pPr algn="ctr" rtl="1" fontAlgn="ctr"/>
                      <a:r>
                        <a:rPr lang="fa-IR" sz="2000" u="none" strike="noStrike" dirty="0" smtClean="0">
                          <a:solidFill>
                            <a:sysClr val="windowText" lastClr="000000"/>
                          </a:solidFill>
                          <a:effectLst/>
                          <a:cs typeface="B Titr" pitchFamily="2" charset="-78"/>
                        </a:rPr>
                        <a:t>کشور</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rowSpan="6">
                  <a:txBody>
                    <a:bodyPr/>
                    <a:lstStyle/>
                    <a:p>
                      <a:pPr algn="ctr" rtl="0" fontAlgn="ctr"/>
                      <a:r>
                        <a:rPr lang="fa-IR" sz="1800" b="1" i="0" u="none" strike="noStrike" dirty="0" smtClean="0">
                          <a:solidFill>
                            <a:sysClr val="windowText" lastClr="000000"/>
                          </a:solidFill>
                          <a:effectLst/>
                          <a:latin typeface="B Nazanin"/>
                          <a:cs typeface="+mj-cs"/>
                        </a:rPr>
                        <a:t>زیمبابوه</a:t>
                      </a:r>
                      <a:endParaRPr lang="fa-IR" sz="18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dirty="0">
                          <a:solidFill>
                            <a:srgbClr val="FF0000"/>
                          </a:solidFill>
                          <a:latin typeface="Times New Roman"/>
                          <a:ea typeface="SimSun"/>
                          <a:cs typeface="+mn-cs"/>
                        </a:rPr>
                        <a:t>روغن های نفتی </a:t>
                      </a:r>
                      <a:endParaRPr lang="en-US" sz="2000" b="1" dirty="0">
                        <a:solidFill>
                          <a:srgbClr val="FF0000"/>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dirty="0">
                          <a:solidFill>
                            <a:srgbClr val="FF0000"/>
                          </a:solidFill>
                          <a:latin typeface="Times New Roman"/>
                          <a:ea typeface="SimSun"/>
                          <a:cs typeface="+mn-cs"/>
                        </a:rPr>
                        <a:t>روغن های سبک </a:t>
                      </a:r>
                      <a:endParaRPr lang="en-US" sz="2000" b="1" dirty="0">
                        <a:solidFill>
                          <a:srgbClr val="FF0000"/>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dirty="0">
                          <a:solidFill>
                            <a:srgbClr val="333333"/>
                          </a:solidFill>
                          <a:latin typeface="Times New Roman"/>
                          <a:ea typeface="SimSun"/>
                          <a:cs typeface="+mn-cs"/>
                        </a:rPr>
                        <a:t>ذرت</a:t>
                      </a:r>
                      <a:endParaRPr lang="en-US" sz="2000" b="1" dirty="0">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dirty="0">
                          <a:solidFill>
                            <a:srgbClr val="333333"/>
                          </a:solidFill>
                          <a:latin typeface="Times New Roman"/>
                          <a:ea typeface="SimSun"/>
                          <a:cs typeface="+mn-cs"/>
                        </a:rPr>
                        <a:t>داروهای درمانی</a:t>
                      </a:r>
                      <a:endParaRPr lang="en-US" sz="2000" b="1" dirty="0">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dirty="0">
                          <a:solidFill>
                            <a:srgbClr val="333333"/>
                          </a:solidFill>
                          <a:latin typeface="Times New Roman"/>
                          <a:ea typeface="SimSun"/>
                          <a:cs typeface="+mn-cs"/>
                        </a:rPr>
                        <a:t>برنج شکسته </a:t>
                      </a:r>
                      <a:endParaRPr lang="en-US" sz="2000" b="1" dirty="0">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dirty="0">
                          <a:solidFill>
                            <a:srgbClr val="333333"/>
                          </a:solidFill>
                          <a:latin typeface="Times New Roman"/>
                          <a:ea typeface="SimSun"/>
                          <a:cs typeface="+mn-cs"/>
                        </a:rPr>
                        <a:t>گندم</a:t>
                      </a:r>
                      <a:endParaRPr lang="en-US" sz="2000" b="1" dirty="0">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rowSpan="7">
                  <a:txBody>
                    <a:bodyPr/>
                    <a:lstStyle/>
                    <a:p>
                      <a:pPr algn="ctr" rtl="0" fontAlgn="ctr"/>
                      <a:r>
                        <a:rPr lang="fa-IR" sz="1800" b="1" i="0" u="none" strike="noStrike" dirty="0" smtClean="0">
                          <a:solidFill>
                            <a:sysClr val="windowText" lastClr="000000"/>
                          </a:solidFill>
                          <a:effectLst/>
                          <a:latin typeface="B Nazanin"/>
                          <a:cs typeface="+mj-cs"/>
                        </a:rPr>
                        <a:t>گینه کوناکری</a:t>
                      </a:r>
                      <a:endParaRPr lang="fa-IR" sz="18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FF0000"/>
                          </a:solidFill>
                          <a:latin typeface="Times New Roman"/>
                          <a:ea typeface="SimSun"/>
                          <a:cs typeface="+mn-cs"/>
                        </a:rPr>
                        <a:t>سوختها و روغنهای معدنی</a:t>
                      </a:r>
                      <a:endParaRPr lang="en-US" sz="2000" b="1" kern="1200" dirty="0">
                        <a:solidFill>
                          <a:srgbClr val="FF0000"/>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333333"/>
                          </a:solidFill>
                          <a:latin typeface="Times New Roman"/>
                          <a:ea typeface="SimSun"/>
                          <a:cs typeface="+mn-cs"/>
                        </a:rPr>
                        <a:t>برنج</a:t>
                      </a:r>
                      <a:endParaRPr lang="en-US" sz="2000" b="1" kern="1200" dirty="0">
                        <a:solidFill>
                          <a:srgbClr val="333333"/>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FF0000"/>
                          </a:solidFill>
                          <a:latin typeface="Times New Roman"/>
                          <a:ea typeface="SimSun"/>
                          <a:cs typeface="+mn-cs"/>
                        </a:rPr>
                        <a:t>روغن های سبک نفتی </a:t>
                      </a:r>
                      <a:endParaRPr lang="en-US" sz="2000" b="1" kern="1200" dirty="0">
                        <a:solidFill>
                          <a:srgbClr val="FF0000"/>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333333"/>
                          </a:solidFill>
                          <a:latin typeface="Times New Roman"/>
                          <a:ea typeface="SimSun"/>
                          <a:cs typeface="+mn-cs"/>
                        </a:rPr>
                        <a:t>موتور سیکلت</a:t>
                      </a:r>
                      <a:endParaRPr lang="en-US" sz="2000" b="1" kern="1200" dirty="0">
                        <a:solidFill>
                          <a:srgbClr val="333333"/>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333333"/>
                          </a:solidFill>
                          <a:latin typeface="Times New Roman"/>
                          <a:ea typeface="SimSun"/>
                          <a:cs typeface="+mn-cs"/>
                        </a:rPr>
                        <a:t>پارچه پنبه ای </a:t>
                      </a:r>
                      <a:endParaRPr lang="en-US" sz="2000" b="1" kern="1200" dirty="0">
                        <a:solidFill>
                          <a:srgbClr val="333333"/>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333333"/>
                          </a:solidFill>
                          <a:latin typeface="Times New Roman"/>
                          <a:ea typeface="SimSun"/>
                          <a:cs typeface="+mn-cs"/>
                        </a:rPr>
                        <a:t>گندم</a:t>
                      </a:r>
                      <a:endParaRPr lang="en-US" sz="2000" b="1" kern="1200" dirty="0">
                        <a:solidFill>
                          <a:srgbClr val="333333"/>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0942">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50000"/>
                        </a:lnSpc>
                        <a:spcAft>
                          <a:spcPts val="0"/>
                        </a:spcAft>
                      </a:pPr>
                      <a:r>
                        <a:rPr lang="fa-IR" sz="2000" b="1" kern="1200" dirty="0">
                          <a:solidFill>
                            <a:srgbClr val="333333"/>
                          </a:solidFill>
                          <a:latin typeface="Times New Roman"/>
                          <a:ea typeface="SimSun"/>
                          <a:cs typeface="+mn-cs"/>
                        </a:rPr>
                        <a:t>کفش</a:t>
                      </a:r>
                      <a:endParaRPr lang="en-US" sz="2000" b="1" kern="1200" dirty="0">
                        <a:solidFill>
                          <a:srgbClr val="333333"/>
                        </a:solidFill>
                        <a:latin typeface="Times New Roman"/>
                        <a:ea typeface="SimSun"/>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30" y="0"/>
            <a:ext cx="9176186" cy="492443"/>
          </a:xfrm>
          <a:prstGeom prst="rect">
            <a:avLst/>
          </a:prstGeom>
        </p:spPr>
        <p:txBody>
          <a:bodyPr wrap="square">
            <a:spAutoFit/>
          </a:bodyPr>
          <a:lstStyle/>
          <a:p>
            <a:pPr fontAlgn="ctr"/>
            <a:r>
              <a:rPr lang="fa-IR" sz="2600" dirty="0" smtClean="0">
                <a:solidFill>
                  <a:srgbClr val="800000"/>
                </a:solidFill>
                <a:cs typeface="B Titr" pitchFamily="2" charset="-78"/>
              </a:rPr>
              <a:t>ادامه ...</a:t>
            </a:r>
            <a:endParaRPr lang="fa-IR" sz="26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33450018"/>
              </p:ext>
            </p:extLst>
          </p:nvPr>
        </p:nvGraphicFramePr>
        <p:xfrm>
          <a:off x="595282" y="623719"/>
          <a:ext cx="8460165" cy="5738827"/>
        </p:xfrm>
        <a:graphic>
          <a:graphicData uri="http://schemas.openxmlformats.org/drawingml/2006/table">
            <a:tbl>
              <a:tblPr rtl="1">
                <a:tableStyleId>{5DA37D80-6434-44D0-A028-1B22A696006F}</a:tableStyleId>
              </a:tblPr>
              <a:tblGrid>
                <a:gridCol w="2235567"/>
                <a:gridCol w="6224598"/>
              </a:tblGrid>
              <a:tr h="277082">
                <a:tc>
                  <a:txBody>
                    <a:bodyPr/>
                    <a:lstStyle/>
                    <a:p>
                      <a:pPr algn="ctr" rtl="1" fontAlgn="ctr"/>
                      <a:r>
                        <a:rPr lang="fa-IR" sz="2000" u="none" strike="noStrike" dirty="0" smtClean="0">
                          <a:solidFill>
                            <a:sysClr val="windowText" lastClr="000000"/>
                          </a:solidFill>
                          <a:effectLst/>
                          <a:cs typeface="B Titr" pitchFamily="2" charset="-78"/>
                        </a:rPr>
                        <a:t>کشور</a:t>
                      </a:r>
                    </a:p>
                    <a:p>
                      <a:pPr algn="ctr" rtl="1" fontAlgn="ct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rowSpan="14">
                  <a:txBody>
                    <a:bodyPr/>
                    <a:lstStyle/>
                    <a:p>
                      <a:pPr algn="ctr" rtl="0" fontAlgn="ctr"/>
                      <a:r>
                        <a:rPr lang="fa-IR" sz="2400" b="1" i="0" u="none" strike="noStrike" dirty="0" smtClean="0">
                          <a:solidFill>
                            <a:sysClr val="windowText" lastClr="000000"/>
                          </a:solidFill>
                          <a:effectLst/>
                          <a:latin typeface="B Nazanin"/>
                          <a:cs typeface="+mj-cs"/>
                        </a:rPr>
                        <a:t>کنیا</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دارو</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تجهیزات پزشکی</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FF0000"/>
                          </a:solidFill>
                          <a:latin typeface="Times New Roman"/>
                          <a:ea typeface="SimSun"/>
                          <a:cs typeface="+mn-cs"/>
                        </a:rPr>
                        <a:t>قیر نفت – روغن پایه</a:t>
                      </a:r>
                      <a:endParaRPr lang="en-US" sz="2000" b="1" kern="1200" dirty="0" smtClean="0">
                        <a:solidFill>
                          <a:srgbClr val="FF0000"/>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شیرینی و شکلات</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مواد غذایی</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مصالح ساختمانی</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مواد شیمیایی</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کنسانتره میوه</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قطعات خودرو</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منسوجات</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پلاستیک و مصنوعات آن</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برق و تجهیزات الکترونیکی</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قطعات و سائل نقلیه</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381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2000" b="1" kern="1200" dirty="0" smtClean="0">
                          <a:solidFill>
                            <a:srgbClr val="333333"/>
                          </a:solidFill>
                          <a:latin typeface="Times New Roman"/>
                          <a:ea typeface="SimSun"/>
                          <a:cs typeface="+mn-cs"/>
                        </a:rPr>
                        <a:t>غلات و حبوبات</a:t>
                      </a:r>
                      <a:endParaRPr lang="en-US" sz="2000" b="1" kern="1200" dirty="0" smtClean="0">
                        <a:solidFill>
                          <a:srgbClr val="333333"/>
                        </a:solidFill>
                        <a:latin typeface="Times New Roman"/>
                        <a:ea typeface="SimSu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30" y="0"/>
            <a:ext cx="9176186" cy="492443"/>
          </a:xfrm>
          <a:prstGeom prst="rect">
            <a:avLst/>
          </a:prstGeom>
        </p:spPr>
        <p:txBody>
          <a:bodyPr wrap="square">
            <a:spAutoFit/>
          </a:bodyPr>
          <a:lstStyle/>
          <a:p>
            <a:pPr fontAlgn="ctr"/>
            <a:r>
              <a:rPr lang="fa-IR" sz="2600" dirty="0" smtClean="0">
                <a:solidFill>
                  <a:srgbClr val="800000"/>
                </a:solidFill>
                <a:cs typeface="B Titr" pitchFamily="2" charset="-78"/>
              </a:rPr>
              <a:t>ادامه ...</a:t>
            </a:r>
            <a:endParaRPr lang="fa-IR" sz="26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1740316894"/>
              </p:ext>
            </p:extLst>
          </p:nvPr>
        </p:nvGraphicFramePr>
        <p:xfrm>
          <a:off x="488504" y="476673"/>
          <a:ext cx="8460165" cy="6357359"/>
        </p:xfrm>
        <a:graphic>
          <a:graphicData uri="http://schemas.openxmlformats.org/drawingml/2006/table">
            <a:tbl>
              <a:tblPr rtl="1">
                <a:tableStyleId>{5DA37D80-6434-44D0-A028-1B22A696006F}</a:tableStyleId>
              </a:tblPr>
              <a:tblGrid>
                <a:gridCol w="2235567"/>
                <a:gridCol w="6224598"/>
              </a:tblGrid>
              <a:tr h="432047">
                <a:tc>
                  <a:txBody>
                    <a:bodyPr/>
                    <a:lstStyle/>
                    <a:p>
                      <a:pPr algn="ctr" rtl="1" fontAlgn="ctr"/>
                      <a:r>
                        <a:rPr lang="fa-IR" sz="2000" u="none" strike="noStrike" dirty="0" smtClean="0">
                          <a:solidFill>
                            <a:sysClr val="windowText" lastClr="000000"/>
                          </a:solidFill>
                          <a:effectLst/>
                          <a:cs typeface="B Titr" pitchFamily="2" charset="-78"/>
                        </a:rPr>
                        <a:t>کشور</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rowSpan="10">
                  <a:txBody>
                    <a:bodyPr/>
                    <a:lstStyle/>
                    <a:p>
                      <a:pPr algn="ctr" rtl="0" fontAlgn="ctr"/>
                      <a:r>
                        <a:rPr lang="fa-IR" sz="2400" b="1" i="0" u="none" strike="noStrike" dirty="0" smtClean="0">
                          <a:solidFill>
                            <a:sysClr val="windowText" lastClr="000000"/>
                          </a:solidFill>
                          <a:effectLst/>
                          <a:latin typeface="B Nazanin"/>
                          <a:cs typeface="+mj-cs"/>
                        </a:rPr>
                        <a:t>نیجریه</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تایر بادی</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ماشینهای سنگ زنی ( برای صیقل دادن سنگ)</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بدنه برای کامیون</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دارو</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تجهیزات پزشکی</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مواد غذایی</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شیرینی و شکلات</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کف پوش</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پوشاک</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rgbClr val="FF0000"/>
                          </a:solidFill>
                          <a:effectLst/>
                          <a:latin typeface="B Nazanin"/>
                          <a:ea typeface="+mn-ea"/>
                          <a:cs typeface="+mn-cs"/>
                        </a:rPr>
                        <a:t>روغن های سبک و متوسط از نفت و مواد معدنی قیر</a:t>
                      </a:r>
                      <a:endParaRPr lang="en-US" sz="1800" b="1" i="0" u="none" strike="noStrike" kern="1200" dirty="0" smtClean="0">
                        <a:solidFill>
                          <a:srgbClr val="FF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rowSpan="8">
                  <a:txBody>
                    <a:bodyPr/>
                    <a:lstStyle/>
                    <a:p>
                      <a:pPr algn="ctr" rtl="0" fontAlgn="ctr"/>
                      <a:r>
                        <a:rPr lang="fa-IR" sz="2400" b="1" i="0" u="none" strike="noStrike" dirty="0" smtClean="0">
                          <a:solidFill>
                            <a:sysClr val="windowText" lastClr="000000"/>
                          </a:solidFill>
                          <a:effectLst/>
                          <a:latin typeface="B Nazanin"/>
                          <a:cs typeface="+mj-cs"/>
                        </a:rPr>
                        <a:t>غنا</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مواد غذایی</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مصالح ساختمانی</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آشامیدنی ها</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شیرینی و شکلات</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rgbClr val="FF0000"/>
                          </a:solidFill>
                          <a:effectLst/>
                          <a:latin typeface="B Nazanin"/>
                          <a:ea typeface="+mn-ea"/>
                          <a:cs typeface="+mn-cs"/>
                        </a:rPr>
                        <a:t>نفت یا روغن های معدنی قیری</a:t>
                      </a:r>
                      <a:endParaRPr lang="en-US" sz="1800" b="1" i="0" u="none" strike="noStrike" kern="1200" dirty="0" smtClean="0">
                        <a:solidFill>
                          <a:srgbClr val="FF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rgbClr val="FF0000"/>
                          </a:solidFill>
                          <a:effectLst/>
                          <a:latin typeface="B Nazanin"/>
                          <a:ea typeface="+mn-ea"/>
                          <a:cs typeface="+mn-cs"/>
                        </a:rPr>
                        <a:t>روغن صنعتی</a:t>
                      </a:r>
                      <a:endParaRPr lang="en-US" sz="1800" b="1" i="0" u="none" strike="noStrike" kern="1200" dirty="0" smtClean="0">
                        <a:solidFill>
                          <a:srgbClr val="FF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دارو</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4291">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lnSpc>
                          <a:spcPct val="120000"/>
                        </a:lnSpc>
                        <a:spcAft>
                          <a:spcPts val="0"/>
                        </a:spcAft>
                      </a:pPr>
                      <a:r>
                        <a:rPr lang="fa-IR" sz="1800" b="1" i="0" u="none" strike="noStrike" kern="1200" dirty="0" smtClean="0">
                          <a:solidFill>
                            <a:sysClr val="windowText" lastClr="000000"/>
                          </a:solidFill>
                          <a:effectLst/>
                          <a:latin typeface="B Nazanin"/>
                          <a:ea typeface="+mn-ea"/>
                          <a:cs typeface="+mn-cs"/>
                        </a:rPr>
                        <a:t>تجهیزات پزشکی</a:t>
                      </a:r>
                      <a:endParaRPr lang="en-US" sz="1800" b="1" i="0" u="none" strike="noStrike" kern="1200" dirty="0" smtClean="0">
                        <a:solidFill>
                          <a:sysClr val="windowText" lastClr="000000"/>
                        </a:solidFill>
                        <a:effectLst/>
                        <a:latin typeface="B Nazanin"/>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30" y="0"/>
            <a:ext cx="9176186" cy="492443"/>
          </a:xfrm>
          <a:prstGeom prst="rect">
            <a:avLst/>
          </a:prstGeom>
        </p:spPr>
        <p:txBody>
          <a:bodyPr wrap="square">
            <a:spAutoFit/>
          </a:bodyPr>
          <a:lstStyle/>
          <a:p>
            <a:pPr fontAlgn="ctr"/>
            <a:r>
              <a:rPr lang="fa-IR" sz="2600" dirty="0" smtClean="0">
                <a:solidFill>
                  <a:srgbClr val="800000"/>
                </a:solidFill>
                <a:cs typeface="B Titr" pitchFamily="2" charset="-78"/>
              </a:rPr>
              <a:t>ادامه ...</a:t>
            </a:r>
            <a:endParaRPr lang="fa-IR" sz="26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259262165"/>
              </p:ext>
            </p:extLst>
          </p:nvPr>
        </p:nvGraphicFramePr>
        <p:xfrm>
          <a:off x="523844" y="476449"/>
          <a:ext cx="8460165" cy="5885131"/>
        </p:xfrm>
        <a:graphic>
          <a:graphicData uri="http://schemas.openxmlformats.org/drawingml/2006/table">
            <a:tbl>
              <a:tblPr rtl="1">
                <a:tableStyleId>{5DA37D80-6434-44D0-A028-1B22A696006F}</a:tableStyleId>
              </a:tblPr>
              <a:tblGrid>
                <a:gridCol w="2235567"/>
                <a:gridCol w="6224598"/>
              </a:tblGrid>
              <a:tr h="301657">
                <a:tc>
                  <a:txBody>
                    <a:bodyPr/>
                    <a:lstStyle/>
                    <a:p>
                      <a:pPr algn="ctr" rtl="1" fontAlgn="ctr"/>
                      <a:r>
                        <a:rPr lang="fa-IR" sz="2000" u="none" strike="noStrike" dirty="0" smtClean="0">
                          <a:solidFill>
                            <a:sysClr val="windowText" lastClr="000000"/>
                          </a:solidFill>
                          <a:effectLst/>
                          <a:cs typeface="B Titr" pitchFamily="2" charset="-78"/>
                        </a:rPr>
                        <a:t>کشور</a:t>
                      </a:r>
                    </a:p>
                    <a:p>
                      <a:pPr algn="ctr" rtl="1" fontAlgn="ct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rowSpan="3">
                  <a:txBody>
                    <a:bodyPr/>
                    <a:lstStyle/>
                    <a:p>
                      <a:pPr algn="ctr" rtl="0" fontAlgn="ctr"/>
                      <a:r>
                        <a:rPr lang="fa-IR" sz="2400" b="1" i="0" u="none" strike="noStrike" dirty="0" smtClean="0">
                          <a:solidFill>
                            <a:sysClr val="windowText" lastClr="000000"/>
                          </a:solidFill>
                          <a:effectLst/>
                          <a:latin typeface="B Nazanin"/>
                          <a:cs typeface="+mj-cs"/>
                        </a:rPr>
                        <a:t>تونس</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solidFill>
                            <a:srgbClr val="FF0000"/>
                          </a:solidFill>
                          <a:latin typeface="Calibri"/>
                          <a:ea typeface="Times New Roman"/>
                          <a:cs typeface="+mn-cs"/>
                        </a:rPr>
                        <a:t>محصولات پتروشیمی</a:t>
                      </a:r>
                      <a:endParaRPr lang="en-US" sz="1800" b="1" dirty="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محصولات دارویی</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خشکبار</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rowSpan="6">
                  <a:txBody>
                    <a:bodyPr/>
                    <a:lstStyle/>
                    <a:p>
                      <a:pPr algn="ctr" rtl="0" fontAlgn="ctr"/>
                      <a:r>
                        <a:rPr lang="fa-IR" sz="2400" b="1" i="0" u="none" strike="noStrike" dirty="0" smtClean="0">
                          <a:solidFill>
                            <a:sysClr val="windowText" lastClr="000000"/>
                          </a:solidFill>
                          <a:effectLst/>
                          <a:latin typeface="B Nazanin"/>
                          <a:cs typeface="+mj-cs"/>
                        </a:rPr>
                        <a:t>مصر</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solidFill>
                            <a:srgbClr val="FF0000"/>
                          </a:solidFill>
                          <a:latin typeface="Calibri"/>
                          <a:ea typeface="Times New Roman"/>
                          <a:cs typeface="+mn-cs"/>
                        </a:rPr>
                        <a:t>گاز مایع</a:t>
                      </a:r>
                      <a:endParaRPr lang="en-US" sz="1800" b="1" dirty="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سیمان</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solidFill>
                            <a:srgbClr val="FF0000"/>
                          </a:solidFill>
                          <a:latin typeface="Calibri"/>
                          <a:ea typeface="Times New Roman"/>
                          <a:cs typeface="+mn-cs"/>
                        </a:rPr>
                        <a:t>مواد پتروشیمی</a:t>
                      </a:r>
                      <a:endParaRPr lang="en-US" sz="1800" b="1" dirty="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خشکبار</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solidFill>
                            <a:srgbClr val="FF0000"/>
                          </a:solidFill>
                          <a:latin typeface="Calibri"/>
                          <a:ea typeface="Times New Roman"/>
                          <a:cs typeface="+mn-cs"/>
                        </a:rPr>
                        <a:t>نفت خام و روغن های سبک</a:t>
                      </a:r>
                      <a:endParaRPr lang="en-US" sz="1800" b="1" dirty="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solidFill>
                            <a:srgbClr val="FF0000"/>
                          </a:solidFill>
                          <a:latin typeface="Calibri"/>
                          <a:ea typeface="Times New Roman"/>
                          <a:cs typeface="+mn-cs"/>
                        </a:rPr>
                        <a:t>مواد معدنی</a:t>
                      </a:r>
                      <a:endParaRPr lang="en-US" sz="1800" b="1" dirty="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rowSpan="7">
                  <a:txBody>
                    <a:bodyPr/>
                    <a:lstStyle/>
                    <a:p>
                      <a:pPr algn="ctr" rtl="0" fontAlgn="ctr"/>
                      <a:r>
                        <a:rPr lang="fa-IR" sz="2400" b="1" i="0" u="none" strike="noStrike" dirty="0" smtClean="0">
                          <a:solidFill>
                            <a:sysClr val="windowText" lastClr="000000"/>
                          </a:solidFill>
                          <a:effectLst/>
                          <a:latin typeface="B Nazanin"/>
                          <a:cs typeface="+mj-cs"/>
                        </a:rPr>
                        <a:t>سودان</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solidFill>
                            <a:srgbClr val="FF0000"/>
                          </a:solidFill>
                          <a:latin typeface="Calibri"/>
                          <a:ea typeface="Times New Roman"/>
                          <a:cs typeface="+mn-cs"/>
                        </a:rPr>
                        <a:t>قیر نفت</a:t>
                      </a:r>
                      <a:endParaRPr lang="en-US" sz="1800" b="1" dirty="0">
                        <a:solidFill>
                          <a:srgbClr val="FF0000"/>
                        </a:solidFill>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تراکتور</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کولر آبی</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محصولات دارویی</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مواد غذایی</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مواد شیمیایی</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15900" algn="ctr" rtl="1">
                        <a:lnSpc>
                          <a:spcPct val="120000"/>
                        </a:lnSpc>
                        <a:spcAft>
                          <a:spcPts val="0"/>
                        </a:spcAft>
                      </a:pPr>
                      <a:r>
                        <a:rPr lang="fa-IR" sz="1800" b="1" dirty="0">
                          <a:latin typeface="Calibri"/>
                          <a:ea typeface="Times New Roman"/>
                          <a:cs typeface="+mn-cs"/>
                        </a:rPr>
                        <a:t>مواد شوینده</a:t>
                      </a:r>
                      <a:endParaRPr lang="en-US" sz="1800" b="1" dirty="0">
                        <a:latin typeface="Calibri"/>
                        <a:ea typeface="Times New Roman"/>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530" y="0"/>
            <a:ext cx="9176186" cy="492443"/>
          </a:xfrm>
          <a:prstGeom prst="rect">
            <a:avLst/>
          </a:prstGeom>
        </p:spPr>
        <p:txBody>
          <a:bodyPr wrap="square">
            <a:spAutoFit/>
          </a:bodyPr>
          <a:lstStyle/>
          <a:p>
            <a:pPr fontAlgn="ctr"/>
            <a:r>
              <a:rPr lang="fa-IR" sz="2600" dirty="0" smtClean="0">
                <a:solidFill>
                  <a:srgbClr val="800000"/>
                </a:solidFill>
                <a:cs typeface="B Titr" pitchFamily="2" charset="-78"/>
              </a:rPr>
              <a:t>ادامه ...</a:t>
            </a:r>
            <a:endParaRPr lang="fa-IR" sz="26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2367218071"/>
              </p:ext>
            </p:extLst>
          </p:nvPr>
        </p:nvGraphicFramePr>
        <p:xfrm>
          <a:off x="523844" y="476449"/>
          <a:ext cx="8460165" cy="5614972"/>
        </p:xfrm>
        <a:graphic>
          <a:graphicData uri="http://schemas.openxmlformats.org/drawingml/2006/table">
            <a:tbl>
              <a:tblPr rtl="1">
                <a:tableStyleId>{5DA37D80-6434-44D0-A028-1B22A696006F}</a:tableStyleId>
              </a:tblPr>
              <a:tblGrid>
                <a:gridCol w="2235567"/>
                <a:gridCol w="6224598"/>
              </a:tblGrid>
              <a:tr h="301657">
                <a:tc>
                  <a:txBody>
                    <a:bodyPr/>
                    <a:lstStyle/>
                    <a:p>
                      <a:pPr algn="ctr" rtl="1" fontAlgn="ctr"/>
                      <a:r>
                        <a:rPr lang="fa-IR" sz="2000" u="none" strike="noStrike" dirty="0" smtClean="0">
                          <a:solidFill>
                            <a:sysClr val="windowText" lastClr="000000"/>
                          </a:solidFill>
                          <a:effectLst/>
                          <a:cs typeface="B Titr" pitchFamily="2" charset="-78"/>
                        </a:rPr>
                        <a:t>کشور</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rowSpan="8">
                  <a:txBody>
                    <a:bodyPr/>
                    <a:lstStyle/>
                    <a:p>
                      <a:pPr algn="ctr" rtl="0" fontAlgn="ctr"/>
                      <a:r>
                        <a:rPr lang="fa-IR" sz="2400" b="1" i="0" u="none" strike="noStrike" dirty="0" smtClean="0">
                          <a:solidFill>
                            <a:sysClr val="windowText" lastClr="000000"/>
                          </a:solidFill>
                          <a:effectLst/>
                          <a:latin typeface="B Nazanin"/>
                          <a:cs typeface="+mj-cs"/>
                        </a:rPr>
                        <a:t>الجزایر</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000000"/>
                          </a:solidFill>
                          <a:latin typeface="Arial"/>
                          <a:ea typeface="Batang"/>
                          <a:cs typeface="+mn-cs"/>
                        </a:rPr>
                        <a:t>گندم و جو (به غیر از گندم دوردوم و دانه کاشت)</a:t>
                      </a:r>
                      <a:endParaRPr lang="en-US" sz="1800" dirty="0">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000000"/>
                          </a:solidFill>
                          <a:latin typeface="Arial"/>
                          <a:ea typeface="Batang"/>
                          <a:cs typeface="+mn-cs"/>
                        </a:rPr>
                        <a:t>ميله هاي آهني </a:t>
                      </a:r>
                      <a:r>
                        <a:rPr lang="ar-SA" sz="1800" b="1" dirty="0" smtClean="0">
                          <a:solidFill>
                            <a:srgbClr val="000000"/>
                          </a:solidFill>
                          <a:latin typeface="Arial"/>
                          <a:ea typeface="Batang"/>
                          <a:cs typeface="+mn-cs"/>
                        </a:rPr>
                        <a:t>يافولادي</a:t>
                      </a:r>
                      <a:endParaRPr lang="en-US" sz="1800" dirty="0">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FF0000"/>
                          </a:solidFill>
                          <a:latin typeface="Arial"/>
                          <a:ea typeface="Batang"/>
                          <a:cs typeface="+mn-cs"/>
                        </a:rPr>
                        <a:t>روغن های سبک نفتی</a:t>
                      </a:r>
                      <a:endParaRPr lang="en-US" sz="1800" dirty="0">
                        <a:solidFill>
                          <a:srgbClr val="FF0000"/>
                        </a:solidFill>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000000"/>
                          </a:solidFill>
                          <a:latin typeface="Arial"/>
                          <a:ea typeface="Batang"/>
                          <a:cs typeface="+mn-cs"/>
                        </a:rPr>
                        <a:t>داروهاي خرده فروشي</a:t>
                      </a:r>
                      <a:endParaRPr lang="en-US" sz="1800" dirty="0">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000000"/>
                          </a:solidFill>
                          <a:latin typeface="Arial"/>
                          <a:ea typeface="Batang"/>
                          <a:cs typeface="+mn-cs"/>
                        </a:rPr>
                        <a:t>ساير </a:t>
                      </a:r>
                      <a:r>
                        <a:rPr lang="ar-SA" sz="1800" b="1" dirty="0" smtClean="0">
                          <a:solidFill>
                            <a:srgbClr val="000000"/>
                          </a:solidFill>
                          <a:latin typeface="Arial"/>
                          <a:ea typeface="Batang"/>
                          <a:cs typeface="+mn-cs"/>
                        </a:rPr>
                        <a:t>ذرت</a:t>
                      </a:r>
                      <a:endParaRPr lang="en-US" sz="1800" dirty="0">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000000"/>
                          </a:solidFill>
                          <a:latin typeface="Arial"/>
                          <a:ea typeface="Batang"/>
                          <a:cs typeface="+mn-cs"/>
                        </a:rPr>
                        <a:t>وسايل نقليه باموتورپيستوني درونسوز تراكمي -</a:t>
                      </a:r>
                      <a:r>
                        <a:rPr lang="ar-SA" sz="1800" b="1" dirty="0" smtClean="0">
                          <a:solidFill>
                            <a:srgbClr val="000000"/>
                          </a:solidFill>
                          <a:latin typeface="Arial"/>
                          <a:ea typeface="Batang"/>
                          <a:cs typeface="+mn-cs"/>
                        </a:rPr>
                        <a:t>احتراقي</a:t>
                      </a:r>
                      <a:endParaRPr lang="en-US" sz="1800" dirty="0">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FF0000"/>
                          </a:solidFill>
                          <a:latin typeface="Arial"/>
                          <a:ea typeface="Batang"/>
                          <a:cs typeface="+mn-cs"/>
                        </a:rPr>
                        <a:t>سایر روغن های نفتی</a:t>
                      </a:r>
                      <a:endParaRPr lang="en-US" sz="1800" dirty="0">
                        <a:solidFill>
                          <a:srgbClr val="FF0000"/>
                        </a:solidFill>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dirty="0">
                          <a:solidFill>
                            <a:srgbClr val="000000"/>
                          </a:solidFill>
                          <a:latin typeface="Arial"/>
                          <a:ea typeface="Batang"/>
                          <a:cs typeface="+mn-cs"/>
                        </a:rPr>
                        <a:t>وسايل نقليه باموتورپيستوني تناوبي جرقه ا ي -</a:t>
                      </a:r>
                      <a:r>
                        <a:rPr lang="ar-SA" sz="1800" b="1" dirty="0" smtClean="0">
                          <a:solidFill>
                            <a:srgbClr val="000000"/>
                          </a:solidFill>
                          <a:latin typeface="Arial"/>
                          <a:ea typeface="Batang"/>
                          <a:cs typeface="+mn-cs"/>
                        </a:rPr>
                        <a:t>احتراقي</a:t>
                      </a:r>
                      <a:endParaRPr lang="en-US" sz="1800" dirty="0">
                        <a:latin typeface="Times New Roman"/>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rowSpan="8">
                  <a:txBody>
                    <a:bodyPr/>
                    <a:lstStyle/>
                    <a:p>
                      <a:pPr algn="ctr" rtl="0" fontAlgn="ctr"/>
                      <a:r>
                        <a:rPr lang="fa-IR" sz="2400" b="1" i="0" u="none" strike="noStrike" dirty="0" smtClean="0">
                          <a:solidFill>
                            <a:sysClr val="windowText" lastClr="000000"/>
                          </a:solidFill>
                          <a:effectLst/>
                          <a:latin typeface="B Nazanin"/>
                          <a:cs typeface="+mj-cs"/>
                        </a:rPr>
                        <a:t>مغرب</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kern="1200" dirty="0" smtClean="0">
                          <a:solidFill>
                            <a:srgbClr val="FF0000"/>
                          </a:solidFill>
                          <a:latin typeface="Arial"/>
                          <a:ea typeface="Batang"/>
                          <a:cs typeface="+mn-cs"/>
                        </a:rPr>
                        <a:t>نفت </a:t>
                      </a:r>
                      <a:r>
                        <a:rPr lang="ar-SA" sz="1800" b="1" kern="1200" dirty="0">
                          <a:solidFill>
                            <a:srgbClr val="FF0000"/>
                          </a:solidFill>
                          <a:latin typeface="Arial"/>
                          <a:ea typeface="Batang"/>
                          <a:cs typeface="+mn-cs"/>
                        </a:rPr>
                        <a:t>و روغن‌هاي حاصل از مواد معدني قيري، غيرخام</a:t>
                      </a:r>
                      <a:endParaRPr lang="en-US" sz="1800" b="1" kern="1200" dirty="0">
                        <a:solidFill>
                          <a:srgbClr val="FF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rtl="1"/>
                      <a:endParaRPr lang="fa-IR"/>
                    </a:p>
                  </a:txBody>
                  <a:tcPr/>
                </a:tc>
                <a:tc>
                  <a:txBody>
                    <a:bodyPr/>
                    <a:lstStyle/>
                    <a:p>
                      <a:pPr algn="ctr" rtl="1">
                        <a:spcAft>
                          <a:spcPts val="0"/>
                        </a:spcAft>
                      </a:pPr>
                      <a:r>
                        <a:rPr lang="ar-SA" sz="1800" b="1" kern="1200" dirty="0">
                          <a:solidFill>
                            <a:srgbClr val="FF0000"/>
                          </a:solidFill>
                          <a:latin typeface="Arial"/>
                          <a:ea typeface="Batang"/>
                          <a:cs typeface="+mn-cs"/>
                        </a:rPr>
                        <a:t>نفت خام </a:t>
                      </a:r>
                      <a:r>
                        <a:rPr lang="ar-SA" sz="1800" b="1" kern="1200" dirty="0" smtClean="0">
                          <a:solidFill>
                            <a:srgbClr val="FF0000"/>
                          </a:solidFill>
                          <a:latin typeface="Arial"/>
                          <a:ea typeface="Batang"/>
                          <a:cs typeface="+mn-cs"/>
                        </a:rPr>
                        <a:t>و </a:t>
                      </a:r>
                      <a:r>
                        <a:rPr lang="ar-SA" sz="1800" b="1" kern="1200" dirty="0">
                          <a:solidFill>
                            <a:srgbClr val="FF0000"/>
                          </a:solidFill>
                          <a:latin typeface="Arial"/>
                          <a:ea typeface="Batang"/>
                          <a:cs typeface="+mn-cs"/>
                        </a:rPr>
                        <a:t>روغن‌حاصل از مواد معدني قيري، </a:t>
                      </a:r>
                      <a:r>
                        <a:rPr lang="ar-SA" sz="1800" b="1" kern="1200" dirty="0" smtClean="0">
                          <a:solidFill>
                            <a:srgbClr val="FF0000"/>
                          </a:solidFill>
                          <a:latin typeface="Arial"/>
                          <a:ea typeface="Batang"/>
                          <a:cs typeface="+mn-cs"/>
                        </a:rPr>
                        <a:t>خام</a:t>
                      </a:r>
                      <a:endParaRPr lang="en-US" sz="1800" b="1" kern="1200" dirty="0">
                        <a:solidFill>
                          <a:srgbClr val="FF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rtl="1"/>
                      <a:endParaRPr lang="fa-IR"/>
                    </a:p>
                  </a:txBody>
                  <a:tcPr/>
                </a:tc>
                <a:tc>
                  <a:txBody>
                    <a:bodyPr/>
                    <a:lstStyle/>
                    <a:p>
                      <a:pPr algn="ctr" rtl="1">
                        <a:spcAft>
                          <a:spcPts val="0"/>
                        </a:spcAft>
                      </a:pPr>
                      <a:r>
                        <a:rPr lang="ar-SA" sz="1800" b="1" kern="1200" dirty="0">
                          <a:solidFill>
                            <a:srgbClr val="FF0000"/>
                          </a:solidFill>
                          <a:latin typeface="Arial"/>
                          <a:ea typeface="Batang"/>
                          <a:cs typeface="+mn-cs"/>
                        </a:rPr>
                        <a:t>گازهاي نفتي و ساير هيدروكربورهاي گازي </a:t>
                      </a:r>
                      <a:r>
                        <a:rPr lang="ar-SA" sz="1800" b="1" kern="1200" dirty="0" smtClean="0">
                          <a:solidFill>
                            <a:srgbClr val="FF0000"/>
                          </a:solidFill>
                          <a:latin typeface="Arial"/>
                          <a:ea typeface="Batang"/>
                          <a:cs typeface="+mn-cs"/>
                        </a:rPr>
                        <a:t>شكل</a:t>
                      </a:r>
                      <a:r>
                        <a:rPr lang="ar-SA" sz="1800" b="1" kern="1200" dirty="0">
                          <a:solidFill>
                            <a:srgbClr val="FF0000"/>
                          </a:solidFill>
                          <a:latin typeface="Arial"/>
                          <a:ea typeface="Batang"/>
                          <a:cs typeface="+mn-cs"/>
                        </a:rPr>
                        <a:t>	</a:t>
                      </a:r>
                      <a:endParaRPr lang="en-US" sz="1800" b="1" kern="1200" dirty="0">
                        <a:solidFill>
                          <a:srgbClr val="FF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kern="1200" dirty="0">
                          <a:solidFill>
                            <a:srgbClr val="000000"/>
                          </a:solidFill>
                          <a:latin typeface="Arial"/>
                          <a:ea typeface="Batang"/>
                          <a:cs typeface="+mn-cs"/>
                        </a:rPr>
                        <a:t>اتومبيل‌هاي سواري و ساير وسايل </a:t>
                      </a:r>
                      <a:r>
                        <a:rPr lang="ar-SA" sz="1800" b="1" kern="1200" dirty="0" smtClean="0">
                          <a:solidFill>
                            <a:srgbClr val="000000"/>
                          </a:solidFill>
                          <a:latin typeface="Arial"/>
                          <a:ea typeface="Batang"/>
                          <a:cs typeface="+mn-cs"/>
                        </a:rPr>
                        <a:t>نقليه</a:t>
                      </a:r>
                      <a:endParaRPr lang="en-US" sz="1800" b="1" kern="1200" dirty="0">
                        <a:solidFill>
                          <a:srgbClr val="00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kern="1200" dirty="0">
                          <a:solidFill>
                            <a:srgbClr val="FF0000"/>
                          </a:solidFill>
                          <a:latin typeface="Arial"/>
                          <a:ea typeface="Batang"/>
                          <a:cs typeface="+mn-cs"/>
                        </a:rPr>
                        <a:t>گوگرد از هر نوع، باستثناي گل گوگرد</a:t>
                      </a:r>
                      <a:endParaRPr lang="en-US" sz="1800" b="1" kern="1200" dirty="0">
                        <a:solidFill>
                          <a:srgbClr val="FF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kern="1200" dirty="0">
                          <a:solidFill>
                            <a:srgbClr val="000000"/>
                          </a:solidFill>
                          <a:latin typeface="Arial"/>
                          <a:ea typeface="Batang"/>
                          <a:cs typeface="+mn-cs"/>
                        </a:rPr>
                        <a:t>گندم و مخلوط گندم و چاودار </a:t>
                      </a:r>
                      <a:endParaRPr lang="en-US" sz="1800" b="1" kern="1200" dirty="0">
                        <a:solidFill>
                          <a:srgbClr val="00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kern="1200" dirty="0">
                          <a:solidFill>
                            <a:srgbClr val="000000"/>
                          </a:solidFill>
                          <a:latin typeface="Arial"/>
                          <a:ea typeface="Batang"/>
                          <a:cs typeface="+mn-cs"/>
                        </a:rPr>
                        <a:t>زغال‌سنگ، زغال قالبي، گلوله زغال‌سنگ و سوخت‌هاي </a:t>
                      </a:r>
                      <a:r>
                        <a:rPr lang="ar-SA" sz="1800" b="1" kern="1200" dirty="0" smtClean="0">
                          <a:solidFill>
                            <a:srgbClr val="000000"/>
                          </a:solidFill>
                          <a:latin typeface="Arial"/>
                          <a:ea typeface="Batang"/>
                          <a:cs typeface="+mn-cs"/>
                        </a:rPr>
                        <a:t>جامد</a:t>
                      </a:r>
                      <a:endParaRPr lang="en-US" sz="1800" b="1" kern="1200" dirty="0">
                        <a:solidFill>
                          <a:srgbClr val="00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16863">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kern="1200" dirty="0">
                          <a:solidFill>
                            <a:srgbClr val="000000"/>
                          </a:solidFill>
                          <a:latin typeface="Arial"/>
                          <a:ea typeface="Batang"/>
                          <a:cs typeface="+mn-cs"/>
                        </a:rPr>
                        <a:t>اتومبيل‌هاي سواري و ساير وسايل نقليه </a:t>
                      </a:r>
                      <a:r>
                        <a:rPr lang="ar-SA" sz="1800" b="1" kern="1200" dirty="0" smtClean="0">
                          <a:solidFill>
                            <a:srgbClr val="000000"/>
                          </a:solidFill>
                          <a:latin typeface="Arial"/>
                          <a:ea typeface="Batang"/>
                          <a:cs typeface="+mn-cs"/>
                        </a:rPr>
                        <a:t>موتوري</a:t>
                      </a:r>
                      <a:endParaRPr lang="en-US" sz="1800" b="1" kern="1200" dirty="0">
                        <a:solidFill>
                          <a:srgbClr val="000000"/>
                        </a:solidFill>
                        <a:latin typeface="Arial"/>
                        <a:ea typeface="Batang"/>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480" y="188640"/>
            <a:ext cx="9176186" cy="492443"/>
          </a:xfrm>
          <a:prstGeom prst="rect">
            <a:avLst/>
          </a:prstGeom>
        </p:spPr>
        <p:txBody>
          <a:bodyPr wrap="square">
            <a:spAutoFit/>
          </a:bodyPr>
          <a:lstStyle/>
          <a:p>
            <a:pPr fontAlgn="ctr"/>
            <a:r>
              <a:rPr lang="fa-IR" sz="2600" dirty="0" smtClean="0">
                <a:solidFill>
                  <a:srgbClr val="800000"/>
                </a:solidFill>
                <a:cs typeface="B Titr" pitchFamily="2" charset="-78"/>
              </a:rPr>
              <a:t>ادامه ...</a:t>
            </a:r>
            <a:endParaRPr lang="fa-IR" sz="2600" b="1" dirty="0">
              <a:solidFill>
                <a:srgbClr val="800000"/>
              </a:solidFill>
              <a:latin typeface="B Nazanin"/>
              <a:cs typeface="B Titr"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1688629809"/>
              </p:ext>
            </p:extLst>
          </p:nvPr>
        </p:nvGraphicFramePr>
        <p:xfrm>
          <a:off x="488504" y="908720"/>
          <a:ext cx="8460165" cy="3629498"/>
        </p:xfrm>
        <a:graphic>
          <a:graphicData uri="http://schemas.openxmlformats.org/drawingml/2006/table">
            <a:tbl>
              <a:tblPr rtl="1">
                <a:tableStyleId>{5DA37D80-6434-44D0-A028-1B22A696006F}</a:tableStyleId>
              </a:tblPr>
              <a:tblGrid>
                <a:gridCol w="2235567"/>
                <a:gridCol w="6224598"/>
              </a:tblGrid>
              <a:tr h="367270">
                <a:tc>
                  <a:txBody>
                    <a:bodyPr/>
                    <a:lstStyle/>
                    <a:p>
                      <a:pPr algn="ctr" rtl="1" fontAlgn="ctr"/>
                      <a:r>
                        <a:rPr lang="fa-IR" sz="2000" u="none" strike="noStrike" dirty="0" smtClean="0">
                          <a:solidFill>
                            <a:sysClr val="windowText" lastClr="000000"/>
                          </a:solidFill>
                          <a:effectLst/>
                          <a:cs typeface="B Titr" pitchFamily="2" charset="-78"/>
                        </a:rPr>
                        <a:t>کشور</a:t>
                      </a:r>
                    </a:p>
                    <a:p>
                      <a:pPr algn="ctr" rtl="1" fontAlgn="ct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fontAlgn="ctr"/>
                      <a:r>
                        <a:rPr lang="fa-IR" sz="2000" b="1" u="none" strike="noStrike" dirty="0" smtClean="0">
                          <a:solidFill>
                            <a:sysClr val="windowText" lastClr="000000"/>
                          </a:solidFill>
                          <a:effectLst/>
                          <a:cs typeface="B Titr" pitchFamily="2" charset="-78"/>
                        </a:rPr>
                        <a:t>کالا</a:t>
                      </a:r>
                      <a:endParaRPr lang="fa-IR" sz="2000" b="1" i="0" u="none" strike="noStrike" dirty="0">
                        <a:solidFill>
                          <a:sysClr val="windowText" lastClr="000000"/>
                        </a:solidFill>
                        <a:effectLst/>
                        <a:latin typeface="B Nazanin"/>
                        <a:cs typeface="B Titr"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1344">
                <a:tc rowSpan="7">
                  <a:txBody>
                    <a:bodyPr/>
                    <a:lstStyle/>
                    <a:p>
                      <a:pPr algn="ctr" rtl="0" fontAlgn="ctr"/>
                      <a:r>
                        <a:rPr lang="fa-IR" sz="2400" b="1" i="0" u="none" strike="noStrike" dirty="0" smtClean="0">
                          <a:solidFill>
                            <a:sysClr val="windowText" lastClr="000000"/>
                          </a:solidFill>
                          <a:effectLst/>
                          <a:latin typeface="B Nazanin"/>
                          <a:cs typeface="B Nazanin" panose="00000400000000000000" pitchFamily="2" charset="-78"/>
                        </a:rPr>
                        <a:t>ا</a:t>
                      </a:r>
                      <a:r>
                        <a:rPr lang="fa-IR" sz="2400" b="1" i="0" u="none" strike="noStrike" dirty="0" smtClean="0">
                          <a:solidFill>
                            <a:sysClr val="windowText" lastClr="000000"/>
                          </a:solidFill>
                          <a:effectLst/>
                          <a:latin typeface="B Nazanin"/>
                          <a:cs typeface="+mj-cs"/>
                        </a:rPr>
                        <a:t>تیوپی </a:t>
                      </a:r>
                      <a:endParaRPr lang="fa-IR" sz="2400" b="1" i="0" u="none" strike="noStrike" dirty="0">
                        <a:solidFill>
                          <a:sysClr val="windowText" lastClr="000000"/>
                        </a:solidFill>
                        <a:effectLst/>
                        <a:latin typeface="B Nazanin"/>
                        <a:cs typeface="+mj-cs"/>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i="0" u="none" strike="noStrike" kern="1200" dirty="0" smtClean="0">
                          <a:solidFill>
                            <a:srgbClr val="FF0000"/>
                          </a:solidFill>
                          <a:effectLst/>
                          <a:latin typeface="B Nazanin"/>
                          <a:ea typeface="+mn-ea"/>
                          <a:cs typeface="+mn-cs"/>
                        </a:rPr>
                        <a:t>نفت و روغن‌هاي حاصل از مواد معدني قيري، غيرخام</a:t>
                      </a:r>
                      <a:endParaRPr lang="en-US" sz="1800" b="1" i="0" u="none" strike="noStrike" kern="1200" dirty="0" smtClean="0">
                        <a:solidFill>
                          <a:srgbClr val="FF0000"/>
                        </a:solidFill>
                        <a:effectLst/>
                        <a:latin typeface="B Nazanin"/>
                        <a:ea typeface="+mn-ea"/>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1344">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i="0" u="none" strike="noStrike" kern="1200" dirty="0" smtClean="0">
                          <a:solidFill>
                            <a:sysClr val="windowText" lastClr="000000"/>
                          </a:solidFill>
                          <a:effectLst/>
                          <a:latin typeface="B Nazanin"/>
                          <a:ea typeface="+mn-ea"/>
                          <a:cs typeface="+mn-cs"/>
                        </a:rPr>
                        <a:t>دستگاههاي تلفن، شامل تلفن‌هايي براي شبكه‌هاي راديو تلفني</a:t>
                      </a:r>
                      <a:endParaRPr lang="en-US" sz="1800" b="1" i="0" u="none" strike="noStrike" kern="1200" dirty="0" smtClean="0">
                        <a:solidFill>
                          <a:sysClr val="windowText" lastClr="000000"/>
                        </a:solidFill>
                        <a:effectLst/>
                        <a:latin typeface="B Nazanin"/>
                        <a:ea typeface="+mn-ea"/>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1344">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i="0" u="none" strike="noStrike" kern="1200" dirty="0" smtClean="0">
                          <a:solidFill>
                            <a:sysClr val="windowText" lastClr="000000"/>
                          </a:solidFill>
                          <a:effectLst/>
                          <a:latin typeface="B Nazanin"/>
                          <a:ea typeface="+mn-ea"/>
                          <a:cs typeface="+mn-cs"/>
                        </a:rPr>
                        <a:t>روغن نخل و اجزاء آن، حتي تصفيه شده</a:t>
                      </a:r>
                      <a:endParaRPr lang="en-US" sz="1800" b="1" i="0" u="none" strike="noStrike" kern="1200" dirty="0" smtClean="0">
                        <a:solidFill>
                          <a:sysClr val="windowText" lastClr="000000"/>
                        </a:solidFill>
                        <a:effectLst/>
                        <a:latin typeface="B Nazanin"/>
                        <a:ea typeface="+mn-ea"/>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1344">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i="0" u="none" strike="noStrike" kern="1200" dirty="0" smtClean="0">
                          <a:solidFill>
                            <a:sysClr val="windowText" lastClr="000000"/>
                          </a:solidFill>
                          <a:effectLst/>
                          <a:latin typeface="B Nazanin"/>
                          <a:ea typeface="+mn-ea"/>
                          <a:cs typeface="+mn-cs"/>
                        </a:rPr>
                        <a:t> </a:t>
                      </a:r>
                      <a:r>
                        <a:rPr lang="ar-SA" sz="1800" b="1" i="0" u="none" strike="noStrike" kern="1200" dirty="0" smtClean="0">
                          <a:solidFill>
                            <a:srgbClr val="FF0000"/>
                          </a:solidFill>
                          <a:effectLst/>
                          <a:latin typeface="B Nazanin"/>
                          <a:ea typeface="+mn-ea"/>
                          <a:cs typeface="+mn-cs"/>
                        </a:rPr>
                        <a:t>روغن خام</a:t>
                      </a:r>
                      <a:endParaRPr lang="en-US" sz="1800" b="1" i="0" u="none" strike="noStrike" kern="1200" dirty="0" smtClean="0">
                        <a:solidFill>
                          <a:srgbClr val="FF0000"/>
                        </a:solidFill>
                        <a:effectLst/>
                        <a:latin typeface="B Nazanin"/>
                        <a:ea typeface="+mn-ea"/>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1344">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ar-SA" sz="1800" b="1" i="0" u="none" strike="noStrike" kern="1200" dirty="0" smtClean="0">
                          <a:solidFill>
                            <a:sysClr val="windowText" lastClr="000000"/>
                          </a:solidFill>
                          <a:effectLst/>
                          <a:latin typeface="B Nazanin"/>
                          <a:ea typeface="+mn-ea"/>
                          <a:cs typeface="+mn-cs"/>
                        </a:rPr>
                        <a:t> وسايل نقليه موتوري براي حمل و نقل كالا</a:t>
                      </a:r>
                      <a:endParaRPr lang="en-US" sz="1800" b="1" i="0" u="none" strike="noStrike" kern="1200" dirty="0" smtClean="0">
                        <a:solidFill>
                          <a:sysClr val="windowText" lastClr="000000"/>
                        </a:solidFill>
                        <a:effectLst/>
                        <a:latin typeface="B Nazanin"/>
                        <a:ea typeface="+mn-ea"/>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1344">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i="0" u="none" strike="noStrike" kern="1200" dirty="0">
                          <a:solidFill>
                            <a:sysClr val="windowText" lastClr="000000"/>
                          </a:solidFill>
                          <a:effectLst/>
                          <a:latin typeface="B Nazanin"/>
                          <a:ea typeface="+mn-ea"/>
                          <a:cs typeface="+mn-cs"/>
                        </a:rPr>
                        <a:t> ماژول نمایشگر متشکل از صفحه </a:t>
                      </a:r>
                      <a:r>
                        <a:rPr lang="en-US" sz="1800" b="1" i="0" u="none" strike="noStrike" kern="1200" dirty="0">
                          <a:solidFill>
                            <a:sysClr val="windowText" lastClr="000000"/>
                          </a:solidFill>
                          <a:effectLst/>
                          <a:latin typeface="B Nazanin"/>
                          <a:ea typeface="+mn-ea"/>
                          <a:cs typeface="+mn-cs"/>
                        </a:rPr>
                        <a:t>LCD</a:t>
                      </a:r>
                      <a:r>
                        <a:rPr lang="ar-SA" sz="1800" b="1" i="0" u="none" strike="noStrike" kern="1200" dirty="0">
                          <a:solidFill>
                            <a:sysClr val="windowText" lastClr="000000"/>
                          </a:solidFill>
                          <a:effectLst/>
                          <a:latin typeface="B Nazanin"/>
                          <a:ea typeface="+mn-ea"/>
                          <a:cs typeface="+mn-cs"/>
                        </a:rPr>
                        <a:t> یا </a:t>
                      </a:r>
                      <a:r>
                        <a:rPr lang="en-US" sz="1800" b="1" i="0" u="none" strike="noStrike" kern="1200" dirty="0">
                          <a:solidFill>
                            <a:sysClr val="windowText" lastClr="000000"/>
                          </a:solidFill>
                          <a:effectLst/>
                          <a:latin typeface="B Nazanin"/>
                          <a:ea typeface="+mn-ea"/>
                          <a:cs typeface="+mn-cs"/>
                        </a:rPr>
                        <a:t>LED</a:t>
                      </a:r>
                      <a:r>
                        <a:rPr lang="ar-SA" sz="1800" b="1" i="0" u="none" strike="noStrike" kern="1200" dirty="0">
                          <a:solidFill>
                            <a:sysClr val="windowText" lastClr="000000"/>
                          </a:solidFill>
                          <a:effectLst/>
                          <a:latin typeface="B Nazanin"/>
                          <a:ea typeface="+mn-ea"/>
                          <a:cs typeface="+mn-cs"/>
                        </a:rPr>
                        <a:t> تلفن همراه </a:t>
                      </a:r>
                      <a:endParaRPr lang="en-US" sz="1800" b="1" i="0" u="none" strike="noStrike" kern="1200" dirty="0">
                        <a:solidFill>
                          <a:sysClr val="windowText" lastClr="000000"/>
                        </a:solidFill>
                        <a:effectLst/>
                        <a:latin typeface="B Nazanin"/>
                        <a:ea typeface="+mn-ea"/>
                        <a:cs typeface="+mn-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28655">
                <a:tc vMerge="1">
                  <a:txBody>
                    <a:bodyPr/>
                    <a:lstStyle/>
                    <a:p>
                      <a:pPr algn="ctr" rtl="0" fontAlgn="ctr"/>
                      <a:endParaRPr lang="fa-IR" sz="2400" b="1" i="0" u="none" strike="noStrike" dirty="0">
                        <a:solidFill>
                          <a:sysClr val="windowText" lastClr="000000"/>
                        </a:solidFill>
                        <a:effectLst/>
                        <a:latin typeface="B Nazanin"/>
                        <a:cs typeface="B Nazanin" panose="00000400000000000000" pitchFamily="2" charset="-78"/>
                      </a:endParaRPr>
                    </a:p>
                  </a:txBody>
                  <a:tcPr marL="8587" marR="8587" marT="85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1">
                        <a:spcAft>
                          <a:spcPts val="0"/>
                        </a:spcAft>
                      </a:pPr>
                      <a:r>
                        <a:rPr lang="ar-SA" sz="1800" b="1" i="0" u="none" strike="noStrike" kern="1200" dirty="0">
                          <a:solidFill>
                            <a:sysClr val="windowText" lastClr="000000"/>
                          </a:solidFill>
                          <a:effectLst/>
                          <a:latin typeface="B Nazanin"/>
                          <a:ea typeface="+mn-ea"/>
                          <a:cs typeface="+mn-cs"/>
                        </a:rPr>
                        <a:t>وسايل نقليه حمل ونقل كالا ،ديزلي ونيمه </a:t>
                      </a:r>
                      <a:r>
                        <a:rPr lang="ar-SA" sz="1800" b="1" i="0" u="none" strike="noStrike" kern="1200" dirty="0" smtClean="0">
                          <a:solidFill>
                            <a:sysClr val="windowText" lastClr="000000"/>
                          </a:solidFill>
                          <a:effectLst/>
                          <a:latin typeface="B Nazanin"/>
                          <a:ea typeface="+mn-ea"/>
                          <a:cs typeface="+mn-cs"/>
                        </a:rPr>
                        <a:t>ديزلي</a:t>
                      </a:r>
                      <a:endParaRPr lang="en-US" sz="1800" b="1" i="0" u="none" strike="noStrike" kern="1200" dirty="0">
                        <a:solidFill>
                          <a:sysClr val="windowText" lastClr="000000"/>
                        </a:solidFill>
                        <a:effectLst/>
                        <a:latin typeface="B Nazanin"/>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4"/>
          <p:cNvSpPr/>
          <p:nvPr/>
        </p:nvSpPr>
        <p:spPr>
          <a:xfrm>
            <a:off x="7689304" y="4437112"/>
            <a:ext cx="1087156" cy="369332"/>
          </a:xfrm>
          <a:prstGeom prst="rect">
            <a:avLst/>
          </a:prstGeom>
        </p:spPr>
        <p:txBody>
          <a:bodyPr wrap="none">
            <a:spAutoFit/>
          </a:bodyPr>
          <a:lstStyle/>
          <a:p>
            <a:r>
              <a:rPr lang="fa-IR" b="1" dirty="0" smtClean="0">
                <a:latin typeface="B Nazanin"/>
              </a:rPr>
              <a:t>ماخذ: </a:t>
            </a:r>
            <a:r>
              <a:rPr lang="en-US" b="1" dirty="0" smtClean="0">
                <a:latin typeface="B Nazanin"/>
              </a:rPr>
              <a:t>ITC</a:t>
            </a:r>
            <a:endParaRPr lang="fa-IR" b="1" dirty="0" smtClean="0">
              <a:latin typeface="B Nazanin"/>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2406" y="-71462"/>
            <a:ext cx="9087459" cy="572464"/>
          </a:xfrm>
          <a:prstGeom prst="rect">
            <a:avLst/>
          </a:prstGeom>
        </p:spPr>
        <p:txBody>
          <a:bodyPr wrap="square">
            <a:spAutoFit/>
          </a:bodyPr>
          <a:lstStyle/>
          <a:p>
            <a:pPr indent="486687" fontAlgn="base">
              <a:lnSpc>
                <a:spcPct val="120000"/>
              </a:lnSpc>
              <a:spcBef>
                <a:spcPct val="0"/>
              </a:spcBef>
              <a:spcAft>
                <a:spcPct val="0"/>
              </a:spcAft>
            </a:pPr>
            <a:r>
              <a:rPr lang="fa-IR" altLang="zh-CN" sz="2600" cap="all" dirty="0" smtClean="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7)پروژه هاي شركت هاي ايراني در آفريقا</a:t>
            </a:r>
            <a:endParaRPr lang="fa-IR" altLang="zh-CN" sz="2600" cap="all" dirty="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1962947184"/>
              </p:ext>
            </p:extLst>
          </p:nvPr>
        </p:nvGraphicFramePr>
        <p:xfrm>
          <a:off x="254914" y="500042"/>
          <a:ext cx="9412995" cy="6256990"/>
        </p:xfrm>
        <a:graphic>
          <a:graphicData uri="http://schemas.openxmlformats.org/drawingml/2006/table">
            <a:tbl>
              <a:tblPr rtl="1" firstRow="1" bandRow="1">
                <a:tableStyleId>{5C22544A-7EE6-4342-B048-85BDC9FD1C3A}</a:tableStyleId>
              </a:tblPr>
              <a:tblGrid>
                <a:gridCol w="909345"/>
                <a:gridCol w="3008998"/>
                <a:gridCol w="854950"/>
                <a:gridCol w="1845368"/>
                <a:gridCol w="1287982"/>
                <a:gridCol w="1506352"/>
              </a:tblGrid>
              <a:tr h="521372">
                <a:tc>
                  <a:txBody>
                    <a:bodyPr/>
                    <a:lstStyle/>
                    <a:p>
                      <a:pPr algn="ctr" rtl="1">
                        <a:lnSpc>
                          <a:spcPct val="90000"/>
                        </a:lnSpc>
                      </a:pPr>
                      <a:r>
                        <a:rPr lang="fa-IR" sz="1700" dirty="0" smtClean="0">
                          <a:solidFill>
                            <a:schemeClr val="tx1"/>
                          </a:solidFill>
                          <a:cs typeface="+mj-cs"/>
                        </a:rPr>
                        <a:t>کشور</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700" dirty="0" smtClean="0">
                          <a:solidFill>
                            <a:schemeClr val="tx1"/>
                          </a:solidFill>
                          <a:cs typeface="+mj-cs"/>
                        </a:rPr>
                        <a:t>پروژه</a:t>
                      </a:r>
                      <a:r>
                        <a:rPr lang="fa-IR" sz="1700" baseline="0" dirty="0" smtClean="0">
                          <a:solidFill>
                            <a:schemeClr val="tx1"/>
                          </a:solidFill>
                          <a:cs typeface="+mj-cs"/>
                        </a:rPr>
                        <a:t>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700" dirty="0" smtClean="0">
                          <a:solidFill>
                            <a:schemeClr val="tx1"/>
                          </a:solidFill>
                          <a:cs typeface="+mj-cs"/>
                        </a:rPr>
                        <a:t>سال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700" dirty="0" smtClean="0">
                          <a:solidFill>
                            <a:schemeClr val="tx1"/>
                          </a:solidFill>
                          <a:cs typeface="+mj-cs"/>
                        </a:rPr>
                        <a:t>مجری</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700" dirty="0" smtClean="0">
                          <a:solidFill>
                            <a:schemeClr val="tx1"/>
                          </a:solidFill>
                          <a:cs typeface="+mj-cs"/>
                        </a:rPr>
                        <a:t>میزان هزینه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700" dirty="0" smtClean="0">
                          <a:solidFill>
                            <a:schemeClr val="tx1"/>
                          </a:solidFill>
                          <a:cs typeface="+mj-cs"/>
                        </a:rPr>
                        <a:t>آخرین وضعیت</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rowSpan="17">
                  <a:txBody>
                    <a:bodyPr/>
                    <a:lstStyle/>
                    <a:p>
                      <a:pPr algn="ctr" rtl="1">
                        <a:lnSpc>
                          <a:spcPct val="90000"/>
                        </a:lnSpc>
                      </a:pPr>
                      <a:r>
                        <a:rPr lang="fa-IR" dirty="0" smtClean="0">
                          <a:solidFill>
                            <a:schemeClr val="tx1"/>
                          </a:solidFill>
                          <a:cs typeface="+mj-cs"/>
                        </a:rPr>
                        <a:t>الجزایر</a:t>
                      </a: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ساخت 900 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dirty="0" smtClean="0">
                          <a:solidFill>
                            <a:srgbClr val="000000"/>
                          </a:solidFill>
                          <a:latin typeface="Arial"/>
                          <a:ea typeface="Times New Roman"/>
                          <a:cs typeface="B Lotus" pitchFamily="2" charset="-78"/>
                        </a:rPr>
                        <a:t>۱۳۹۱</a:t>
                      </a:r>
                      <a:endParaRPr lang="en-US" sz="1700" b="1"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آرمه نو</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29 میلیون دلار</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600" b="1" kern="1200" dirty="0" smtClean="0">
                          <a:solidFill>
                            <a:schemeClr val="dk1"/>
                          </a:solidFill>
                          <a:latin typeface="Calibri" pitchFamily="34" charset="0"/>
                          <a:ea typeface="Times New Roman" pitchFamily="18" charset="0"/>
                          <a:cs typeface="B Lotus" pitchFamily="2" charset="-7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vMerge="1">
                  <a:txBody>
                    <a:bodyPr/>
                    <a:lstStyle/>
                    <a:p>
                      <a:pPr algn="ctr" rtl="1"/>
                      <a:endParaRPr lang="fa-IR"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نازک کاری 400 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dirty="0" smtClean="0">
                          <a:solidFill>
                            <a:srgbClr val="000000"/>
                          </a:solidFill>
                          <a:latin typeface="Arial"/>
                          <a:ea typeface="Times New Roman"/>
                          <a:cs typeface="B Lotus" pitchFamily="2" charset="-78"/>
                        </a:rPr>
                        <a:t>۱۳۹۴</a:t>
                      </a:r>
                      <a:endParaRPr lang="en-US" sz="1700" b="1"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آرمه نو</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0">
                        <a:spcAft>
                          <a:spcPts val="0"/>
                        </a:spcAft>
                      </a:pPr>
                      <a:r>
                        <a:rPr lang="en-US" sz="1700" dirty="0">
                          <a:solidFill>
                            <a:srgbClr val="000000"/>
                          </a:solidFill>
                          <a:latin typeface="Arial"/>
                          <a:ea typeface="Times New Roman"/>
                          <a:cs typeface="B Lotus" pitchFamily="2" charset="-78"/>
                        </a:rPr>
                        <a:t> </a:t>
                      </a:r>
                      <a:r>
                        <a:rPr lang="fa-IR" sz="1700" dirty="0" smtClean="0">
                          <a:solidFill>
                            <a:srgbClr val="000000"/>
                          </a:solidFill>
                          <a:latin typeface="Arial"/>
                          <a:ea typeface="Times New Roman"/>
                          <a:cs typeface="B Lotus" pitchFamily="2" charset="-78"/>
                        </a:rPr>
                        <a:t>-</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600" b="1" kern="1200" dirty="0" smtClean="0">
                          <a:solidFill>
                            <a:schemeClr val="dk1"/>
                          </a:solidFill>
                          <a:latin typeface="Calibri" pitchFamily="34" charset="0"/>
                          <a:ea typeface="Times New Roman" pitchFamily="18" charset="0"/>
                          <a:cs typeface="B Lotus" pitchFamily="2" charset="-7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algn="r" defTabSz="990570" rtl="1" eaLnBrk="1" latinLnBrk="0" hangingPunct="1">
                        <a:lnSpc>
                          <a:spcPct val="90000"/>
                        </a:lnSpc>
                        <a:spcAft>
                          <a:spcPts val="0"/>
                        </a:spcAft>
                      </a:pPr>
                      <a:r>
                        <a:rPr lang="fa-IR" sz="1600" b="1" kern="1200" dirty="0">
                          <a:solidFill>
                            <a:schemeClr val="tx1"/>
                          </a:solidFill>
                          <a:latin typeface="Calibri" pitchFamily="34" charset="0"/>
                          <a:ea typeface="Times New Roman" pitchFamily="18" charset="0"/>
                          <a:cs typeface="B Lotus" pitchFamily="2" charset="-78"/>
                        </a:rPr>
                        <a:t>450 واحد </a:t>
                      </a:r>
                      <a:r>
                        <a:rPr lang="fa-IR" sz="1600" b="1" kern="1200" dirty="0" smtClean="0">
                          <a:solidFill>
                            <a:schemeClr val="tx1"/>
                          </a:solidFill>
                          <a:latin typeface="Calibri" pitchFamily="34" charset="0"/>
                          <a:ea typeface="Times New Roman" pitchFamily="18" charset="0"/>
                          <a:cs typeface="B Lotus" pitchFamily="2" charset="-78"/>
                        </a:rPr>
                        <a:t>مسکونی</a:t>
                      </a:r>
                      <a:endParaRPr lang="en-US" sz="1600" b="1" kern="1200" dirty="0">
                        <a:solidFill>
                          <a:schemeClr val="tx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alpha val="0"/>
                      </a:schemeClr>
                    </a:solidFill>
                  </a:tcPr>
                </a:tc>
                <a:tc>
                  <a:txBody>
                    <a:bodyPr/>
                    <a:lstStyle/>
                    <a:p>
                      <a:pPr marL="0" algn="ctr" defTabSz="990570" rtl="1" eaLnBrk="1" latinLnBrk="0" hangingPunct="1">
                        <a:lnSpc>
                          <a:spcPct val="90000"/>
                        </a:lnSpc>
                        <a:spcAft>
                          <a:spcPts val="0"/>
                        </a:spcAft>
                      </a:pPr>
                      <a:r>
                        <a:rPr lang="fa-IR" sz="1600" b="1" kern="1200" dirty="0">
                          <a:solidFill>
                            <a:schemeClr val="tx1"/>
                          </a:solidFill>
                          <a:latin typeface="Calibri" pitchFamily="34" charset="0"/>
                          <a:ea typeface="Times New Roman" pitchFamily="18" charset="0"/>
                          <a:cs typeface="B Lotus" pitchFamily="2" charset="-78"/>
                        </a:rPr>
                        <a:t>۱۳۹۴</a:t>
                      </a:r>
                      <a:endParaRPr lang="en-US" sz="1600" b="1" kern="1200" dirty="0">
                        <a:solidFill>
                          <a:schemeClr val="tx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alpha val="0"/>
                      </a:schemeClr>
                    </a:solidFill>
                  </a:tcPr>
                </a:tc>
                <a:tc>
                  <a:txBody>
                    <a:bodyPr/>
                    <a:lstStyle/>
                    <a:p>
                      <a:pPr marL="0" algn="ctr" defTabSz="990570" rtl="1" eaLnBrk="1" latinLnBrk="0" hangingPunct="1">
                        <a:lnSpc>
                          <a:spcPct val="90000"/>
                        </a:lnSpc>
                        <a:spcAft>
                          <a:spcPts val="0"/>
                        </a:spcAft>
                      </a:pPr>
                      <a:r>
                        <a:rPr lang="fa-IR" sz="1600" b="1" kern="1200" dirty="0">
                          <a:solidFill>
                            <a:schemeClr val="tx1"/>
                          </a:solidFill>
                          <a:latin typeface="Calibri" pitchFamily="34" charset="0"/>
                          <a:ea typeface="Times New Roman" pitchFamily="18" charset="0"/>
                          <a:cs typeface="B Lotus" pitchFamily="2" charset="-78"/>
                        </a:rPr>
                        <a:t>آرمه نو</a:t>
                      </a:r>
                      <a:endParaRPr lang="en-US" sz="1600" b="1" kern="1200" dirty="0">
                        <a:solidFill>
                          <a:schemeClr val="tx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alpha val="0"/>
                      </a:schemeClr>
                    </a:solidFill>
                  </a:tcPr>
                </a:tc>
                <a:tc>
                  <a:txBody>
                    <a:bodyPr/>
                    <a:lstStyle/>
                    <a:p>
                      <a:pPr marL="0" algn="ctr" defTabSz="990570" rtl="1" eaLnBrk="1" latinLnBrk="0" hangingPunct="1">
                        <a:lnSpc>
                          <a:spcPct val="90000"/>
                        </a:lnSpc>
                        <a:spcAft>
                          <a:spcPts val="0"/>
                        </a:spcAft>
                      </a:pPr>
                      <a:r>
                        <a:rPr lang="fa-IR" sz="1600" b="1" kern="1200" dirty="0">
                          <a:solidFill>
                            <a:schemeClr val="tx1"/>
                          </a:solidFill>
                          <a:latin typeface="Calibri" pitchFamily="34" charset="0"/>
                          <a:ea typeface="Times New Roman" pitchFamily="18" charset="0"/>
                          <a:cs typeface="B Lotus" pitchFamily="2" charset="-78"/>
                        </a:rPr>
                        <a:t>-</a:t>
                      </a:r>
                      <a:endParaRPr lang="en-US" sz="1600" b="1" kern="1200" dirty="0">
                        <a:solidFill>
                          <a:schemeClr val="tx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alpha val="0"/>
                      </a:schemeClr>
                    </a:solidFill>
                  </a:tcPr>
                </a:tc>
                <a:tc>
                  <a:txBody>
                    <a:bodyPr/>
                    <a:lstStyle/>
                    <a:p>
                      <a:pPr marL="0" algn="ctr" defTabSz="990570" rtl="1" eaLnBrk="1" latinLnBrk="0" hangingPunct="1">
                        <a:lnSpc>
                          <a:spcPct val="90000"/>
                        </a:lnSpc>
                      </a:pPr>
                      <a:r>
                        <a:rPr lang="fa-IR" sz="1600" b="1" kern="1200" dirty="0" smtClean="0">
                          <a:solidFill>
                            <a:schemeClr val="tx1"/>
                          </a:solidFill>
                          <a:latin typeface="Calibri" pitchFamily="34" charset="0"/>
                          <a:ea typeface="Times New Roman" pitchFamily="18" charset="0"/>
                          <a:cs typeface="B Lotus" pitchFamily="2" charset="-78"/>
                        </a:rPr>
                        <a:t>تکمیل</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alpha val="0"/>
                      </a:schemeClr>
                    </a:solidFill>
                  </a:tcPr>
                </a:tc>
              </a:tr>
              <a:tr h="28726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FF0000"/>
                          </a:solidFill>
                          <a:latin typeface="Arial"/>
                          <a:ea typeface="Times New Roman"/>
                          <a:cs typeface="B Lotus" pitchFamily="2" charset="-78"/>
                        </a:rPr>
                        <a:t>احداث ایستگاه پروپان</a:t>
                      </a:r>
                      <a:endParaRPr lang="en-US" sz="1800"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dirty="0">
                          <a:solidFill>
                            <a:srgbClr val="FF0000"/>
                          </a:solidFill>
                          <a:latin typeface="Arial"/>
                          <a:ea typeface="Times New Roman"/>
                          <a:cs typeface="B Lotus" pitchFamily="2" charset="-78"/>
                        </a:rPr>
                        <a:t>۱۳۸۷</a:t>
                      </a:r>
                      <a:endParaRPr lang="en-US" sz="1700" b="1"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dirty="0">
                          <a:solidFill>
                            <a:srgbClr val="FF0000"/>
                          </a:solidFill>
                          <a:latin typeface="Arial"/>
                          <a:ea typeface="Times New Roman"/>
                          <a:cs typeface="B Lotus" pitchFamily="2" charset="-78"/>
                        </a:rPr>
                        <a:t>دیداس</a:t>
                      </a:r>
                      <a:endParaRPr lang="en-US" sz="1700" b="1"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FF0000"/>
                          </a:solidFill>
                          <a:latin typeface="Arial"/>
                          <a:ea typeface="Times New Roman"/>
                          <a:cs typeface="B Lotus" pitchFamily="2" charset="-78"/>
                        </a:rPr>
                        <a:t>23 میلیون دلار</a:t>
                      </a:r>
                      <a:endParaRPr lang="en-US" sz="1700"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600" b="1" kern="1200" dirty="0" smtClean="0">
                          <a:solidFill>
                            <a:srgbClr val="FF0000"/>
                          </a:solidFill>
                          <a:latin typeface="Calibri" pitchFamily="34" charset="0"/>
                          <a:ea typeface="Times New Roman" pitchFamily="18" charset="0"/>
                          <a:cs typeface="B Lotus" pitchFamily="2" charset="-7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0948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تعمیر و نگه داری ماشین حفاری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۱۳۹۱</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سابیر بین الملل</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1.5 میلیون دلار</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pPr>
                      <a:r>
                        <a:rPr lang="fa-IR" sz="1600" b="1" kern="1200" dirty="0" smtClean="0">
                          <a:solidFill>
                            <a:schemeClr val="dk1"/>
                          </a:solidFill>
                          <a:latin typeface="Calibri" pitchFamily="34" charset="0"/>
                          <a:ea typeface="Times New Roman" pitchFamily="18" charset="0"/>
                          <a:cs typeface="B Lotus" pitchFamily="2" charset="-7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احداث خط تولید خودرو</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۱۳۹۵</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شرکت ایران خودرو</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smtClean="0">
                          <a:solidFill>
                            <a:srgbClr val="000000"/>
                          </a:solidFill>
                          <a:latin typeface="Calibri"/>
                          <a:ea typeface="Times New Roman"/>
                          <a:cs typeface="B Lotus" pitchFamily="2" charset="-78"/>
                        </a:rPr>
                        <a:t>-</a:t>
                      </a:r>
                      <a:r>
                        <a:rPr lang="fa-IR" sz="1700" dirty="0">
                          <a:solidFill>
                            <a:srgbClr val="000000"/>
                          </a:solidFill>
                          <a:latin typeface="Calibri"/>
                          <a:ea typeface="Times New Roman"/>
                          <a:cs typeface="B Lotus" pitchFamily="2" charset="-78"/>
                        </a:rPr>
                        <a:t> </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a:solidFill>
                            <a:schemeClr val="dk1"/>
                          </a:solidFill>
                          <a:latin typeface="Calibri" pitchFamily="34" charset="0"/>
                          <a:ea typeface="Times New Roman" pitchFamily="18" charset="0"/>
                          <a:cs typeface="B Lotus" pitchFamily="2" charset="-78"/>
                        </a:rPr>
                        <a:t>در حال انجام</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تولید بخاری گازی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۱۳۹۴</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شرکت جهان افروز</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600 هزار  یورو</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smtClean="0">
                          <a:solidFill>
                            <a:schemeClr val="dk1"/>
                          </a:solidFill>
                          <a:latin typeface="Calibri" pitchFamily="34" charset="0"/>
                          <a:ea typeface="Times New Roman" pitchFamily="18" charset="0"/>
                          <a:cs typeface="B Lotus" pitchFamily="2" charset="-78"/>
                        </a:rPr>
                        <a:t>تکمیل</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43861">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FF0000"/>
                          </a:solidFill>
                          <a:latin typeface="Arial"/>
                          <a:ea typeface="Times New Roman"/>
                          <a:cs typeface="B Lotus" pitchFamily="2" charset="-78"/>
                        </a:rPr>
                        <a:t>ساخت مخازن گاز</a:t>
                      </a:r>
                      <a:endParaRPr lang="en-US" sz="1800"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dirty="0">
                          <a:solidFill>
                            <a:srgbClr val="FF0000"/>
                          </a:solidFill>
                          <a:latin typeface="Arial"/>
                          <a:ea typeface="Times New Roman"/>
                          <a:cs typeface="B Lotus" pitchFamily="2" charset="-78"/>
                        </a:rPr>
                        <a:t>۱۳۹۴</a:t>
                      </a:r>
                      <a:endParaRPr lang="en-US" sz="1700" b="1"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dirty="0">
                          <a:solidFill>
                            <a:srgbClr val="FF0000"/>
                          </a:solidFill>
                          <a:latin typeface="Arial"/>
                          <a:ea typeface="Times New Roman"/>
                          <a:cs typeface="B Lotus" pitchFamily="2" charset="-78"/>
                        </a:rPr>
                        <a:t>شرکت دیداس</a:t>
                      </a:r>
                      <a:endParaRPr lang="en-US" sz="1700" b="1"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FF0000"/>
                          </a:solidFill>
                          <a:latin typeface="Arial"/>
                          <a:ea typeface="Times New Roman"/>
                          <a:cs typeface="B Lotus" pitchFamily="2" charset="-78"/>
                        </a:rPr>
                        <a:t>30 میلیون یورو</a:t>
                      </a:r>
                      <a:endParaRPr lang="en-US" sz="1700" dirty="0">
                        <a:solidFill>
                          <a:srgbClr val="FF0000"/>
                        </a:solidFill>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smtClean="0">
                          <a:solidFill>
                            <a:srgbClr val="FF0000"/>
                          </a:solidFill>
                          <a:latin typeface="Calibri" pitchFamily="34" charset="0"/>
                          <a:ea typeface="Times New Roman" pitchFamily="18" charset="0"/>
                          <a:cs typeface="B Lotus" pitchFamily="2" charset="-78"/>
                        </a:rPr>
                        <a:t>تکمیل</a:t>
                      </a:r>
                      <a:endParaRPr lang="en-US" sz="1600" b="1" kern="1200" dirty="0">
                        <a:solidFill>
                          <a:srgbClr val="FF0000"/>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احداث خط تولید خودرو</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dirty="0">
                          <a:solidFill>
                            <a:srgbClr val="000000"/>
                          </a:solidFill>
                          <a:latin typeface="Arial"/>
                          <a:ea typeface="Times New Roman"/>
                          <a:cs typeface="B Lotus" pitchFamily="2" charset="-78"/>
                        </a:rPr>
                        <a:t>۱۳۹۵</a:t>
                      </a:r>
                      <a:endParaRPr lang="en-US" sz="1700" b="1"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dirty="0">
                          <a:solidFill>
                            <a:srgbClr val="000000"/>
                          </a:solidFill>
                          <a:latin typeface="Arial"/>
                          <a:ea typeface="Times New Roman"/>
                          <a:cs typeface="B Lotus" pitchFamily="2" charset="-78"/>
                        </a:rPr>
                        <a:t>شرکت سایپا</a:t>
                      </a:r>
                      <a:endParaRPr lang="en-US" sz="1700" b="1"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4 میلیادرد دلار</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a:solidFill>
                            <a:schemeClr val="dk1"/>
                          </a:solidFill>
                          <a:latin typeface="Calibri" pitchFamily="34" charset="0"/>
                          <a:ea typeface="Times New Roman" pitchFamily="18" charset="0"/>
                          <a:cs typeface="B Lotus" pitchFamily="2" charset="-78"/>
                        </a:rPr>
                        <a:t>در حال انجام</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62581">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تامین شیر آلات برای خط لوله </a:t>
                      </a:r>
                      <a:r>
                        <a:rPr lang="fa-IR" sz="1800" dirty="0" smtClean="0">
                          <a:solidFill>
                            <a:srgbClr val="000000"/>
                          </a:solidFill>
                          <a:latin typeface="Arial"/>
                          <a:ea typeface="Times New Roman"/>
                          <a:cs typeface="B Lotus" pitchFamily="2" charset="-78"/>
                        </a:rPr>
                        <a:t>100کیلومتری </a:t>
                      </a:r>
                      <a:r>
                        <a:rPr lang="fa-IR" sz="1800" dirty="0">
                          <a:solidFill>
                            <a:srgbClr val="000000"/>
                          </a:solidFill>
                          <a:latin typeface="Arial"/>
                          <a:ea typeface="Times New Roman"/>
                          <a:cs typeface="B Lotus" pitchFamily="2" charset="-78"/>
                        </a:rPr>
                        <a:t>بین بنادر</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۱۳۸۷</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شرکت میراب</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smtClean="0">
                          <a:solidFill>
                            <a:schemeClr val="dk1"/>
                          </a:solidFill>
                          <a:latin typeface="Calibri" pitchFamily="34" charset="0"/>
                          <a:ea typeface="Times New Roman" pitchFamily="18" charset="0"/>
                          <a:cs typeface="B Lotus" pitchFamily="2" charset="-78"/>
                        </a:rPr>
                        <a:t>-</a:t>
                      </a:r>
                      <a:r>
                        <a:rPr lang="fa-IR" sz="1600" b="1" kern="1200" dirty="0">
                          <a:solidFill>
                            <a:schemeClr val="dk1"/>
                          </a:solidFill>
                          <a:latin typeface="Calibri" pitchFamily="34" charset="0"/>
                          <a:ea typeface="Times New Roman" pitchFamily="18" charset="0"/>
                          <a:cs typeface="B Lotus" pitchFamily="2" charset="-78"/>
                        </a:rPr>
                        <a:t> </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43861">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انتقال برق</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۱۳۹۴</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شرکت نسترن الکتریک</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27 میلیون یورو</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smtClean="0">
                          <a:solidFill>
                            <a:schemeClr val="dk1"/>
                          </a:solidFill>
                          <a:latin typeface="Calibri" pitchFamily="34" charset="0"/>
                          <a:ea typeface="Times New Roman" pitchFamily="18" charset="0"/>
                          <a:cs typeface="B Lotus" pitchFamily="2" charset="-78"/>
                        </a:rPr>
                        <a:t>تکمیل</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28726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500 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۱۳۹۴</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شرکت هنزا</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smtClean="0">
                          <a:solidFill>
                            <a:schemeClr val="dk1"/>
                          </a:solidFill>
                          <a:latin typeface="Calibri" pitchFamily="34" charset="0"/>
                          <a:ea typeface="Times New Roman" pitchFamily="18" charset="0"/>
                          <a:cs typeface="B Lotus" pitchFamily="2" charset="-78"/>
                        </a:rPr>
                        <a:t>در </a:t>
                      </a:r>
                      <a:r>
                        <a:rPr lang="fa-IR" sz="1600" b="1" kern="1200" dirty="0">
                          <a:solidFill>
                            <a:schemeClr val="dk1"/>
                          </a:solidFill>
                          <a:latin typeface="Calibri" pitchFamily="34" charset="0"/>
                          <a:ea typeface="Times New Roman" pitchFamily="18" charset="0"/>
                          <a:cs typeface="B Lotus" pitchFamily="2" charset="-78"/>
                        </a:rPr>
                        <a:t>حال </a:t>
                      </a:r>
                      <a:r>
                        <a:rPr lang="fa-IR" sz="1600" b="1" kern="1200" dirty="0" smtClean="0">
                          <a:solidFill>
                            <a:schemeClr val="dk1"/>
                          </a:solidFill>
                          <a:latin typeface="Calibri" pitchFamily="34" charset="0"/>
                          <a:ea typeface="Times New Roman" pitchFamily="18" charset="0"/>
                          <a:cs typeface="B Lotus" pitchFamily="2" charset="-78"/>
                        </a:rPr>
                        <a:t>مطالعه</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31622">
                <a:tc vMerge="1">
                  <a:txBody>
                    <a:bodyPr/>
                    <a:lstStyle/>
                    <a:p>
                      <a:pPr algn="ctr" rtl="1">
                        <a:lnSpc>
                          <a:spcPct val="90000"/>
                        </a:lnSpc>
                      </a:pP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smtClean="0">
                          <a:solidFill>
                            <a:srgbClr val="000000"/>
                          </a:solidFill>
                          <a:latin typeface="Arial"/>
                          <a:ea typeface="Times New Roman"/>
                          <a:cs typeface="B Lotus" pitchFamily="2" charset="-78"/>
                        </a:rPr>
                        <a:t>ساخت </a:t>
                      </a:r>
                      <a:r>
                        <a:rPr lang="fa-IR" sz="1800" dirty="0">
                          <a:solidFill>
                            <a:srgbClr val="000000"/>
                          </a:solidFill>
                          <a:latin typeface="Arial"/>
                          <a:ea typeface="Times New Roman"/>
                          <a:cs typeface="B Lotus" pitchFamily="2" charset="-78"/>
                        </a:rPr>
                        <a:t>400واحد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۱۳۹۲</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کوهدشت </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6 میلیون دلار</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smtClean="0">
                          <a:solidFill>
                            <a:schemeClr val="dk1"/>
                          </a:solidFill>
                          <a:latin typeface="Calibri" pitchFamily="34" charset="0"/>
                          <a:ea typeface="Times New Roman" pitchFamily="18" charset="0"/>
                          <a:cs typeface="B Lotus" pitchFamily="2" charset="-78"/>
                        </a:rPr>
                        <a:t>-</a:t>
                      </a:r>
                      <a:r>
                        <a:rPr lang="fa-IR" sz="1600" b="1" kern="1200" dirty="0">
                          <a:solidFill>
                            <a:schemeClr val="dk1"/>
                          </a:solidFill>
                          <a:latin typeface="Calibri" pitchFamily="34" charset="0"/>
                          <a:ea typeface="Times New Roman" pitchFamily="18" charset="0"/>
                          <a:cs typeface="B Lotus" pitchFamily="2" charset="-78"/>
                        </a:rPr>
                        <a:t> </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31622">
                <a:tc vMerge="1">
                  <a:txBody>
                    <a:bodyPr/>
                    <a:lstStyle/>
                    <a:p>
                      <a:pPr algn="ctr" rtl="1">
                        <a:lnSpc>
                          <a:spcPct val="90000"/>
                        </a:lnSpc>
                      </a:pP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smtClean="0">
                          <a:solidFill>
                            <a:srgbClr val="000000"/>
                          </a:solidFill>
                          <a:latin typeface="Arial"/>
                          <a:ea typeface="Times New Roman"/>
                          <a:cs typeface="B Lotus" pitchFamily="2" charset="-78"/>
                        </a:rPr>
                        <a:t>ساخت </a:t>
                      </a:r>
                      <a:r>
                        <a:rPr lang="fa-IR" sz="1800" dirty="0">
                          <a:solidFill>
                            <a:srgbClr val="000000"/>
                          </a:solidFill>
                          <a:latin typeface="Arial"/>
                          <a:ea typeface="Times New Roman"/>
                          <a:cs typeface="B Lotus" pitchFamily="2" charset="-78"/>
                        </a:rPr>
                        <a:t>500 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۱۳۹۲</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کوهدشت </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7.5 میلیون دلار</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a:solidFill>
                            <a:schemeClr val="dk1"/>
                          </a:solidFill>
                          <a:latin typeface="Calibri" pitchFamily="34" charset="0"/>
                          <a:ea typeface="Times New Roman" pitchFamily="18" charset="0"/>
                          <a:cs typeface="B Lotus" pitchFamily="2" charset="-78"/>
                        </a:rPr>
                        <a:t> </a:t>
                      </a:r>
                      <a:r>
                        <a:rPr lang="fa-IR" sz="1600" b="1" kern="1200" dirty="0" smtClean="0">
                          <a:solidFill>
                            <a:schemeClr val="dk1"/>
                          </a:solidFill>
                          <a:latin typeface="Calibri" pitchFamily="34" charset="0"/>
                          <a:ea typeface="Times New Roman" pitchFamily="18" charset="0"/>
                          <a:cs typeface="B Lotus" pitchFamily="2" charset="-78"/>
                        </a:rPr>
                        <a:t>-</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31622">
                <a:tc vMerge="1">
                  <a:txBody>
                    <a:bodyPr/>
                    <a:lstStyle/>
                    <a:p>
                      <a:pPr algn="ctr" rtl="1">
                        <a:lnSpc>
                          <a:spcPct val="90000"/>
                        </a:lnSpc>
                      </a:pP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smtClean="0">
                          <a:solidFill>
                            <a:srgbClr val="000000"/>
                          </a:solidFill>
                          <a:latin typeface="Arial"/>
                          <a:ea typeface="Times New Roman"/>
                          <a:cs typeface="B Lotus" pitchFamily="2" charset="-78"/>
                        </a:rPr>
                        <a:t>ساخت </a:t>
                      </a:r>
                      <a:r>
                        <a:rPr lang="fa-IR" sz="1800" dirty="0">
                          <a:solidFill>
                            <a:srgbClr val="000000"/>
                          </a:solidFill>
                          <a:latin typeface="Arial"/>
                          <a:ea typeface="Times New Roman"/>
                          <a:cs typeface="B Lotus" pitchFamily="2" charset="-78"/>
                        </a:rPr>
                        <a:t>400واحد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۱۳۹۲</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کوهدشت </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5.5 میلیون دلار</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a:solidFill>
                            <a:schemeClr val="dk1"/>
                          </a:solidFill>
                          <a:latin typeface="Calibri" pitchFamily="34" charset="0"/>
                          <a:ea typeface="Times New Roman" pitchFamily="18" charset="0"/>
                          <a:cs typeface="B Lotus" pitchFamily="2" charset="-78"/>
                        </a:rPr>
                        <a:t> </a:t>
                      </a:r>
                      <a:r>
                        <a:rPr lang="fa-IR" sz="1600" b="1" kern="1200" dirty="0" smtClean="0">
                          <a:solidFill>
                            <a:schemeClr val="dk1"/>
                          </a:solidFill>
                          <a:latin typeface="Calibri" pitchFamily="34" charset="0"/>
                          <a:ea typeface="Times New Roman" pitchFamily="18" charset="0"/>
                          <a:cs typeface="B Lotus" pitchFamily="2" charset="-78"/>
                        </a:rPr>
                        <a:t>-</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31622">
                <a:tc vMerge="1">
                  <a:txBody>
                    <a:bodyPr/>
                    <a:lstStyle/>
                    <a:p>
                      <a:pPr algn="ctr" rtl="1">
                        <a:lnSpc>
                          <a:spcPct val="90000"/>
                        </a:lnSpc>
                      </a:pP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1800 واحد مسکونی</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a:solidFill>
                            <a:srgbClr val="000000"/>
                          </a:solidFill>
                          <a:latin typeface="Arial"/>
                          <a:ea typeface="Times New Roman"/>
                          <a:cs typeface="B Lotus" pitchFamily="2" charset="-78"/>
                        </a:rPr>
                        <a:t>۱۳۹۴</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a:solidFill>
                            <a:srgbClr val="000000"/>
                          </a:solidFill>
                          <a:latin typeface="Arial"/>
                          <a:ea typeface="Times New Roman"/>
                          <a:cs typeface="B Lotus" pitchFamily="2" charset="-78"/>
                        </a:rPr>
                        <a:t>کوهدشت </a:t>
                      </a:r>
                      <a:endParaRPr lang="en-US" sz="1700" b="1">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dirty="0">
                          <a:solidFill>
                            <a:srgbClr val="000000"/>
                          </a:solidFill>
                          <a:latin typeface="Arial"/>
                          <a:ea typeface="Times New Roman"/>
                          <a:cs typeface="B Lotus" pitchFamily="2" charset="-78"/>
                        </a:rPr>
                        <a:t>-</a:t>
                      </a:r>
                      <a:endParaRPr lang="en-US" sz="17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a:solidFill>
                            <a:schemeClr val="dk1"/>
                          </a:solidFill>
                          <a:latin typeface="Calibri" pitchFamily="34" charset="0"/>
                          <a:ea typeface="Times New Roman" pitchFamily="18" charset="0"/>
                          <a:cs typeface="B Lotus" pitchFamily="2" charset="-78"/>
                        </a:rPr>
                        <a:t>(عدم ارایه ضمانتنامه از کار منصرف شده)</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31622">
                <a:tc vMerge="1">
                  <a:txBody>
                    <a:bodyPr/>
                    <a:lstStyle/>
                    <a:p>
                      <a:pPr algn="ctr" rtl="1">
                        <a:lnSpc>
                          <a:spcPct val="90000"/>
                        </a:lnSpc>
                      </a:pP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lnSpc>
                          <a:spcPct val="90000"/>
                        </a:lnSpc>
                        <a:spcAft>
                          <a:spcPts val="0"/>
                        </a:spcAft>
                      </a:pPr>
                      <a:r>
                        <a:rPr lang="fa-IR" sz="1800" dirty="0">
                          <a:solidFill>
                            <a:srgbClr val="000000"/>
                          </a:solidFill>
                          <a:latin typeface="Arial"/>
                          <a:ea typeface="Times New Roman"/>
                          <a:cs typeface="B Lotus" pitchFamily="2" charset="-78"/>
                        </a:rPr>
                        <a:t>تهیه و نصب و راه اندازی پست برق </a:t>
                      </a:r>
                      <a:endParaRPr lang="en-US" sz="1800"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700" b="1" dirty="0">
                          <a:solidFill>
                            <a:srgbClr val="000000"/>
                          </a:solidFill>
                          <a:latin typeface="Arial"/>
                          <a:ea typeface="Times New Roman"/>
                          <a:cs typeface="B Lotus" pitchFamily="2" charset="-78"/>
                        </a:rPr>
                        <a:t>۱۳۸۷</a:t>
                      </a:r>
                      <a:endParaRPr lang="en-US" sz="1700" b="1"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lnSpc>
                          <a:spcPct val="90000"/>
                        </a:lnSpc>
                        <a:spcAft>
                          <a:spcPts val="0"/>
                        </a:spcAft>
                      </a:pPr>
                      <a:r>
                        <a:rPr lang="fa-IR" sz="1700" b="1" dirty="0">
                          <a:solidFill>
                            <a:srgbClr val="000000"/>
                          </a:solidFill>
                          <a:latin typeface="Arial"/>
                          <a:ea typeface="Times New Roman"/>
                          <a:cs typeface="B Lotus" pitchFamily="2" charset="-78"/>
                        </a:rPr>
                        <a:t>نسترن الکتریک</a:t>
                      </a:r>
                      <a:endParaRPr lang="en-US" sz="1700" b="1" dirty="0">
                        <a:latin typeface="Calibri"/>
                        <a:ea typeface="Calibri"/>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r>
                        <a:rPr lang="fa-IR" sz="1700" kern="1200" dirty="0" smtClean="0">
                          <a:solidFill>
                            <a:srgbClr val="000000"/>
                          </a:solidFill>
                          <a:latin typeface="Arial"/>
                          <a:ea typeface="Times New Roman"/>
                          <a:cs typeface="B Lotus" pitchFamily="2" charset="-78"/>
                        </a:rPr>
                        <a:t>36 میلیون دلار</a:t>
                      </a:r>
                      <a:endParaRPr lang="fa-IR" sz="1700" kern="1200" dirty="0">
                        <a:solidFill>
                          <a:srgbClr val="000000"/>
                        </a:solidFill>
                        <a:latin typeface="Arial"/>
                        <a:ea typeface="Times New Roman"/>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spcAft>
                          <a:spcPts val="0"/>
                        </a:spcAft>
                      </a:pPr>
                      <a:r>
                        <a:rPr lang="fa-IR" sz="1600" b="1" kern="1200" dirty="0">
                          <a:solidFill>
                            <a:schemeClr val="dk1"/>
                          </a:solidFill>
                          <a:latin typeface="Calibri" pitchFamily="34" charset="0"/>
                          <a:ea typeface="Times New Roman" pitchFamily="18" charset="0"/>
                          <a:cs typeface="B Lotus" pitchFamily="2" charset="-78"/>
                        </a:rPr>
                        <a:t>در حال انجام</a:t>
                      </a:r>
                      <a:endParaRPr lang="en-US" sz="1600" b="1" kern="1200" dirty="0">
                        <a:solidFill>
                          <a:schemeClr val="dk1"/>
                        </a:solidFill>
                        <a:latin typeface="Calibri" pitchFamily="34" charset="0"/>
                        <a:ea typeface="Times New Roman" pitchFamily="18" charset="0"/>
                        <a:cs typeface="B Lotus" pitchFamily="2" charset="-78"/>
                      </a:endParaRPr>
                    </a:p>
                  </a:txBody>
                  <a:tcPr marL="68580" marR="685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0180" name="Rectangle 4"/>
          <p:cNvSpPr>
            <a:spLocks noGrp="1" noChangeArrowheads="1"/>
          </p:cNvSpPr>
          <p:nvPr>
            <p:ph idx="1"/>
          </p:nvPr>
        </p:nvSpPr>
        <p:spPr>
          <a:xfrm>
            <a:off x="506509" y="1089769"/>
            <a:ext cx="8630723" cy="3754874"/>
          </a:xfrm>
          <a:noFill/>
          <a:ln/>
        </p:spPr>
        <p:txBody>
          <a:bodyPr wrap="square">
            <a:spAutoFit/>
          </a:bodyPr>
          <a:lstStyle/>
          <a:p>
            <a:pPr marL="0" indent="0" algn="just" rtl="1">
              <a:spcBef>
                <a:spcPct val="50000"/>
              </a:spcBef>
            </a:pPr>
            <a:r>
              <a:rPr lang="fa-IR" altLang="zh-CN" sz="2800" b="1" dirty="0" smtClean="0">
                <a:latin typeface="Verdana" pitchFamily="34" charset="0"/>
                <a:ea typeface="SimSun" pitchFamily="2" charset="-122"/>
                <a:cs typeface="B Lotus" pitchFamily="2" charset="-78"/>
              </a:rPr>
              <a:t>دومین</a:t>
            </a:r>
            <a:r>
              <a:rPr lang="fa-IR" sz="2800" b="1" dirty="0" smtClean="0">
                <a:cs typeface="B Lotus" pitchFamily="2" charset="-78"/>
              </a:rPr>
              <a:t> </a:t>
            </a:r>
            <a:r>
              <a:rPr lang="fa-IR" sz="2800" b="1" dirty="0">
                <a:cs typeface="B Lotus" pitchFamily="2" charset="-78"/>
              </a:rPr>
              <a:t>قاره </a:t>
            </a:r>
            <a:r>
              <a:rPr lang="fa-IR" sz="2800" b="1" dirty="0" smtClean="0">
                <a:cs typeface="B Lotus" pitchFamily="2" charset="-78"/>
              </a:rPr>
              <a:t>وسیع (30.2 میلیون </a:t>
            </a:r>
            <a:r>
              <a:rPr lang="fa-IR" sz="2800" b="1" dirty="0">
                <a:cs typeface="B Lotus" pitchFamily="2" charset="-78"/>
              </a:rPr>
              <a:t>کیلومتر مربع</a:t>
            </a:r>
            <a:r>
              <a:rPr lang="fa-IR" sz="2800" b="1" dirty="0" smtClean="0">
                <a:cs typeface="B Lotus" pitchFamily="2" charset="-78"/>
              </a:rPr>
              <a:t>)</a:t>
            </a:r>
            <a:r>
              <a:rPr lang="en-US" sz="2800" b="1" dirty="0" smtClean="0">
                <a:cs typeface="B Lotus" pitchFamily="2" charset="-78"/>
              </a:rPr>
              <a:t> </a:t>
            </a:r>
            <a:r>
              <a:rPr lang="fa-IR" sz="2800" b="1" dirty="0" smtClean="0">
                <a:cs typeface="B Lotus" pitchFamily="2" charset="-78"/>
              </a:rPr>
              <a:t>(20 % خشکیهای جهان)</a:t>
            </a:r>
            <a:endParaRPr lang="en-US" sz="2800" b="1" dirty="0" smtClean="0">
              <a:cs typeface="B Lotus" pitchFamily="2" charset="-78"/>
            </a:endParaRPr>
          </a:p>
          <a:p>
            <a:pPr marL="0" indent="0" algn="just" rtl="1">
              <a:spcBef>
                <a:spcPct val="50000"/>
              </a:spcBef>
            </a:pPr>
            <a:r>
              <a:rPr lang="fa-IR" sz="2800" b="1" dirty="0" smtClean="0">
                <a:cs typeface="B Lotus" pitchFamily="2" charset="-78"/>
              </a:rPr>
              <a:t>دومین </a:t>
            </a:r>
            <a:r>
              <a:rPr lang="fa-IR" altLang="zh-CN" sz="2800" b="1" dirty="0" smtClean="0">
                <a:latin typeface="Verdana" pitchFamily="34" charset="0"/>
                <a:ea typeface="SimSun" pitchFamily="2" charset="-122"/>
                <a:cs typeface="B Lotus" pitchFamily="2" charset="-78"/>
              </a:rPr>
              <a:t>قاره</a:t>
            </a:r>
            <a:r>
              <a:rPr lang="fa-IR" sz="2800" b="1" dirty="0" smtClean="0">
                <a:cs typeface="B Lotus" pitchFamily="2" charset="-78"/>
              </a:rPr>
              <a:t> از لحاظ جمعیت (1100 میلیون نفر)</a:t>
            </a:r>
            <a:r>
              <a:rPr lang="en-US" sz="2800" b="1" dirty="0" smtClean="0">
                <a:cs typeface="B Lotus" pitchFamily="2" charset="-78"/>
              </a:rPr>
              <a:t> </a:t>
            </a:r>
            <a:r>
              <a:rPr lang="fa-IR" sz="2800" b="1" dirty="0" smtClean="0">
                <a:cs typeface="B Lotus" pitchFamily="2" charset="-78"/>
              </a:rPr>
              <a:t>(14 % جمعیت جهان)</a:t>
            </a:r>
            <a:endParaRPr lang="en-US" sz="2800" b="1" dirty="0" smtClean="0">
              <a:cs typeface="B Lotus" pitchFamily="2" charset="-78"/>
            </a:endParaRPr>
          </a:p>
          <a:p>
            <a:pPr marL="0" indent="0" algn="just" rtl="1">
              <a:spcBef>
                <a:spcPct val="50000"/>
              </a:spcBef>
            </a:pPr>
            <a:r>
              <a:rPr lang="fa-IR" sz="2800" b="1" dirty="0" smtClean="0">
                <a:cs typeface="B Lotus" pitchFamily="2" charset="-78"/>
              </a:rPr>
              <a:t>دارای سهم 30% از اعضای سازمان ملل متحد</a:t>
            </a:r>
            <a:endParaRPr lang="en-US" sz="2800" b="1" dirty="0" smtClean="0">
              <a:cs typeface="B Lotus" pitchFamily="2" charset="-78"/>
            </a:endParaRPr>
          </a:p>
          <a:p>
            <a:pPr marL="0" indent="0" algn="just" rtl="1">
              <a:spcBef>
                <a:spcPct val="50000"/>
              </a:spcBef>
            </a:pPr>
            <a:r>
              <a:rPr lang="fa-IR" sz="2800" b="1" dirty="0" smtClean="0">
                <a:cs typeface="B Lotus" pitchFamily="2" charset="-78"/>
              </a:rPr>
              <a:t>دارای سهم 50% اعضای سازمان کنفرانس اسلامی</a:t>
            </a:r>
          </a:p>
          <a:p>
            <a:pPr marL="0" indent="0" algn="just" rtl="1">
              <a:spcBef>
                <a:spcPct val="50000"/>
              </a:spcBef>
            </a:pPr>
            <a:r>
              <a:rPr lang="fa-IR" sz="2800" b="1" dirty="0" smtClean="0">
                <a:cs typeface="B Lotus" pitchFamily="2" charset="-78"/>
              </a:rPr>
              <a:t> از 54 کشور آفریقا، تعداد 27 کشور عضو </a:t>
            </a:r>
            <a:r>
              <a:rPr lang="en-US" sz="2800" b="1" dirty="0" smtClean="0">
                <a:cs typeface="B Lotus" pitchFamily="2" charset="-78"/>
              </a:rPr>
              <a:t>OIC</a:t>
            </a:r>
            <a:endParaRPr lang="fa-IR" sz="2800" b="1" dirty="0" smtClean="0">
              <a:cs typeface="B Lotus" pitchFamily="2" charset="-78"/>
            </a:endParaRPr>
          </a:p>
          <a:p>
            <a:pPr marL="0" indent="0" algn="just" rtl="1">
              <a:spcBef>
                <a:spcPct val="50000"/>
              </a:spcBef>
            </a:pPr>
            <a:r>
              <a:rPr lang="fa-IR" sz="2800" b="1" dirty="0" smtClean="0">
                <a:cs typeface="B Lotus" pitchFamily="2" charset="-78"/>
              </a:rPr>
              <a:t>دارای سهم 40% کشورهای عضو جنبش غیرمتعهدها</a:t>
            </a:r>
            <a:endParaRPr lang="en-US" sz="2800" b="1" dirty="0" smtClean="0">
              <a:cs typeface="B Lotus" pitchFamily="2" charset="-78"/>
            </a:endParaRPr>
          </a:p>
        </p:txBody>
      </p:sp>
      <p:sp>
        <p:nvSpPr>
          <p:cNvPr id="15" name="Rectangle 4"/>
          <p:cNvSpPr txBox="1">
            <a:spLocks noChangeArrowheads="1"/>
          </p:cNvSpPr>
          <p:nvPr/>
        </p:nvSpPr>
        <p:spPr>
          <a:xfrm>
            <a:off x="1598630" y="74630"/>
            <a:ext cx="7666831" cy="466731"/>
          </a:xfrm>
          <a:prstGeom prst="rect">
            <a:avLst/>
          </a:prstGeom>
          <a:noFill/>
          <a:ln/>
        </p:spPr>
        <p:txBody>
          <a:bodyPr vert="horz" lIns="99060" tIns="49530" rIns="99060" bIns="49530" rtlCol="0">
            <a:spAutoFit/>
          </a:bodyPr>
          <a:lstStyle/>
          <a:p>
            <a:pPr rtl="0">
              <a:spcBef>
                <a:spcPct val="50000"/>
              </a:spcBef>
              <a:defRPr/>
            </a:pPr>
            <a:endParaRPr lang="en-US" sz="2383" dirty="0">
              <a:solidFill>
                <a:srgbClr val="000099"/>
              </a:solidFill>
              <a:cs typeface="B Koodak" pitchFamily="2" charset="-78"/>
            </a:endParaRPr>
          </a:p>
        </p:txBody>
      </p:sp>
      <p:sp>
        <p:nvSpPr>
          <p:cNvPr id="16" name="Rectangle 4"/>
          <p:cNvSpPr txBox="1">
            <a:spLocks noChangeArrowheads="1"/>
          </p:cNvSpPr>
          <p:nvPr/>
        </p:nvSpPr>
        <p:spPr>
          <a:xfrm>
            <a:off x="1712640" y="404664"/>
            <a:ext cx="7666831" cy="530915"/>
          </a:xfrm>
          <a:prstGeom prst="rect">
            <a:avLst/>
          </a:prstGeom>
          <a:noFill/>
          <a:ln/>
        </p:spPr>
        <p:txBody>
          <a:bodyPr vert="horz" lIns="99060" tIns="49530" rIns="99060" bIns="49530" rtlCol="0">
            <a:spAutoFit/>
          </a:bodyPr>
          <a:lstStyle/>
          <a:p>
            <a:pPr rtl="0">
              <a:spcBef>
                <a:spcPct val="50000"/>
              </a:spcBef>
              <a:defRPr/>
            </a:pPr>
            <a:r>
              <a:rPr lang="fa-IR" sz="2800" dirty="0">
                <a:solidFill>
                  <a:srgbClr val="000099"/>
                </a:solidFill>
                <a:cs typeface="B Koodak" pitchFamily="2" charset="-78"/>
              </a:rPr>
              <a:t> </a:t>
            </a:r>
            <a:r>
              <a:rPr lang="fa-IR" altLang="zh-CN" sz="2400" dirty="0">
                <a:solidFill>
                  <a:srgbClr val="800000"/>
                </a:solidFill>
                <a:latin typeface="Verdana" pitchFamily="34" charset="0"/>
                <a:ea typeface="SimSun" pitchFamily="2" charset="-122"/>
                <a:cs typeface="B Titr" pitchFamily="2" charset="-78"/>
              </a:rPr>
              <a:t>1)جایگاه آفریقا در جهان</a:t>
            </a:r>
            <a:endParaRPr lang="en-US" altLang="zh-CN" sz="2400" dirty="0">
              <a:solidFill>
                <a:srgbClr val="800000"/>
              </a:solidFill>
              <a:latin typeface="Verdana" pitchFamily="34" charset="0"/>
              <a:ea typeface="SimSun" pitchFamily="2" charset="-122"/>
              <a:cs typeface="B Titr" pitchFamily="2" charset="-78"/>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498" y="-142900"/>
            <a:ext cx="9087459" cy="812530"/>
          </a:xfrm>
          <a:prstGeom prst="rect">
            <a:avLst/>
          </a:prstGeom>
        </p:spPr>
        <p:txBody>
          <a:bodyPr wrap="square">
            <a:spAutoFit/>
          </a:bodyPr>
          <a:lstStyle/>
          <a:p>
            <a:pPr indent="486687" fontAlgn="base">
              <a:lnSpc>
                <a:spcPct val="120000"/>
              </a:lnSpc>
              <a:spcBef>
                <a:spcPct val="0"/>
              </a:spcBef>
              <a:spcAft>
                <a:spcPct val="0"/>
              </a:spcAft>
            </a:pPr>
            <a:r>
              <a:rPr lang="fa-IR" altLang="zh-CN" sz="2600" cap="all" dirty="0" smtClean="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ادامه ... </a:t>
            </a:r>
            <a:r>
              <a:rPr lang="fa-IR" altLang="zh-CN" sz="3900" cap="all" dirty="0" smtClean="0">
                <a:ln w="9000" cmpd="sng">
                  <a:solidFill>
                    <a:prstClr val="black"/>
                  </a:solidFill>
                  <a:prstDash val="solid"/>
                </a:ln>
                <a:solidFill>
                  <a:srgbClr val="800000"/>
                </a:solidFill>
                <a:effectLst>
                  <a:reflection blurRad="12700" stA="28000" endPos="45000" dist="1000" dir="5400000" sy="-100000" algn="bl" rotWithShape="0"/>
                </a:effectLst>
                <a:latin typeface="IranNastaliq" pitchFamily="18" charset="0"/>
                <a:cs typeface="Titr" pitchFamily="2" charset="-78"/>
              </a:rPr>
              <a:t>  </a:t>
            </a:r>
            <a:endParaRPr lang="fa-IR" altLang="zh-CN" sz="3900" cap="all" dirty="0">
              <a:ln w="9000" cmpd="sng">
                <a:solidFill>
                  <a:prstClr val="black"/>
                </a:solidFill>
                <a:prstDash val="solid"/>
              </a:ln>
              <a:solidFill>
                <a:srgbClr val="800000"/>
              </a:solidFill>
              <a:effectLst>
                <a:reflection blurRad="12700" stA="28000" endPos="45000" dist="1000" dir="5400000" sy="-100000" algn="bl" rotWithShape="0"/>
              </a:effectLst>
              <a:latin typeface="IranNastaliq" pitchFamily="18" charset="0"/>
              <a:cs typeface="Titr"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1785863534"/>
              </p:ext>
            </p:extLst>
          </p:nvPr>
        </p:nvGraphicFramePr>
        <p:xfrm>
          <a:off x="309530" y="535799"/>
          <a:ext cx="9429817" cy="6142741"/>
        </p:xfrm>
        <a:graphic>
          <a:graphicData uri="http://schemas.openxmlformats.org/drawingml/2006/table">
            <a:tbl>
              <a:tblPr rtl="1" firstRow="1" bandRow="1">
                <a:tableStyleId>{5C22544A-7EE6-4342-B048-85BDC9FD1C3A}</a:tableStyleId>
              </a:tblPr>
              <a:tblGrid>
                <a:gridCol w="748833"/>
                <a:gridCol w="4232903"/>
                <a:gridCol w="644075"/>
                <a:gridCol w="1223954"/>
                <a:gridCol w="1313878"/>
                <a:gridCol w="1266174"/>
              </a:tblGrid>
              <a:tr h="360457">
                <a:tc>
                  <a:txBody>
                    <a:bodyPr/>
                    <a:lstStyle/>
                    <a:p>
                      <a:pPr algn="ctr" rtl="1"/>
                      <a:r>
                        <a:rPr lang="fa-IR" sz="1700" dirty="0" smtClean="0">
                          <a:solidFill>
                            <a:schemeClr val="tx1"/>
                          </a:solidFill>
                          <a:cs typeface="+mj-cs"/>
                        </a:rPr>
                        <a:t>کشور</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پروژه</a:t>
                      </a:r>
                      <a:r>
                        <a:rPr lang="fa-IR" sz="1700" baseline="0" dirty="0" smtClean="0">
                          <a:solidFill>
                            <a:schemeClr val="tx1"/>
                          </a:solidFill>
                          <a:cs typeface="+mj-cs"/>
                        </a:rPr>
                        <a:t>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سال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مجری</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میزان هزینه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آخرین وضعیت</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20980">
                <a:tc rowSpan="7">
                  <a:txBody>
                    <a:bodyPr/>
                    <a:lstStyle/>
                    <a:p>
                      <a:pPr algn="ctr" rtl="1"/>
                      <a:r>
                        <a:rPr lang="fa-IR" dirty="0" smtClean="0">
                          <a:solidFill>
                            <a:schemeClr val="tx1"/>
                          </a:solidFill>
                          <a:cs typeface="+mj-cs"/>
                        </a:rPr>
                        <a:t>کنیا</a:t>
                      </a: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Low" rtl="1" eaLnBrk="0" fontAlgn="base" hangingPunct="0">
                        <a:spcBef>
                          <a:spcPct val="0"/>
                        </a:spcBef>
                        <a:spcAft>
                          <a:spcPct val="0"/>
                        </a:spcAft>
                        <a:buFontTx/>
                        <a:buNone/>
                      </a:pPr>
                      <a:r>
                        <a:rPr lang="fa-IR" sz="2000" b="1" dirty="0" smtClean="0">
                          <a:latin typeface="Calibri" pitchFamily="34" charset="0"/>
                          <a:ea typeface="Times New Roman" pitchFamily="18" charset="0"/>
                          <a:cs typeface="B Lotus" pitchFamily="2" charset="-78"/>
                        </a:rPr>
                        <a:t>احداث نیروگاه برقی آبی تانا</a:t>
                      </a:r>
                      <a:endParaRPr lang="en-US" sz="2000" b="1" dirty="0" smtClean="0">
                        <a:latin typeface="Calibri" pitchFamily="34" charset="0"/>
                        <a:ea typeface="Times New Roman" pitchFamily="18" charset="0"/>
                        <a:cs typeface="B Lotus" pitchFamily="2" charset="-7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2010</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baseline="0" dirty="0" smtClean="0">
                          <a:latin typeface="Calibri" pitchFamily="34" charset="0"/>
                          <a:ea typeface="Times New Roman" pitchFamily="18" charset="0"/>
                          <a:cs typeface="B Lotus" pitchFamily="2" charset="-78"/>
                        </a:rPr>
                        <a:t>شرکت فرآب</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45 میلیون دلار</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تکمیل</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72906">
                <a:tc vMerge="1">
                  <a:txBody>
                    <a:bodyPr/>
                    <a:lstStyle/>
                    <a:p>
                      <a:pPr algn="ctr" rtl="1"/>
                      <a:endParaRPr lang="fa-IR"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90570" rtl="1" eaLnBrk="1" fontAlgn="auto" latinLnBrk="0" hangingPunct="1">
                        <a:lnSpc>
                          <a:spcPct val="100000"/>
                        </a:lnSpc>
                        <a:spcBef>
                          <a:spcPts val="0"/>
                        </a:spcBef>
                        <a:spcAft>
                          <a:spcPts val="0"/>
                        </a:spcAft>
                        <a:buClrTx/>
                        <a:buSzTx/>
                        <a:buFontTx/>
                        <a:buNone/>
                        <a:tabLst/>
                        <a:defRPr/>
                      </a:pPr>
                      <a:r>
                        <a:rPr lang="fa-IR" sz="2000" b="1" dirty="0" smtClean="0">
                          <a:latin typeface="Calibri" pitchFamily="34" charset="0"/>
                          <a:ea typeface="Times New Roman" pitchFamily="18" charset="0"/>
                          <a:cs typeface="B Lotus" pitchFamily="2" charset="-78"/>
                        </a:rPr>
                        <a:t>نیروگاه آبی کینداروما</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2013</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baseline="0" dirty="0" smtClean="0">
                          <a:latin typeface="Calibri" pitchFamily="34" charset="0"/>
                          <a:ea typeface="Times New Roman" pitchFamily="18" charset="0"/>
                          <a:cs typeface="B Lotus" pitchFamily="2" charset="-78"/>
                        </a:rPr>
                        <a:t>شرکت فرآب</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600" b="1" dirty="0" smtClean="0">
                          <a:latin typeface="Calibri" pitchFamily="34" charset="0"/>
                          <a:ea typeface="Times New Roman" pitchFamily="18" charset="0"/>
                          <a:cs typeface="B Lotus" pitchFamily="2" charset="-78"/>
                        </a:rPr>
                        <a:t>30 میلیون دلار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تکمیل</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20980">
                <a:tc vMerge="1">
                  <a:txBody>
                    <a:bodyPr/>
                    <a:lstStyle/>
                    <a:p>
                      <a:pPr algn="ctr" rtl="1"/>
                      <a:endParaRPr lang="fa-IR"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Low" rtl="1" eaLnBrk="0" fontAlgn="base" hangingPunct="0">
                        <a:spcBef>
                          <a:spcPct val="0"/>
                        </a:spcBef>
                        <a:spcAft>
                          <a:spcPct val="0"/>
                        </a:spcAft>
                        <a:buFontTx/>
                        <a:buNone/>
                      </a:pPr>
                      <a:r>
                        <a:rPr lang="fa-IR" sz="2000" b="1" dirty="0" smtClean="0">
                          <a:latin typeface="Calibri" pitchFamily="34" charset="0"/>
                          <a:ea typeface="Times New Roman" pitchFamily="18" charset="0"/>
                          <a:cs typeface="B Lotus" pitchFamily="2" charset="-78"/>
                        </a:rPr>
                        <a:t>مطالعه و طراحی سد آرور </a:t>
                      </a:r>
                      <a:endParaRPr lang="fa-IR" sz="20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2012 </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600" b="1" dirty="0" smtClean="0">
                          <a:latin typeface="Calibri" pitchFamily="34" charset="0"/>
                          <a:ea typeface="Times New Roman" pitchFamily="18" charset="0"/>
                          <a:cs typeface="B Lotus" pitchFamily="2" charset="-78"/>
                        </a:rPr>
                        <a:t>شرکت آیکون</a:t>
                      </a:r>
                      <a:endParaRPr lang="fa-IR" sz="1600" dirty="0" smtClean="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11 میلیون دلار</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تکمیل </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72906">
                <a:tc vMerge="1">
                  <a:txBody>
                    <a:bodyPr/>
                    <a:lstStyle/>
                    <a:p>
                      <a:pPr algn="ctr" rtl="1"/>
                      <a:endParaRPr lang="fa-IR"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r" rtl="1"/>
                      <a:r>
                        <a:rPr lang="fa-IR" sz="2000" b="1" dirty="0" smtClean="0">
                          <a:latin typeface="Calibri" pitchFamily="34" charset="0"/>
                          <a:ea typeface="Times New Roman" pitchFamily="18" charset="0"/>
                          <a:cs typeface="B Lotus" pitchFamily="2" charset="-78"/>
                        </a:rPr>
                        <a:t>احداث جاده مودیکا – نانو</a:t>
                      </a:r>
                      <a:endParaRPr lang="fa-IR" sz="20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2014</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solidFill>
                            <a:schemeClr val="tx1"/>
                          </a:solidFill>
                          <a:latin typeface="Calibri" pitchFamily="34" charset="0"/>
                          <a:cs typeface="B Lotus" pitchFamily="2" charset="-78"/>
                        </a:rPr>
                        <a:t>شرکت نقش میلاد ترسیم</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12 میلیون دلار</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تکمیل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45459">
                <a:tc vMerge="1">
                  <a:txBody>
                    <a:bodyPr/>
                    <a:lstStyle/>
                    <a:p>
                      <a:pPr algn="ctr" rtl="1"/>
                      <a:endParaRPr lang="fa-IR"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Low" rtl="1" eaLnBrk="0" fontAlgn="base" hangingPunct="0">
                        <a:spcBef>
                          <a:spcPct val="0"/>
                        </a:spcBef>
                        <a:spcAft>
                          <a:spcPct val="0"/>
                        </a:spcAft>
                        <a:buFontTx/>
                        <a:buNone/>
                      </a:pPr>
                      <a:r>
                        <a:rPr lang="fa-IR" sz="2000" b="1" dirty="0" smtClean="0">
                          <a:latin typeface="Calibri" pitchFamily="34" charset="0"/>
                          <a:ea typeface="Times New Roman" pitchFamily="18" charset="0"/>
                          <a:cs typeface="B Lotus" pitchFamily="2" charset="-78"/>
                        </a:rPr>
                        <a:t>مشارکت در احداث فاز 4 نیروگاه ژئو ترمال (زمین گرمایی) الکاریا 4 </a:t>
                      </a:r>
                      <a:endParaRPr lang="en-US" sz="2000" b="1" dirty="0" smtClean="0">
                        <a:latin typeface="Arial" pitchFamily="34" charset="0"/>
                        <a:cs typeface="B Lotus" pitchFamily="2" charset="-7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2014</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شرکت هدیش </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15 میلیون دلار</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تکمیل</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9995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90570" rtl="1" eaLnBrk="1" fontAlgn="auto" latinLnBrk="0" hangingPunct="1">
                        <a:lnSpc>
                          <a:spcPct val="100000"/>
                        </a:lnSpc>
                        <a:spcBef>
                          <a:spcPts val="0"/>
                        </a:spcBef>
                        <a:spcAft>
                          <a:spcPts val="0"/>
                        </a:spcAft>
                        <a:buClrTx/>
                        <a:buSzTx/>
                        <a:buFontTx/>
                        <a:buNone/>
                        <a:tabLst/>
                        <a:defRPr/>
                      </a:pPr>
                      <a:r>
                        <a:rPr lang="fa-IR" sz="2000" b="1" dirty="0" smtClean="0">
                          <a:latin typeface="Calibri" pitchFamily="34" charset="0"/>
                          <a:ea typeface="Times New Roman" pitchFamily="18" charset="0"/>
                          <a:cs typeface="B Lotus" pitchFamily="2" charset="-78"/>
                        </a:rPr>
                        <a:t>مشارکت در احداث فاز 1 نیروگاه ژئو ترمال ( زمین گرمایی) الکاریا 1</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2015</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شرکت هدیش</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5 میلیون دلار</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تکمیل</a:t>
                      </a:r>
                      <a:endParaRPr lang="fa-IR" sz="1600"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99955">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90570" rtl="1" eaLnBrk="1" fontAlgn="auto" latinLnBrk="0" hangingPunct="1">
                        <a:lnSpc>
                          <a:spcPct val="100000"/>
                        </a:lnSpc>
                        <a:spcBef>
                          <a:spcPts val="0"/>
                        </a:spcBef>
                        <a:spcAft>
                          <a:spcPts val="0"/>
                        </a:spcAft>
                        <a:buClrTx/>
                        <a:buSzTx/>
                        <a:buFontTx/>
                        <a:buNone/>
                        <a:tabLst/>
                        <a:defRPr/>
                      </a:pPr>
                      <a:r>
                        <a:rPr lang="fa-IR" sz="2000" b="1" dirty="0" smtClean="0">
                          <a:solidFill>
                            <a:srgbClr val="FF0000"/>
                          </a:solidFill>
                          <a:latin typeface="Calibri" pitchFamily="34" charset="0"/>
                          <a:ea typeface="Times New Roman" pitchFamily="18" charset="0"/>
                          <a:cs typeface="B Lotus" pitchFamily="2" charset="-78"/>
                        </a:rPr>
                        <a:t>احداث کارخانه تولید روغنهای صنعتی سپیانا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solidFill>
                            <a:srgbClr val="FF0000"/>
                          </a:solidFill>
                          <a:latin typeface="Calibri" pitchFamily="34" charset="0"/>
                          <a:ea typeface="Times New Roman" pitchFamily="18" charset="0"/>
                          <a:cs typeface="B Lotus" pitchFamily="2" charset="-78"/>
                        </a:rPr>
                        <a:t>2013</a:t>
                      </a:r>
                      <a:endParaRPr lang="fa-IR" sz="1600" dirty="0">
                        <a:solidFill>
                          <a:srgbClr val="FF0000"/>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600" b="1" dirty="0" smtClean="0">
                          <a:solidFill>
                            <a:srgbClr val="FF0000"/>
                          </a:solidFill>
                          <a:latin typeface="Calibri" pitchFamily="34" charset="0"/>
                          <a:ea typeface="Times New Roman" pitchFamily="18" charset="0"/>
                          <a:cs typeface="B Lotus" pitchFamily="2" charset="-78"/>
                        </a:rPr>
                        <a:t>شرکت</a:t>
                      </a:r>
                      <a:r>
                        <a:rPr lang="fa-IR" sz="1600" b="1" baseline="0" dirty="0" smtClean="0">
                          <a:solidFill>
                            <a:srgbClr val="FF0000"/>
                          </a:solidFill>
                          <a:latin typeface="Calibri" pitchFamily="34" charset="0"/>
                          <a:ea typeface="Times New Roman" pitchFamily="18" charset="0"/>
                          <a:cs typeface="B Lotus" pitchFamily="2" charset="-78"/>
                        </a:rPr>
                        <a:t> نفت سپاهان</a:t>
                      </a:r>
                      <a:endParaRPr lang="fa-IR" sz="1600" b="1" dirty="0" smtClean="0">
                        <a:solidFill>
                          <a:srgbClr val="FF0000"/>
                        </a:solidFill>
                        <a:latin typeface="Calibri" pitchFamily="34" charset="0"/>
                        <a:ea typeface="Times New Roman" pitchFamily="18" charset="0"/>
                        <a:cs typeface="B Lotus" pitchFamily="2" charset="-7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solidFill>
                            <a:srgbClr val="FF0000"/>
                          </a:solidFill>
                          <a:latin typeface="Calibri" pitchFamily="34" charset="0"/>
                          <a:ea typeface="Times New Roman" pitchFamily="18" charset="0"/>
                          <a:cs typeface="B Lotus" pitchFamily="2" charset="-78"/>
                        </a:rPr>
                        <a:t>5 میلیون دلار </a:t>
                      </a:r>
                      <a:endParaRPr lang="fa-IR" sz="1600" dirty="0">
                        <a:solidFill>
                          <a:srgbClr val="FF0000"/>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solidFill>
                            <a:srgbClr val="FF0000"/>
                          </a:solidFill>
                          <a:latin typeface="Calibri" pitchFamily="34" charset="0"/>
                          <a:ea typeface="Times New Roman" pitchFamily="18" charset="0"/>
                          <a:cs typeface="B Lotus" pitchFamily="2" charset="-78"/>
                        </a:rPr>
                        <a:t>تکمیل</a:t>
                      </a:r>
                      <a:endParaRPr lang="fa-IR" sz="1600" dirty="0">
                        <a:solidFill>
                          <a:srgbClr val="FF0000"/>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302551085"/>
              </p:ext>
            </p:extLst>
          </p:nvPr>
        </p:nvGraphicFramePr>
        <p:xfrm>
          <a:off x="238092" y="928670"/>
          <a:ext cx="9470572" cy="5406094"/>
        </p:xfrm>
        <a:graphic>
          <a:graphicData uri="http://schemas.openxmlformats.org/drawingml/2006/table">
            <a:tbl>
              <a:tblPr rtl="1" firstRow="1" bandRow="1">
                <a:tableStyleId>{5C22544A-7EE6-4342-B048-85BDC9FD1C3A}</a:tableStyleId>
              </a:tblPr>
              <a:tblGrid>
                <a:gridCol w="941880"/>
                <a:gridCol w="4035296"/>
                <a:gridCol w="784254"/>
                <a:gridCol w="1127818"/>
                <a:gridCol w="1166938"/>
                <a:gridCol w="1414386"/>
              </a:tblGrid>
              <a:tr h="330038">
                <a:tc>
                  <a:txBody>
                    <a:bodyPr/>
                    <a:lstStyle/>
                    <a:p>
                      <a:pPr algn="ctr" rtl="1"/>
                      <a:r>
                        <a:rPr lang="fa-IR" sz="1700" dirty="0" smtClean="0">
                          <a:solidFill>
                            <a:schemeClr val="tx1"/>
                          </a:solidFill>
                          <a:cs typeface="+mj-cs"/>
                        </a:rPr>
                        <a:t>کشور</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پروژه</a:t>
                      </a:r>
                      <a:r>
                        <a:rPr lang="fa-IR" sz="1700" baseline="0" dirty="0" smtClean="0">
                          <a:solidFill>
                            <a:schemeClr val="tx1"/>
                          </a:solidFill>
                          <a:cs typeface="+mj-cs"/>
                        </a:rPr>
                        <a:t>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سال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مجری</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میزان هزینه </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آخرین وضعیت</a:t>
                      </a:r>
                      <a:endParaRPr lang="fa-IR" sz="1700"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92487">
                <a:tc rowSpan="3">
                  <a:txBody>
                    <a:bodyPr/>
                    <a:lstStyle/>
                    <a:p>
                      <a:pPr algn="ctr" rtl="1"/>
                      <a:r>
                        <a:rPr lang="fa-IR" dirty="0" smtClean="0">
                          <a:solidFill>
                            <a:srgbClr val="FF0000"/>
                          </a:solidFill>
                          <a:cs typeface="+mj-cs"/>
                        </a:rPr>
                        <a:t>آفریقای جنوبی</a:t>
                      </a:r>
                      <a:endParaRPr lang="fa-IR" dirty="0">
                        <a:solidFill>
                          <a:srgbClr val="FF0000"/>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lvl="0" algn="just" rtl="1" eaLnBrk="0" fontAlgn="base" hangingPunct="0">
                        <a:spcBef>
                          <a:spcPct val="0"/>
                        </a:spcBef>
                        <a:spcAft>
                          <a:spcPct val="0"/>
                        </a:spcAft>
                        <a:buFontTx/>
                        <a:buNone/>
                      </a:pPr>
                      <a:r>
                        <a:rPr lang="fa-IR" sz="2000" b="1" dirty="0" smtClean="0">
                          <a:latin typeface="Calibri" pitchFamily="34" charset="0"/>
                          <a:ea typeface="Times New Roman" pitchFamily="18" charset="0"/>
                          <a:cs typeface="B Lotus" pitchFamily="2" charset="-78"/>
                        </a:rPr>
                        <a:t>ایجاد خط مونتاژ تراکتورهای ایرانی و ورود حدود 100 دستگاه تراکتور و قطعات متعلقه تراکتور به آفریقای جنوبی</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dk1"/>
                          </a:solidFill>
                          <a:latin typeface="Calibri" pitchFamily="34" charset="0"/>
                          <a:ea typeface="Times New Roman" pitchFamily="18" charset="0"/>
                          <a:cs typeface="B Lotus" pitchFamily="2" charset="-7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latin typeface="Calibri" pitchFamily="34" charset="0"/>
                          <a:ea typeface="Times New Roman" pitchFamily="18" charset="0"/>
                          <a:cs typeface="B Lotus" pitchFamily="2" charset="-78"/>
                        </a:rPr>
                        <a:t>شرکت تراکتور سازی ایران </a:t>
                      </a:r>
                      <a:endParaRPr lang="fa-IR" sz="1600" b="1" kern="1200" dirty="0" smtClean="0">
                        <a:solidFill>
                          <a:schemeClr val="dk1"/>
                        </a:solidFill>
                        <a:latin typeface="Calibri" pitchFamily="34" charset="0"/>
                        <a:ea typeface="Times New Roman" pitchFamily="18" charset="0"/>
                        <a:cs typeface="B Lotus" pitchFamily="2" charset="-7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dk1"/>
                          </a:solidFill>
                          <a:latin typeface="Calibri" pitchFamily="34" charset="0"/>
                          <a:ea typeface="Times New Roman" pitchFamily="18" charset="0"/>
                          <a:cs typeface="B Lotus" pitchFamily="2" charset="-78"/>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dk1"/>
                          </a:solidFill>
                          <a:latin typeface="Calibri" pitchFamily="34" charset="0"/>
                          <a:ea typeface="Times New Roman" pitchFamily="18" charset="0"/>
                          <a:cs typeface="B Lotus" pitchFamily="2" charset="-78"/>
                        </a:rPr>
                        <a:t>کارهای مقدماتی و هماهنگی های لازم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929656">
                <a:tc vMerge="1">
                  <a:txBody>
                    <a:bodyPr/>
                    <a:lstStyle/>
                    <a:p>
                      <a:pPr algn="ctr" rtl="1"/>
                      <a:endParaRPr lang="fa-IR" sz="1950" kern="1200" dirty="0" smtClean="0">
                        <a:solidFill>
                          <a:schemeClr val="tx1"/>
                        </a:solidFill>
                        <a:latin typeface="+mn-lt"/>
                        <a:ea typeface="+mn-ea"/>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just" rtl="1" eaLnBrk="0" fontAlgn="base" hangingPunct="0">
                        <a:spcBef>
                          <a:spcPct val="0"/>
                        </a:spcBef>
                        <a:spcAft>
                          <a:spcPct val="0"/>
                        </a:spcAft>
                        <a:buFontTx/>
                        <a:buNone/>
                      </a:pPr>
                      <a:r>
                        <a:rPr lang="fa-IR" sz="2000" b="1" dirty="0" smtClean="0">
                          <a:solidFill>
                            <a:srgbClr val="FF0000"/>
                          </a:solidFill>
                          <a:latin typeface="Calibri" pitchFamily="34" charset="0"/>
                          <a:ea typeface="Times New Roman" pitchFamily="18" charset="0"/>
                          <a:cs typeface="B Lotus" pitchFamily="2" charset="-78"/>
                        </a:rPr>
                        <a:t>ورود دو دستگاه جایگاه سیار ارائه سوخت ساخت ایران به آفریقای جنوبی</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Calibri" pitchFamily="34" charset="0"/>
                          <a:ea typeface="Times New Roman" pitchFamily="18" charset="0"/>
                          <a:cs typeface="+mn-cs"/>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Calibri" pitchFamily="34" charset="0"/>
                          <a:ea typeface="Times New Roman" pitchFamily="18" charset="0"/>
                          <a:cs typeface="+mn-cs"/>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600" b="1" kern="1200" dirty="0" smtClean="0">
                          <a:solidFill>
                            <a:srgbClr val="FF0000"/>
                          </a:solidFill>
                          <a:latin typeface="Calibri" pitchFamily="34" charset="0"/>
                          <a:ea typeface="Times New Roman" pitchFamily="18" charset="0"/>
                          <a:cs typeface="+mn-cs"/>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solidFill>
                            <a:srgbClr val="FF0000"/>
                          </a:solidFill>
                          <a:latin typeface="Calibri" pitchFamily="34" charset="0"/>
                          <a:ea typeface="Times New Roman" pitchFamily="18" charset="0"/>
                          <a:cs typeface="B Lotus" pitchFamily="2" charset="-78"/>
                        </a:rPr>
                        <a:t>با استقبال معدن داران و وزارت حمل و نقل آفریقای جنوبی</a:t>
                      </a:r>
                      <a:endParaRPr lang="fa-IR" sz="1600" b="1" kern="1200" dirty="0" smtClean="0">
                        <a:solidFill>
                          <a:srgbClr val="FF0000"/>
                        </a:solidFill>
                        <a:latin typeface="Calibri" pitchFamily="34" charset="0"/>
                        <a:ea typeface="Times New Roman" pitchFamily="18" charset="0"/>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17047">
                <a:tc vMerge="1">
                  <a:txBody>
                    <a:bodyPr/>
                    <a:lstStyle/>
                    <a:p>
                      <a:pPr algn="ctr" rtl="1"/>
                      <a:endParaRPr lang="fa-IR" dirty="0">
                        <a:solidFill>
                          <a:schemeClr val="tx1"/>
                        </a:solidFill>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justLow" defTabSz="990570" rtl="1" eaLnBrk="0" fontAlgn="base" latinLnBrk="0" hangingPunct="0">
                        <a:lnSpc>
                          <a:spcPct val="100000"/>
                        </a:lnSpc>
                        <a:spcBef>
                          <a:spcPct val="0"/>
                        </a:spcBef>
                        <a:spcAft>
                          <a:spcPct val="0"/>
                        </a:spcAft>
                        <a:buClrTx/>
                        <a:buSzTx/>
                        <a:buFontTx/>
                        <a:buNone/>
                        <a:tabLst/>
                        <a:defRPr/>
                      </a:pPr>
                      <a:r>
                        <a:rPr lang="fa-IR" sz="2000" b="1" dirty="0" smtClean="0">
                          <a:solidFill>
                            <a:srgbClr val="FF0000"/>
                          </a:solidFill>
                          <a:latin typeface="Calibri" pitchFamily="34" charset="0"/>
                          <a:ea typeface="Times New Roman" pitchFamily="18" charset="0"/>
                          <a:cs typeface="B Lotus" pitchFamily="2" charset="-78"/>
                        </a:rPr>
                        <a:t>احداث پالایشگاه مشترک </a:t>
                      </a:r>
                      <a:endParaRPr lang="en-US" sz="2000" b="1" dirty="0" smtClean="0">
                        <a:solidFill>
                          <a:srgbClr val="FF0000"/>
                        </a:solidFill>
                        <a:latin typeface="Arial" pitchFamily="34" charset="0"/>
                        <a:cs typeface="B Lotus" pitchFamily="2" charset="-7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Calibri" pitchFamily="34" charset="0"/>
                          <a:ea typeface="Times New Roman" pitchFamily="18" charset="0"/>
                          <a:cs typeface="+mn-cs"/>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dirty="0" smtClean="0">
                          <a:solidFill>
                            <a:srgbClr val="FF0000"/>
                          </a:solidFill>
                          <a:latin typeface="Calibri" pitchFamily="34" charset="0"/>
                          <a:ea typeface="Times New Roman" pitchFamily="18" charset="0"/>
                          <a:cs typeface="B Lotus" pitchFamily="2" charset="-78"/>
                        </a:rPr>
                        <a:t>شرکت ملی مهندسی نفت ایران</a:t>
                      </a:r>
                      <a:endParaRPr lang="fa-IR" sz="1600" b="1" kern="1200" dirty="0" smtClean="0">
                        <a:solidFill>
                          <a:srgbClr val="FF0000"/>
                        </a:solidFill>
                        <a:latin typeface="Calibri" pitchFamily="34" charset="0"/>
                        <a:ea typeface="Times New Roman" pitchFamily="18" charset="0"/>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Calibri" pitchFamily="34" charset="0"/>
                          <a:ea typeface="Times New Roman" pitchFamily="18" charset="0"/>
                          <a:cs typeface="+mn-cs"/>
                        </a:rPr>
                        <a:t>-</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Calibri" pitchFamily="34" charset="0"/>
                          <a:ea typeface="Times New Roman" pitchFamily="18" charset="0"/>
                          <a:cs typeface="B Lotus" pitchFamily="2" charset="-78"/>
                        </a:rPr>
                        <a:t>مذاکره و </a:t>
                      </a:r>
                      <a:r>
                        <a:rPr lang="fa-IR" sz="1600" b="1" dirty="0" smtClean="0">
                          <a:solidFill>
                            <a:srgbClr val="FF0000"/>
                          </a:solidFill>
                          <a:latin typeface="Calibri" pitchFamily="34" charset="0"/>
                          <a:ea typeface="Times New Roman" pitchFamily="18" charset="0"/>
                          <a:cs typeface="B Lotus" pitchFamily="2" charset="-78"/>
                        </a:rPr>
                        <a:t>امضای یادداشت تفاهم انجام مطالعات امکان سنجی</a:t>
                      </a:r>
                      <a:endParaRPr lang="fa-IR" sz="1600" b="1" dirty="0" smtClean="0">
                        <a:solidFill>
                          <a:srgbClr val="FF0000"/>
                        </a:solidFill>
                        <a:latin typeface="Calibri" pitchFamily="34" charset="0"/>
                        <a:ea typeface="Times New Roman" pitchFamily="18" charset="0"/>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53444">
                <a:tc>
                  <a:txBody>
                    <a:bodyPr/>
                    <a:lstStyle/>
                    <a:p>
                      <a:pPr algn="ctr" rtl="1"/>
                      <a:r>
                        <a:rPr lang="fa-IR" dirty="0" smtClean="0">
                          <a:solidFill>
                            <a:schemeClr val="tx1"/>
                          </a:solidFill>
                          <a:cs typeface="+mj-cs"/>
                        </a:rPr>
                        <a:t>گینه </a:t>
                      </a: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90570" rtl="1" eaLnBrk="1" fontAlgn="auto" latinLnBrk="0" hangingPunct="1">
                        <a:lnSpc>
                          <a:spcPct val="100000"/>
                        </a:lnSpc>
                        <a:spcBef>
                          <a:spcPts val="0"/>
                        </a:spcBef>
                        <a:spcAft>
                          <a:spcPts val="0"/>
                        </a:spcAft>
                        <a:buClrTx/>
                        <a:buSzTx/>
                        <a:buFontTx/>
                        <a:buNone/>
                        <a:tabLst/>
                        <a:defRPr/>
                      </a:pPr>
                      <a:r>
                        <a:rPr lang="fa-IR" sz="2000" b="1" kern="1200" dirty="0" smtClean="0">
                          <a:solidFill>
                            <a:schemeClr val="dk1"/>
                          </a:solidFill>
                          <a:latin typeface="Calibri" pitchFamily="34" charset="0"/>
                          <a:ea typeface="Times New Roman" pitchFamily="18" charset="0"/>
                          <a:cs typeface="B Lotus" pitchFamily="2" charset="-78"/>
                        </a:rPr>
                        <a:t>احداث ساختمان وزارت خارجه گینه</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rtl="1"/>
                      <a:r>
                        <a:rPr lang="fa-IR" sz="1600" b="1" kern="1200" dirty="0" smtClean="0">
                          <a:solidFill>
                            <a:schemeClr val="dk1"/>
                          </a:solidFill>
                          <a:latin typeface="Calibri" pitchFamily="34" charset="0"/>
                          <a:ea typeface="Times New Roman" pitchFamily="18" charset="0"/>
                          <a:cs typeface="B Lotus" pitchFamily="2" charset="-78"/>
                        </a:rPr>
                        <a:t>1392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dk1"/>
                          </a:solidFill>
                          <a:latin typeface="Calibri" pitchFamily="34" charset="0"/>
                          <a:ea typeface="Times New Roman" pitchFamily="18" charset="0"/>
                          <a:cs typeface="B Lotus" pitchFamily="2" charset="-78"/>
                        </a:rPr>
                        <a:t>شرکت ایرانی کاتکس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dk1"/>
                          </a:solidFill>
                          <a:latin typeface="Calibri" pitchFamily="34" charset="0"/>
                          <a:ea typeface="Times New Roman" pitchFamily="18" charset="0"/>
                          <a:cs typeface="B Lotus" pitchFamily="2" charset="-78"/>
                        </a:rPr>
                        <a:t>کمکهای توسعه ای </a:t>
                      </a:r>
                    </a:p>
                    <a:p>
                      <a:pPr algn="ctr" rtl="1"/>
                      <a:r>
                        <a:rPr lang="fa-IR" sz="1600" b="1" kern="1200" dirty="0" smtClean="0">
                          <a:solidFill>
                            <a:schemeClr val="dk1"/>
                          </a:solidFill>
                          <a:latin typeface="Calibri" pitchFamily="34" charset="0"/>
                          <a:ea typeface="Times New Roman" pitchFamily="18" charset="0"/>
                          <a:cs typeface="B Lotus" pitchFamily="2" charset="-78"/>
                        </a:rPr>
                        <a:t> 3 میلیون دلار</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dk1"/>
                          </a:solidFill>
                          <a:latin typeface="Calibri" pitchFamily="34" charset="0"/>
                          <a:ea typeface="Times New Roman" pitchFamily="18" charset="0"/>
                          <a:cs typeface="B Lotus" pitchFamily="2" charset="-78"/>
                        </a:rPr>
                        <a:t>در حال پیگیری و اجرا</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17047">
                <a:tc rowSpan="2">
                  <a:txBody>
                    <a:bodyPr/>
                    <a:lstStyle/>
                    <a:p>
                      <a:pPr algn="ctr" rtl="1"/>
                      <a:r>
                        <a:rPr lang="fa-IR" dirty="0" smtClean="0">
                          <a:solidFill>
                            <a:schemeClr val="tx1"/>
                          </a:solidFill>
                          <a:cs typeface="+mj-cs"/>
                        </a:rPr>
                        <a:t>زیمبابوه</a:t>
                      </a:r>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90570" rtl="1" eaLnBrk="0" fontAlgn="base" latinLnBrk="0" hangingPunct="0">
                        <a:lnSpc>
                          <a:spcPct val="100000"/>
                        </a:lnSpc>
                        <a:spcBef>
                          <a:spcPct val="0"/>
                        </a:spcBef>
                        <a:spcAft>
                          <a:spcPct val="0"/>
                        </a:spcAft>
                        <a:buClrTx/>
                        <a:buSzTx/>
                        <a:buFontTx/>
                        <a:buNone/>
                        <a:tabLst/>
                        <a:defRPr/>
                      </a:pPr>
                      <a:r>
                        <a:rPr lang="fa-IR" sz="2000" b="1" kern="1200" dirty="0" smtClean="0">
                          <a:solidFill>
                            <a:schemeClr val="dk1"/>
                          </a:solidFill>
                          <a:latin typeface="Calibri" pitchFamily="34" charset="0"/>
                          <a:ea typeface="Times New Roman" pitchFamily="18" charset="0"/>
                          <a:cs typeface="B Lotus" pitchFamily="2" charset="-78"/>
                        </a:rPr>
                        <a:t>سرمایه گذاری مشترک در زمینه تراکتور سازی</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17047">
                <a:tc vMerge="1">
                  <a:txBody>
                    <a:bodyPr/>
                    <a:lstStyle/>
                    <a:p>
                      <a:pPr algn="ctr" rtl="1"/>
                      <a:endParaRPr lang="fa-IR" dirty="0">
                        <a:solidFill>
                          <a:schemeClr val="tx1"/>
                        </a:solidFill>
                        <a:cs typeface="+mj-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indent="0" algn="r" defTabSz="990570" rtl="1" eaLnBrk="0" fontAlgn="base" latinLnBrk="0" hangingPunct="0">
                        <a:lnSpc>
                          <a:spcPct val="100000"/>
                        </a:lnSpc>
                        <a:spcBef>
                          <a:spcPct val="0"/>
                        </a:spcBef>
                        <a:spcAft>
                          <a:spcPct val="0"/>
                        </a:spcAft>
                        <a:buClrTx/>
                        <a:buSzTx/>
                        <a:buFontTx/>
                        <a:buNone/>
                        <a:tabLst/>
                        <a:defRPr/>
                      </a:pPr>
                      <a:r>
                        <a:rPr lang="fa-IR" sz="2000" b="1" kern="1200" dirty="0" smtClean="0">
                          <a:solidFill>
                            <a:schemeClr val="dk1"/>
                          </a:solidFill>
                          <a:latin typeface="Calibri" pitchFamily="34" charset="0"/>
                          <a:ea typeface="Times New Roman" pitchFamily="18" charset="0"/>
                          <a:cs typeface="B Lotus" pitchFamily="2" charset="-78"/>
                        </a:rPr>
                        <a:t>سرمایه گذاری مشترک در زمینه تانک سازی </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rtl="1"/>
                      <a:r>
                        <a:rPr lang="fa-IR" sz="2000" dirty="0" smtClean="0">
                          <a:solidFill>
                            <a:schemeClr val="tx1"/>
                          </a:solidFill>
                          <a:cs typeface="+mn-cs"/>
                        </a:rPr>
                        <a:t>-</a:t>
                      </a:r>
                      <a:endParaRPr lang="fa-IR" sz="2000" dirty="0">
                        <a:solidFill>
                          <a:schemeClr val="tx1"/>
                        </a:solidFill>
                        <a:cs typeface="+mn-cs"/>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4" name="Rectangle 3"/>
          <p:cNvSpPr/>
          <p:nvPr/>
        </p:nvSpPr>
        <p:spPr>
          <a:xfrm>
            <a:off x="452406" y="0"/>
            <a:ext cx="9087459" cy="812530"/>
          </a:xfrm>
          <a:prstGeom prst="rect">
            <a:avLst/>
          </a:prstGeom>
        </p:spPr>
        <p:txBody>
          <a:bodyPr wrap="square">
            <a:spAutoFit/>
          </a:bodyPr>
          <a:lstStyle/>
          <a:p>
            <a:pPr indent="486687" fontAlgn="base">
              <a:lnSpc>
                <a:spcPct val="120000"/>
              </a:lnSpc>
              <a:spcBef>
                <a:spcPct val="0"/>
              </a:spcBef>
              <a:spcAft>
                <a:spcPct val="0"/>
              </a:spcAft>
            </a:pPr>
            <a:r>
              <a:rPr lang="fa-IR" altLang="zh-CN" sz="2600" cap="all" dirty="0" smtClean="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ادامه ... </a:t>
            </a:r>
            <a:r>
              <a:rPr lang="fa-IR" altLang="zh-CN" sz="3900" cap="all" dirty="0" smtClean="0">
                <a:ln w="9000" cmpd="sng">
                  <a:solidFill>
                    <a:prstClr val="black"/>
                  </a:solidFill>
                  <a:prstDash val="solid"/>
                </a:ln>
                <a:solidFill>
                  <a:srgbClr val="800000"/>
                </a:solidFill>
                <a:effectLst>
                  <a:reflection blurRad="12700" stA="28000" endPos="45000" dist="1000" dir="5400000" sy="-100000" algn="bl" rotWithShape="0"/>
                </a:effectLst>
                <a:latin typeface="IranNastaliq" pitchFamily="18" charset="0"/>
                <a:cs typeface="Titr" pitchFamily="2" charset="-78"/>
              </a:rPr>
              <a:t>  </a:t>
            </a:r>
            <a:endParaRPr lang="fa-IR" altLang="zh-CN" sz="3900" cap="all" dirty="0">
              <a:ln w="9000" cmpd="sng">
                <a:solidFill>
                  <a:prstClr val="black"/>
                </a:solidFill>
                <a:prstDash val="solid"/>
              </a:ln>
              <a:solidFill>
                <a:srgbClr val="800000"/>
              </a:solidFill>
              <a:effectLst>
                <a:reflection blurRad="12700" stA="28000" endPos="45000" dist="1000" dir="5400000" sy="-100000" algn="bl" rotWithShape="0"/>
              </a:effectLst>
              <a:latin typeface="IranNastaliq" pitchFamily="18" charset="0"/>
              <a:cs typeface="Titr"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3910" y="284768"/>
            <a:ext cx="8286808" cy="572464"/>
          </a:xfrm>
          <a:prstGeom prst="rect">
            <a:avLst/>
          </a:prstGeom>
        </p:spPr>
        <p:txBody>
          <a:bodyPr wrap="square">
            <a:spAutoFit/>
          </a:bodyPr>
          <a:lstStyle/>
          <a:p>
            <a:pPr indent="486687" fontAlgn="base">
              <a:lnSpc>
                <a:spcPct val="120000"/>
              </a:lnSpc>
              <a:spcBef>
                <a:spcPct val="0"/>
              </a:spcBef>
              <a:spcAft>
                <a:spcPct val="0"/>
              </a:spcAft>
            </a:pPr>
            <a:r>
              <a:rPr lang="fa-IR" altLang="zh-CN" sz="2600" cap="all" dirty="0" smtClean="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8)کشورهای </a:t>
            </a:r>
            <a:r>
              <a:rPr lang="fa-IR" altLang="zh-CN" sz="2600" cap="all" dirty="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هدف جمهوری اسلامی </a:t>
            </a:r>
            <a:r>
              <a:rPr lang="fa-IR" altLang="zh-CN" sz="2600" cap="all" dirty="0" smtClean="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ايران </a:t>
            </a:r>
            <a:r>
              <a:rPr lang="fa-IR" altLang="zh-CN" sz="2600" cap="all" dirty="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درقاره </a:t>
            </a:r>
            <a:r>
              <a:rPr lang="fa-IR" altLang="zh-CN" sz="2600" cap="all" dirty="0" smtClean="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آفريقا  </a:t>
            </a:r>
            <a:endParaRPr lang="fa-IR" altLang="zh-CN" sz="2600" cap="all" dirty="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endParaRPr>
          </a:p>
        </p:txBody>
      </p:sp>
      <p:graphicFrame>
        <p:nvGraphicFramePr>
          <p:cNvPr id="4" name="Group 318"/>
          <p:cNvGraphicFramePr>
            <a:graphicFrameLocks noGrp="1"/>
          </p:cNvGraphicFramePr>
          <p:nvPr>
            <p:extLst>
              <p:ext uri="{D42A27DB-BD31-4B8C-83A1-F6EECF244321}">
                <p14:modId xmlns:p14="http://schemas.microsoft.com/office/powerpoint/2010/main" val="4085696892"/>
              </p:ext>
            </p:extLst>
          </p:nvPr>
        </p:nvGraphicFramePr>
        <p:xfrm>
          <a:off x="5185176" y="1029874"/>
          <a:ext cx="3850289" cy="4089650"/>
        </p:xfrm>
        <a:graphic>
          <a:graphicData uri="http://schemas.openxmlformats.org/drawingml/2006/table">
            <a:tbl>
              <a:tblPr rtl="1"/>
              <a:tblGrid>
                <a:gridCol w="1585697"/>
                <a:gridCol w="2264592"/>
              </a:tblGrid>
              <a:tr h="454910">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700" b="1" i="0" u="none" strike="noStrike" cap="none" normalizeH="0" baseline="0" dirty="0" smtClean="0">
                          <a:ln>
                            <a:noFill/>
                          </a:ln>
                          <a:solidFill>
                            <a:schemeClr val="tx1"/>
                          </a:solidFill>
                          <a:effectLst/>
                          <a:latin typeface="Tahoma" pitchFamily="34" charset="0"/>
                          <a:cs typeface="B Titr" pitchFamily="2" charset="-78"/>
                        </a:rPr>
                        <a:t>منطقه جغرافیایی</a:t>
                      </a:r>
                      <a:endParaRPr kumimoji="0" lang="en-US" sz="17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2000" b="1" i="0" u="none" strike="noStrike" cap="none" normalizeH="0" baseline="0" dirty="0" smtClean="0">
                          <a:ln>
                            <a:noFill/>
                          </a:ln>
                          <a:solidFill>
                            <a:schemeClr val="tx1"/>
                          </a:solidFill>
                          <a:effectLst/>
                          <a:latin typeface="Tahoma" pitchFamily="34" charset="0"/>
                          <a:cs typeface="B Titr" pitchFamily="2" charset="-78"/>
                        </a:rPr>
                        <a:t>نام کشورهای هدف</a:t>
                      </a:r>
                      <a:endParaRPr kumimoji="0" lang="en-US" sz="2000" b="1" i="0" u="none" strike="noStrike" cap="none" normalizeH="0" baseline="0" dirty="0" smtClean="0">
                        <a:ln>
                          <a:noFill/>
                        </a:ln>
                        <a:solidFill>
                          <a:schemeClr val="tx1"/>
                        </a:solidFill>
                        <a:effectLst/>
                        <a:latin typeface="Tahoma"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rowSpan="4">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1" i="0" u="none" strike="noStrike" cap="none" normalizeH="0" baseline="0" dirty="0" smtClean="0">
                          <a:ln>
                            <a:noFill/>
                          </a:ln>
                          <a:solidFill>
                            <a:srgbClr val="FF0000"/>
                          </a:solidFill>
                          <a:effectLst/>
                          <a:latin typeface="Tahoma" pitchFamily="34" charset="0"/>
                          <a:cs typeface="B Titr" pitchFamily="2" charset="-78"/>
                        </a:rPr>
                        <a:t>شمال آفریقا</a:t>
                      </a:r>
                      <a:endParaRPr kumimoji="0" lang="en-US" sz="20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rgbClr val="FF0000"/>
                          </a:solidFill>
                          <a:effectLst/>
                          <a:latin typeface="Tahoma" pitchFamily="34" charset="0"/>
                          <a:cs typeface="B Titr" pitchFamily="2" charset="-78"/>
                        </a:rPr>
                        <a:t>الجزایر</a:t>
                      </a:r>
                      <a:endParaRPr kumimoji="0" lang="en-US" sz="18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rgbClr val="FF0000"/>
                          </a:solidFill>
                          <a:effectLst/>
                          <a:latin typeface="Tahoma" pitchFamily="34" charset="0"/>
                          <a:cs typeface="B Titr" pitchFamily="2" charset="-78"/>
                        </a:rPr>
                        <a:t>تونس </a:t>
                      </a:r>
                      <a:endParaRPr kumimoji="0" lang="en-US" sz="18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rgbClr val="FF0000"/>
                          </a:solidFill>
                          <a:effectLst/>
                          <a:latin typeface="Tahoma" pitchFamily="34" charset="0"/>
                          <a:cs typeface="B Titr" pitchFamily="2" charset="-78"/>
                        </a:rPr>
                        <a:t>مصر</a:t>
                      </a:r>
                      <a:endParaRPr kumimoji="0" lang="en-US" sz="18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chemeClr val="tx1"/>
                          </a:solidFill>
                          <a:effectLst/>
                          <a:latin typeface="Tahoma" pitchFamily="34" charset="0"/>
                          <a:cs typeface="B Titr" pitchFamily="2" charset="-78"/>
                        </a:rPr>
                        <a:t>مغرب </a:t>
                      </a:r>
                      <a:endParaRPr kumimoji="0" lang="en-US" sz="18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rowSpan="5">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1" i="0" u="none" strike="noStrike" cap="none" normalizeH="0" baseline="0" dirty="0" smtClean="0">
                          <a:ln>
                            <a:noFill/>
                          </a:ln>
                          <a:solidFill>
                            <a:srgbClr val="FF0000"/>
                          </a:solidFill>
                          <a:effectLst/>
                          <a:latin typeface="Tahoma" pitchFamily="34" charset="0"/>
                          <a:cs typeface="B Titr" pitchFamily="2" charset="-78"/>
                        </a:rPr>
                        <a:t>غرب آفریقا</a:t>
                      </a:r>
                      <a:endParaRPr kumimoji="0" lang="en-US" sz="20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نیجریه </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غنا</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chemeClr val="tx1"/>
                          </a:solidFill>
                          <a:effectLst/>
                          <a:latin typeface="Tahoma" pitchFamily="34" charset="0"/>
                          <a:cs typeface="B Titr" pitchFamily="2" charset="-78"/>
                        </a:rPr>
                        <a:t>ساحل عاج</a:t>
                      </a:r>
                      <a:endParaRPr kumimoji="0" lang="en-US" sz="18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chemeClr val="tx1"/>
                          </a:solidFill>
                          <a:effectLst/>
                          <a:latin typeface="Tahoma" pitchFamily="34" charset="0"/>
                          <a:cs typeface="B Titr" pitchFamily="2" charset="-78"/>
                        </a:rPr>
                        <a:t>سنگال</a:t>
                      </a:r>
                      <a:endParaRPr kumimoji="0" lang="en-US" sz="18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03860">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800" b="1" i="0" u="none" strike="noStrike" cap="none" normalizeH="0" baseline="0" dirty="0" smtClean="0">
                          <a:ln>
                            <a:noFill/>
                          </a:ln>
                          <a:solidFill>
                            <a:schemeClr val="tx1"/>
                          </a:solidFill>
                          <a:effectLst/>
                          <a:latin typeface="Tahoma" pitchFamily="34" charset="0"/>
                          <a:cs typeface="B Titr" pitchFamily="2" charset="-78"/>
                        </a:rPr>
                        <a:t>گینه کوناکری</a:t>
                      </a:r>
                      <a:endParaRPr kumimoji="0" lang="en-US" sz="18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Group 338"/>
          <p:cNvGraphicFramePr>
            <a:graphicFrameLocks noGrp="1"/>
          </p:cNvGraphicFramePr>
          <p:nvPr>
            <p:extLst>
              <p:ext uri="{D42A27DB-BD31-4B8C-83A1-F6EECF244321}">
                <p14:modId xmlns:p14="http://schemas.microsoft.com/office/powerpoint/2010/main" val="2203058626"/>
              </p:ext>
            </p:extLst>
          </p:nvPr>
        </p:nvGraphicFramePr>
        <p:xfrm>
          <a:off x="1208584" y="1052736"/>
          <a:ext cx="3792167" cy="4475767"/>
        </p:xfrm>
        <a:graphic>
          <a:graphicData uri="http://schemas.openxmlformats.org/drawingml/2006/table">
            <a:tbl>
              <a:tblPr rtl="1"/>
              <a:tblGrid>
                <a:gridCol w="1704183"/>
                <a:gridCol w="2087984"/>
              </a:tblGrid>
              <a:tr h="407034">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700" b="1" i="0" u="none" strike="noStrike" cap="none" normalizeH="0" baseline="0" dirty="0" smtClean="0">
                          <a:ln>
                            <a:noFill/>
                          </a:ln>
                          <a:solidFill>
                            <a:schemeClr val="tx1"/>
                          </a:solidFill>
                          <a:effectLst/>
                          <a:latin typeface="Tahoma" pitchFamily="34" charset="0"/>
                          <a:cs typeface="B Titr" pitchFamily="2" charset="-78"/>
                        </a:rPr>
                        <a:t>منطقه جغرافیایی</a:t>
                      </a:r>
                      <a:endParaRPr kumimoji="0" lang="en-US" sz="17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700" b="1" i="0" u="none" strike="noStrike" cap="none" normalizeH="0" baseline="0" dirty="0" smtClean="0">
                          <a:ln>
                            <a:noFill/>
                          </a:ln>
                          <a:solidFill>
                            <a:schemeClr val="tx1"/>
                          </a:solidFill>
                          <a:effectLst/>
                          <a:latin typeface="Tahoma" pitchFamily="34" charset="0"/>
                          <a:cs typeface="B Titr" pitchFamily="2" charset="-78"/>
                        </a:rPr>
                        <a:t>نام کشورهای هدف</a:t>
                      </a:r>
                      <a:endParaRPr kumimoji="0" lang="en-US" sz="17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rowSpan="4">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شرق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کنیا</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تانزانیا</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اوگاندا</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chemeClr val="tx1"/>
                          </a:solidFill>
                          <a:effectLst/>
                          <a:latin typeface="Tahoma" pitchFamily="34" charset="0"/>
                          <a:ea typeface="+mn-ea"/>
                          <a:cs typeface="B Titr" pitchFamily="2" charset="-78"/>
                        </a:rPr>
                        <a:t>اتیوپی </a:t>
                      </a:r>
                      <a:endParaRPr kumimoji="0" lang="en-US" sz="1800" b="1" i="0" u="none" strike="noStrike" kern="1200" cap="none" normalizeH="0" baseline="0" dirty="0" smtClean="0">
                        <a:ln>
                          <a:noFill/>
                        </a:ln>
                        <a:solidFill>
                          <a:schemeClr val="tx1"/>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rowSpan="4">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جنوب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آفریقای جنوبی </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موزامبیک </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800" b="1" i="0" u="none" strike="noStrike" kern="1200" cap="none" normalizeH="0" baseline="0" dirty="0" smtClean="0">
                          <a:ln>
                            <a:noFill/>
                          </a:ln>
                          <a:solidFill>
                            <a:schemeClr val="tx1"/>
                          </a:solidFill>
                          <a:effectLst/>
                          <a:latin typeface="Tahoma" pitchFamily="34" charset="0"/>
                          <a:ea typeface="+mn-ea"/>
                          <a:cs typeface="B Titr" pitchFamily="2" charset="-78"/>
                        </a:rPr>
                        <a:t>آنگولا</a:t>
                      </a:r>
                      <a:endParaRPr kumimoji="0" lang="en-US" sz="1800" b="1" i="0" u="none" strike="noStrike" kern="1200" cap="none" normalizeH="0" baseline="0" dirty="0" smtClean="0">
                        <a:ln>
                          <a:noFill/>
                        </a:ln>
                        <a:solidFill>
                          <a:schemeClr val="tx1"/>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426285">
                <a:tc vMerge="1">
                  <a:txBody>
                    <a:bodyPr/>
                    <a:lstStyle/>
                    <a:p>
                      <a:pPr rtl="1"/>
                      <a:endParaRPr lang="fa-IR"/>
                    </a:p>
                  </a:txBody>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800" b="1" i="0" u="none" strike="noStrike" kern="1200" cap="none" normalizeH="0" baseline="0" dirty="0" smtClean="0">
                          <a:ln>
                            <a:noFill/>
                          </a:ln>
                          <a:solidFill>
                            <a:schemeClr val="tx1"/>
                          </a:solidFill>
                          <a:effectLst/>
                          <a:latin typeface="Tahoma" pitchFamily="34" charset="0"/>
                          <a:ea typeface="+mn-ea"/>
                          <a:cs typeface="B Titr" pitchFamily="2" charset="-78"/>
                        </a:rPr>
                        <a:t>زیمبابوه </a:t>
                      </a:r>
                      <a:endParaRPr kumimoji="0" lang="en-US" sz="1800" b="1" i="0" u="none" strike="noStrike" kern="1200" cap="none" normalizeH="0" baseline="0" dirty="0" smtClean="0">
                        <a:ln>
                          <a:noFill/>
                        </a:ln>
                        <a:solidFill>
                          <a:schemeClr val="tx1"/>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658453">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مرکز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کنگو کینشازا</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84768"/>
            <a:ext cx="10310850" cy="572464"/>
          </a:xfrm>
          <a:prstGeom prst="rect">
            <a:avLst/>
          </a:prstGeom>
        </p:spPr>
        <p:txBody>
          <a:bodyPr wrap="square">
            <a:spAutoFit/>
          </a:bodyPr>
          <a:lstStyle/>
          <a:p>
            <a:pPr indent="486687" fontAlgn="base">
              <a:lnSpc>
                <a:spcPct val="120000"/>
              </a:lnSpc>
              <a:spcBef>
                <a:spcPct val="0"/>
              </a:spcBef>
              <a:spcAft>
                <a:spcPct val="0"/>
              </a:spcAft>
            </a:pPr>
            <a:r>
              <a:rPr lang="fa-IR" altLang="zh-CN" sz="2600" cap="all" dirty="0">
                <a:ln w="9000" cmpd="sng">
                  <a:solidFill>
                    <a:prstClr val="black"/>
                  </a:solidFill>
                  <a:prstDash val="solid"/>
                </a:ln>
                <a:solidFill>
                  <a:srgbClr val="C00000"/>
                </a:solidFill>
                <a:effectLst>
                  <a:reflection blurRad="12700" stA="28000" endPos="45000" dist="1000" dir="5400000" sy="-100000" algn="bl" rotWithShape="0"/>
                </a:effectLst>
                <a:latin typeface="IranNastaliq" pitchFamily="18" charset="0"/>
                <a:cs typeface="Titr" pitchFamily="2" charset="-78"/>
              </a:rPr>
              <a:t>9)کشورهای هدف جمهوری اسلامی ايران درقاره آفريقا </a:t>
            </a:r>
            <a:r>
              <a:rPr lang="fa-IR" altLang="zh-CN" sz="2600" cap="all" dirty="0" smtClean="0">
                <a:ln w="9000" cmpd="sng">
                  <a:solidFill>
                    <a:prstClr val="black"/>
                  </a:solidFill>
                  <a:prstDash val="solid"/>
                </a:ln>
                <a:solidFill>
                  <a:srgbClr val="FF9933"/>
                </a:solidFill>
                <a:effectLst>
                  <a:reflection blurRad="12700" stA="28000" endPos="45000" dist="1000" dir="5400000" sy="-100000" algn="bl" rotWithShape="0"/>
                </a:effectLst>
                <a:latin typeface="IranNastaliq" pitchFamily="18" charset="0"/>
                <a:cs typeface="Titr" pitchFamily="2" charset="-78"/>
              </a:rPr>
              <a:t>با رويکرد اقتصاد مقاومتی  </a:t>
            </a:r>
            <a:endParaRPr lang="fa-IR" altLang="zh-CN" sz="2600" cap="all" dirty="0">
              <a:ln w="9000" cmpd="sng">
                <a:solidFill>
                  <a:prstClr val="black"/>
                </a:solidFill>
                <a:prstDash val="solid"/>
              </a:ln>
              <a:solidFill>
                <a:srgbClr val="FF9933"/>
              </a:solidFill>
              <a:effectLst>
                <a:reflection blurRad="12700" stA="28000" endPos="45000" dist="1000" dir="5400000" sy="-100000" algn="bl" rotWithShape="0"/>
              </a:effectLst>
              <a:latin typeface="IranNastaliq" pitchFamily="18" charset="0"/>
              <a:cs typeface="Titr" pitchFamily="2" charset="-78"/>
            </a:endParaRPr>
          </a:p>
        </p:txBody>
      </p:sp>
      <p:graphicFrame>
        <p:nvGraphicFramePr>
          <p:cNvPr id="4" name="Group 318"/>
          <p:cNvGraphicFramePr>
            <a:graphicFrameLocks noGrp="1"/>
          </p:cNvGraphicFramePr>
          <p:nvPr>
            <p:extLst>
              <p:ext uri="{D42A27DB-BD31-4B8C-83A1-F6EECF244321}">
                <p14:modId xmlns:p14="http://schemas.microsoft.com/office/powerpoint/2010/main" val="1044495700"/>
              </p:ext>
            </p:extLst>
          </p:nvPr>
        </p:nvGraphicFramePr>
        <p:xfrm>
          <a:off x="5167314" y="1142984"/>
          <a:ext cx="4411294" cy="4306504"/>
        </p:xfrm>
        <a:graphic>
          <a:graphicData uri="http://schemas.openxmlformats.org/drawingml/2006/table">
            <a:tbl>
              <a:tblPr rtl="1"/>
              <a:tblGrid>
                <a:gridCol w="2017872"/>
                <a:gridCol w="2393422"/>
              </a:tblGrid>
              <a:tr h="1327555">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endParaRPr kumimoji="0" lang="en-US" sz="2000" b="1" i="0" u="none" strike="noStrike" cap="none" normalizeH="0" baseline="0" dirty="0" smtClean="0">
                        <a:ln>
                          <a:noFill/>
                        </a:ln>
                        <a:solidFill>
                          <a:schemeClr val="tx1"/>
                        </a:solidFill>
                        <a:effectLst/>
                        <a:latin typeface="Tahoma" pitchFamily="34" charset="0"/>
                        <a:cs typeface="B Titr" pitchFamily="2" charset="-78"/>
                      </a:endParaRPr>
                    </a:p>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2000" b="1" i="0" u="none" strike="noStrike" cap="none" normalizeH="0" baseline="0" dirty="0" smtClean="0">
                          <a:ln>
                            <a:noFill/>
                          </a:ln>
                          <a:solidFill>
                            <a:schemeClr val="tx1"/>
                          </a:solidFill>
                          <a:effectLst/>
                          <a:latin typeface="Tahoma" pitchFamily="34" charset="0"/>
                          <a:cs typeface="B Titr" pitchFamily="2" charset="-78"/>
                        </a:rPr>
                        <a:t>منطقه جغرافیایی</a:t>
                      </a:r>
                      <a:endParaRPr kumimoji="0" lang="en-US" sz="2000" b="1" i="0" u="none" strike="noStrike" cap="none" normalizeH="0" baseline="0" dirty="0" smtClean="0">
                        <a:ln>
                          <a:noFill/>
                        </a:ln>
                        <a:solidFill>
                          <a:schemeClr val="tx1"/>
                        </a:solidFill>
                        <a:effectLst/>
                        <a:latin typeface="Tahoma" pitchFamily="34" charset="0"/>
                        <a:cs typeface="B Titr" pitchFamily="2" charset="-78"/>
                      </a:endParaRPr>
                    </a:p>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endParaRPr kumimoji="0" lang="en-US" sz="20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2000" b="1" i="0" u="none" strike="noStrike" cap="none" normalizeH="0" baseline="0" dirty="0" smtClean="0">
                          <a:ln>
                            <a:noFill/>
                          </a:ln>
                          <a:solidFill>
                            <a:schemeClr val="tx1"/>
                          </a:solidFill>
                          <a:effectLst/>
                          <a:latin typeface="Tahoma" pitchFamily="34" charset="0"/>
                          <a:cs typeface="B Titr" pitchFamily="2" charset="-78"/>
                        </a:rPr>
                        <a:t>نام کشورهای هدف</a:t>
                      </a:r>
                      <a:endParaRPr kumimoji="0" lang="en-US" sz="2000" b="1" i="0" u="none" strike="noStrike" cap="none" normalizeH="0" baseline="0" dirty="0" smtClean="0">
                        <a:ln>
                          <a:noFill/>
                        </a:ln>
                        <a:solidFill>
                          <a:schemeClr val="tx1"/>
                        </a:solidFill>
                        <a:effectLst/>
                        <a:latin typeface="Tahoma" pitchFamily="34" charset="0"/>
                        <a:cs typeface="B Lotus"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992983">
                <a:tc rowSpan="2">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شمال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rgbClr val="FF0000"/>
                          </a:solidFill>
                          <a:effectLst/>
                          <a:latin typeface="Tahoma" pitchFamily="34" charset="0"/>
                          <a:cs typeface="B Titr" pitchFamily="2" charset="-78"/>
                        </a:rPr>
                        <a:t>الجزایر</a:t>
                      </a:r>
                      <a:endParaRPr kumimoji="0" lang="en-US" sz="18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992983">
                <a:tc vMerge="1">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endParaRPr kumimoji="0" lang="en-US" sz="1700" b="1" i="0" u="none" strike="noStrike" cap="none" normalizeH="0" baseline="0" dirty="0" smtClean="0">
                        <a:ln>
                          <a:noFill/>
                        </a:ln>
                        <a:solidFill>
                          <a:srgbClr val="0000CC"/>
                        </a:solidFill>
                        <a:effectLst/>
                        <a:latin typeface="Tahoma" pitchFamily="34" charset="0"/>
                        <a:cs typeface="B Titr" pitchFamily="2" charset="-78"/>
                      </a:endParaRPr>
                    </a:p>
                  </a:txBody>
                  <a:tcPr marL="99060" marR="99060" marT="49530" marB="49530" anchor="ctr" horzOverflow="overflow">
                    <a:lnL w="28575" cap="flat" cmpd="sng" algn="ctr">
                      <a:solidFill>
                        <a:srgbClr val="000099"/>
                      </a:solidFill>
                      <a:prstDash val="solid"/>
                      <a:round/>
                      <a:headEnd type="none" w="med" len="med"/>
                      <a:tailEnd type="none" w="med" len="med"/>
                    </a:lnL>
                    <a:lnR w="28575" cap="flat" cmpd="sng" algn="ctr">
                      <a:solidFill>
                        <a:srgbClr val="000099"/>
                      </a:solidFill>
                      <a:prstDash val="solid"/>
                      <a:round/>
                      <a:headEnd type="none" w="med" len="med"/>
                      <a:tailEnd type="none" w="med" len="med"/>
                    </a:lnR>
                    <a:lnT w="28575" cap="flat" cmpd="sng" algn="ctr">
                      <a:solidFill>
                        <a:srgbClr val="0000CC"/>
                      </a:solidFill>
                      <a:prstDash val="solid"/>
                      <a:round/>
                      <a:headEnd type="none" w="med" len="med"/>
                      <a:tailEnd type="none" w="med" len="med"/>
                    </a:lnT>
                    <a:lnB w="28575" cap="flat" cmpd="sng" algn="ctr">
                      <a:solidFill>
                        <a:srgbClr val="0000C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rgbClr val="FF0000"/>
                          </a:solidFill>
                          <a:effectLst/>
                          <a:latin typeface="Tahoma" pitchFamily="34" charset="0"/>
                          <a:cs typeface="B Titr" pitchFamily="2" charset="-78"/>
                        </a:rPr>
                        <a:t>مصر</a:t>
                      </a:r>
                      <a:endParaRPr kumimoji="0" lang="en-US" sz="18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992983">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غرب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cap="none" normalizeH="0" baseline="0" dirty="0" smtClean="0">
                          <a:ln>
                            <a:noFill/>
                          </a:ln>
                          <a:solidFill>
                            <a:srgbClr val="FF0000"/>
                          </a:solidFill>
                          <a:effectLst/>
                          <a:latin typeface="Tahoma" pitchFamily="34" charset="0"/>
                          <a:cs typeface="B Titr" pitchFamily="2" charset="-78"/>
                        </a:rPr>
                        <a:t>نیجریه </a:t>
                      </a:r>
                      <a:endParaRPr kumimoji="0" lang="en-US" sz="1800" b="1" i="0" u="none" strike="noStrike" cap="none" normalizeH="0" baseline="0" dirty="0" smtClean="0">
                        <a:ln>
                          <a:noFill/>
                        </a:ln>
                        <a:solidFill>
                          <a:srgbClr val="FF0000"/>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 name="Group 338"/>
          <p:cNvGraphicFramePr>
            <a:graphicFrameLocks noGrp="1"/>
          </p:cNvGraphicFramePr>
          <p:nvPr>
            <p:extLst>
              <p:ext uri="{D42A27DB-BD31-4B8C-83A1-F6EECF244321}">
                <p14:modId xmlns:p14="http://schemas.microsoft.com/office/powerpoint/2010/main" val="2915600521"/>
              </p:ext>
            </p:extLst>
          </p:nvPr>
        </p:nvGraphicFramePr>
        <p:xfrm>
          <a:off x="452406" y="1142984"/>
          <a:ext cx="4500594" cy="4275376"/>
        </p:xfrm>
        <a:graphic>
          <a:graphicData uri="http://schemas.openxmlformats.org/drawingml/2006/table">
            <a:tbl>
              <a:tblPr rtl="1"/>
              <a:tblGrid>
                <a:gridCol w="2022547"/>
                <a:gridCol w="2478047"/>
              </a:tblGrid>
              <a:tr h="1349912">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2000" b="1" i="0" u="none" strike="noStrike" cap="none" normalizeH="0" baseline="0" dirty="0" smtClean="0">
                          <a:ln>
                            <a:noFill/>
                          </a:ln>
                          <a:solidFill>
                            <a:schemeClr val="tx1"/>
                          </a:solidFill>
                          <a:effectLst/>
                          <a:latin typeface="Tahoma" pitchFamily="34" charset="0"/>
                          <a:cs typeface="B Titr" pitchFamily="2" charset="-78"/>
                        </a:rPr>
                        <a:t>منطقه جغرافیایی</a:t>
                      </a:r>
                      <a:endParaRPr kumimoji="0" lang="en-US" sz="20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defRPr/>
                      </a:pPr>
                      <a:r>
                        <a:rPr kumimoji="0" lang="fa-IR" sz="2000" b="1" i="0" u="none" strike="noStrike" cap="none" normalizeH="0" baseline="0" dirty="0" smtClean="0">
                          <a:ln>
                            <a:noFill/>
                          </a:ln>
                          <a:solidFill>
                            <a:schemeClr val="tx1"/>
                          </a:solidFill>
                          <a:effectLst/>
                          <a:latin typeface="Tahoma" pitchFamily="34" charset="0"/>
                          <a:cs typeface="B Titr" pitchFamily="2" charset="-78"/>
                        </a:rPr>
                        <a:t>نام کشورهای هدف</a:t>
                      </a:r>
                      <a:endParaRPr kumimoji="0" lang="en-US" sz="2000" b="1" i="0" u="none" strike="noStrike" cap="none" normalizeH="0" baseline="0" dirty="0" smtClean="0">
                        <a:ln>
                          <a:noFill/>
                        </a:ln>
                        <a:solidFill>
                          <a:schemeClr val="tx1"/>
                        </a:solidFill>
                        <a:effectLst/>
                        <a:latin typeface="Tahoma" pitchFamily="34" charset="0"/>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1462732">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شرق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کنیا</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1462732">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2000" b="0" i="0" u="none" strike="noStrike" kern="1200" cap="none" normalizeH="0" baseline="0" dirty="0" smtClean="0">
                          <a:ln>
                            <a:noFill/>
                          </a:ln>
                          <a:solidFill>
                            <a:srgbClr val="FF0000"/>
                          </a:solidFill>
                          <a:effectLst/>
                          <a:latin typeface="Tahoma" pitchFamily="34" charset="0"/>
                          <a:ea typeface="+mn-ea"/>
                          <a:cs typeface="B Titr" pitchFamily="2" charset="-78"/>
                        </a:rPr>
                        <a:t>جنوب آفریقا</a:t>
                      </a:r>
                      <a:endParaRPr kumimoji="0" lang="en-US" sz="2000" b="0"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accent1"/>
                        </a:buClr>
                        <a:buSzTx/>
                        <a:buFontTx/>
                        <a:buNone/>
                        <a:tabLst/>
                      </a:pPr>
                      <a:r>
                        <a:rPr kumimoji="0" lang="fa-IR" sz="1800" b="1" i="0" u="none" strike="noStrike" kern="1200" cap="none" normalizeH="0" baseline="0" dirty="0" smtClean="0">
                          <a:ln>
                            <a:noFill/>
                          </a:ln>
                          <a:solidFill>
                            <a:srgbClr val="FF0000"/>
                          </a:solidFill>
                          <a:effectLst/>
                          <a:latin typeface="Tahoma" pitchFamily="34" charset="0"/>
                          <a:ea typeface="+mn-ea"/>
                          <a:cs typeface="B Titr" pitchFamily="2" charset="-78"/>
                        </a:rPr>
                        <a:t>آفریقای جنوبی </a:t>
                      </a:r>
                      <a:endParaRPr kumimoji="0" lang="en-US" sz="1800" b="1" i="0" u="none" strike="noStrike" kern="1200" cap="none" normalizeH="0" baseline="0" dirty="0" smtClean="0">
                        <a:ln>
                          <a:noFill/>
                        </a:ln>
                        <a:solidFill>
                          <a:srgbClr val="FF0000"/>
                        </a:solidFill>
                        <a:effectLst/>
                        <a:latin typeface="Tahoma" pitchFamily="34" charset="0"/>
                        <a:ea typeface="+mn-ea"/>
                        <a:cs typeface="B Titr" pitchFamily="2" charset="-78"/>
                      </a:endParaRPr>
                    </a:p>
                  </a:txBody>
                  <a:tcPr marL="99060" marR="99060" marT="49530" marB="4953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753677"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753678"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753679"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753680"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0" name="Rectangle 311"/>
          <p:cNvSpPr>
            <a:spLocks noChangeArrowheads="1"/>
          </p:cNvSpPr>
          <p:nvPr/>
        </p:nvSpPr>
        <p:spPr bwMode="auto">
          <a:xfrm>
            <a:off x="238092" y="199062"/>
            <a:ext cx="9204325" cy="406265"/>
          </a:xfrm>
          <a:prstGeom prst="rect">
            <a:avLst/>
          </a:prstGeom>
          <a:noFill/>
          <a:ln w="9525">
            <a:noFill/>
            <a:miter lim="800000"/>
            <a:headEnd/>
            <a:tailEnd/>
          </a:ln>
          <a:effectLst/>
        </p:spPr>
        <p:txBody>
          <a:bodyPr anchor="ctr">
            <a:spAutoFit/>
          </a:bodyPr>
          <a:lstStyle/>
          <a:p>
            <a:pPr rtl="1">
              <a:lnSpc>
                <a:spcPct val="80000"/>
              </a:lnSpc>
            </a:pPr>
            <a:r>
              <a:rPr lang="fa-IR" altLang="zh-CN" sz="2400" dirty="0" smtClean="0">
                <a:solidFill>
                  <a:srgbClr val="800000"/>
                </a:solidFill>
                <a:latin typeface="Verdana" pitchFamily="34" charset="0"/>
                <a:ea typeface="SimSun" pitchFamily="2" charset="-122"/>
                <a:cs typeface="B Titr" pitchFamily="2" charset="-78"/>
              </a:rPr>
              <a:t>13) موافقتنامه های ایران و کشورهای آفریقایی به تفکیک موافقت نامه </a:t>
            </a:r>
            <a:endParaRPr lang="fa-IR" altLang="zh-CN" sz="2400" dirty="0">
              <a:solidFill>
                <a:srgbClr val="800000"/>
              </a:solidFill>
              <a:latin typeface="Verdana" pitchFamily="34" charset="0"/>
              <a:ea typeface="SimSun" pitchFamily="2" charset="-122"/>
              <a:cs typeface="B Titr" pitchFamily="2" charset="-78"/>
            </a:endParaRPr>
          </a:p>
        </p:txBody>
      </p:sp>
      <p:graphicFrame>
        <p:nvGraphicFramePr>
          <p:cNvPr id="9" name="Table 8"/>
          <p:cNvGraphicFramePr>
            <a:graphicFrameLocks noGrp="1"/>
          </p:cNvGraphicFramePr>
          <p:nvPr>
            <p:extLst>
              <p:ext uri="{D42A27DB-BD31-4B8C-83A1-F6EECF244321}">
                <p14:modId xmlns:p14="http://schemas.microsoft.com/office/powerpoint/2010/main" val="4245988530"/>
              </p:ext>
            </p:extLst>
          </p:nvPr>
        </p:nvGraphicFramePr>
        <p:xfrm>
          <a:off x="632520" y="785794"/>
          <a:ext cx="8606760" cy="6309360"/>
        </p:xfrm>
        <a:graphic>
          <a:graphicData uri="http://schemas.openxmlformats.org/drawingml/2006/table">
            <a:tbl>
              <a:tblPr rtl="1"/>
              <a:tblGrid>
                <a:gridCol w="3410644"/>
                <a:gridCol w="5196116"/>
              </a:tblGrid>
              <a:tr h="122991">
                <a:tc rowSpan="4">
                  <a:txBody>
                    <a:bodyPr/>
                    <a:lstStyle/>
                    <a:p>
                      <a:pPr algn="ctr" rtl="1">
                        <a:lnSpc>
                          <a:spcPct val="115000"/>
                        </a:lnSpc>
                        <a:spcAft>
                          <a:spcPts val="0"/>
                        </a:spcAft>
                      </a:pPr>
                      <a:r>
                        <a:rPr lang="fa-IR" sz="1600" b="1" dirty="0">
                          <a:latin typeface="Calibri"/>
                          <a:ea typeface="Times New Roman"/>
                          <a:cs typeface="+mj-cs"/>
                        </a:rPr>
                        <a:t>موافقت نامه بازرگانی</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lnSpc>
                          <a:spcPct val="115000"/>
                        </a:lnSpc>
                        <a:spcAft>
                          <a:spcPts val="0"/>
                        </a:spcAft>
                      </a:pPr>
                      <a:r>
                        <a:rPr lang="fa-IR" sz="1800" b="1" dirty="0">
                          <a:latin typeface="Calibri"/>
                          <a:ea typeface="Times New Roman"/>
                          <a:cs typeface="+mn-cs"/>
                        </a:rPr>
                        <a:t>شمال آفریقا :</a:t>
                      </a:r>
                      <a:r>
                        <a:rPr lang="fa-IR" sz="1800" dirty="0">
                          <a:latin typeface="Calibri"/>
                          <a:ea typeface="Times New Roman"/>
                          <a:cs typeface="+mn-cs"/>
                        </a:rPr>
                        <a:t>  </a:t>
                      </a:r>
                      <a:r>
                        <a:rPr lang="fa-IR" sz="2000" dirty="0">
                          <a:latin typeface="Calibri"/>
                          <a:ea typeface="Times New Roman"/>
                          <a:cs typeface="+mn-cs"/>
                        </a:rPr>
                        <a:t>الجزایر ، مغرب ، لیبی ( پاراف)،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غرب آفریقا :</a:t>
                      </a:r>
                      <a:r>
                        <a:rPr lang="fa-IR" sz="2000" dirty="0">
                          <a:latin typeface="Calibri"/>
                          <a:ea typeface="Times New Roman"/>
                          <a:cs typeface="+mn-cs"/>
                        </a:rPr>
                        <a:t> نیجریه ، غنا</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شرق آفریقا :</a:t>
                      </a:r>
                      <a:r>
                        <a:rPr lang="fa-IR" sz="2000" dirty="0">
                          <a:latin typeface="Calibri"/>
                          <a:ea typeface="Times New Roman"/>
                          <a:cs typeface="+mn-cs"/>
                        </a:rPr>
                        <a:t> </a:t>
                      </a:r>
                      <a:r>
                        <a:rPr lang="fa-IR" sz="2000" dirty="0" smtClean="0">
                          <a:latin typeface="Calibri"/>
                          <a:ea typeface="Times New Roman"/>
                          <a:cs typeface="+mn-cs"/>
                        </a:rPr>
                        <a:t>کنیا(پاراف)، </a:t>
                      </a:r>
                      <a:r>
                        <a:rPr lang="fa-IR" sz="2000" dirty="0">
                          <a:latin typeface="Calibri"/>
                          <a:ea typeface="Times New Roman"/>
                          <a:cs typeface="+mn-cs"/>
                        </a:rPr>
                        <a:t>تانزانیا، سودان، اتیوپی، جیبوتی، اوگاندا</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جنوب آفریقا :</a:t>
                      </a:r>
                      <a:r>
                        <a:rPr lang="fa-IR" sz="2000" dirty="0">
                          <a:latin typeface="Calibri"/>
                          <a:ea typeface="Times New Roman"/>
                          <a:cs typeface="+mn-cs"/>
                        </a:rPr>
                        <a:t>  آفریقای جنوبی</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5870">
                <a:tc>
                  <a:txBody>
                    <a:bodyPr/>
                    <a:lstStyle/>
                    <a:p>
                      <a:pPr algn="ctr" rtl="1">
                        <a:lnSpc>
                          <a:spcPct val="115000"/>
                        </a:lnSpc>
                        <a:spcAft>
                          <a:spcPts val="0"/>
                        </a:spcAft>
                      </a:pPr>
                      <a:r>
                        <a:rPr lang="fa-IR" sz="1600" b="1" dirty="0">
                          <a:latin typeface="Calibri"/>
                          <a:ea typeface="Times New Roman"/>
                          <a:cs typeface="+mj-cs"/>
                        </a:rPr>
                        <a:t>موافقتنامه </a:t>
                      </a:r>
                      <a:r>
                        <a:rPr lang="fa-IR" sz="1600" b="1" dirty="0" smtClean="0">
                          <a:latin typeface="Calibri"/>
                          <a:ea typeface="Times New Roman"/>
                          <a:cs typeface="+mj-cs"/>
                        </a:rPr>
                        <a:t>ترجیحات </a:t>
                      </a:r>
                      <a:r>
                        <a:rPr lang="fa-IR" sz="1600" b="1" dirty="0">
                          <a:latin typeface="Calibri"/>
                          <a:ea typeface="Times New Roman"/>
                          <a:cs typeface="+mj-cs"/>
                        </a:rPr>
                        <a:t>تجاری</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lnSpc>
                          <a:spcPct val="115000"/>
                        </a:lnSpc>
                        <a:spcAft>
                          <a:spcPts val="0"/>
                        </a:spcAft>
                      </a:pPr>
                      <a:r>
                        <a:rPr lang="fa-IR" sz="2000" b="1" dirty="0">
                          <a:latin typeface="Calibri"/>
                          <a:ea typeface="Times New Roman"/>
                          <a:cs typeface="+mn-cs"/>
                        </a:rPr>
                        <a:t>شمال آفریقا :</a:t>
                      </a:r>
                      <a:r>
                        <a:rPr lang="fa-IR" sz="2000" dirty="0">
                          <a:latin typeface="Calibri"/>
                          <a:ea typeface="Times New Roman"/>
                          <a:cs typeface="+mn-cs"/>
                        </a:rPr>
                        <a:t>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rowSpan="4">
                  <a:txBody>
                    <a:bodyPr/>
                    <a:lstStyle/>
                    <a:p>
                      <a:pPr algn="ctr" rtl="1">
                        <a:lnSpc>
                          <a:spcPct val="115000"/>
                        </a:lnSpc>
                        <a:spcAft>
                          <a:spcPts val="0"/>
                        </a:spcAft>
                      </a:pPr>
                      <a:r>
                        <a:rPr lang="fa-IR" sz="1600" b="1" dirty="0">
                          <a:latin typeface="Calibri"/>
                          <a:ea typeface="Times New Roman"/>
                          <a:cs typeface="+mj-cs"/>
                        </a:rPr>
                        <a:t>موافقتنامه </a:t>
                      </a:r>
                      <a:r>
                        <a:rPr lang="fa-IR" sz="1600" b="1" dirty="0" smtClean="0">
                          <a:latin typeface="Calibri"/>
                          <a:ea typeface="Times New Roman"/>
                          <a:cs typeface="+mj-cs"/>
                        </a:rPr>
                        <a:t>سرمایه </a:t>
                      </a:r>
                      <a:r>
                        <a:rPr lang="fa-IR" sz="1600" b="1" dirty="0">
                          <a:latin typeface="Calibri"/>
                          <a:ea typeface="Times New Roman"/>
                          <a:cs typeface="+mj-cs"/>
                        </a:rPr>
                        <a:t>گذاری</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lnSpc>
                          <a:spcPct val="115000"/>
                        </a:lnSpc>
                        <a:spcAft>
                          <a:spcPts val="0"/>
                        </a:spcAft>
                      </a:pPr>
                      <a:r>
                        <a:rPr lang="fa-IR" sz="2000" b="1">
                          <a:latin typeface="Calibri"/>
                          <a:ea typeface="Times New Roman"/>
                          <a:cs typeface="+mn-cs"/>
                        </a:rPr>
                        <a:t> شمال آفریقا :</a:t>
                      </a:r>
                      <a:r>
                        <a:rPr lang="fa-IR" sz="2000">
                          <a:latin typeface="Calibri"/>
                          <a:ea typeface="Times New Roman"/>
                          <a:cs typeface="+mn-cs"/>
                        </a:rPr>
                        <a:t>  الجزایر، مغرب، لیبی، تونس</a:t>
                      </a:r>
                      <a:endParaRPr lang="en-US" sz="200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a:latin typeface="Calibri"/>
                          <a:ea typeface="Times New Roman"/>
                          <a:cs typeface="+mn-cs"/>
                        </a:rPr>
                        <a:t>غرب آفریقا :</a:t>
                      </a:r>
                      <a:r>
                        <a:rPr lang="fa-IR" sz="2000">
                          <a:latin typeface="Calibri"/>
                          <a:ea typeface="Times New Roman"/>
                          <a:cs typeface="+mn-cs"/>
                        </a:rPr>
                        <a:t>  نیجریه</a:t>
                      </a:r>
                      <a:endParaRPr lang="en-US" sz="200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a:latin typeface="Calibri"/>
                          <a:ea typeface="Times New Roman"/>
                          <a:cs typeface="+mn-cs"/>
                        </a:rPr>
                        <a:t>شرق آفریقا :</a:t>
                      </a:r>
                      <a:r>
                        <a:rPr lang="fa-IR" sz="2000">
                          <a:latin typeface="Calibri"/>
                          <a:ea typeface="Times New Roman"/>
                          <a:cs typeface="+mn-cs"/>
                        </a:rPr>
                        <a:t>  کنیا، اتیوپی ، اوگاندا</a:t>
                      </a:r>
                      <a:endParaRPr lang="en-US" sz="200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جنوب آفریقا :</a:t>
                      </a:r>
                      <a:r>
                        <a:rPr lang="fa-IR" sz="2000" dirty="0">
                          <a:latin typeface="Calibri"/>
                          <a:ea typeface="Times New Roman"/>
                          <a:cs typeface="+mn-cs"/>
                        </a:rPr>
                        <a:t>  آفریقای جنوبی، زیمبابوه</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rowSpan="4">
                  <a:txBody>
                    <a:bodyPr/>
                    <a:lstStyle/>
                    <a:p>
                      <a:pPr algn="ctr" rtl="1">
                        <a:lnSpc>
                          <a:spcPct val="115000"/>
                        </a:lnSpc>
                        <a:spcAft>
                          <a:spcPts val="0"/>
                        </a:spcAft>
                      </a:pPr>
                      <a:r>
                        <a:rPr lang="fa-IR" sz="1600" b="1" dirty="0">
                          <a:latin typeface="Calibri"/>
                          <a:ea typeface="Times New Roman"/>
                          <a:cs typeface="+mj-cs"/>
                        </a:rPr>
                        <a:t>موافقتنامه گمرکی</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lnSpc>
                          <a:spcPct val="115000"/>
                        </a:lnSpc>
                        <a:spcAft>
                          <a:spcPts val="0"/>
                        </a:spcAft>
                      </a:pPr>
                      <a:r>
                        <a:rPr lang="fa-IR" sz="2000" b="1" dirty="0">
                          <a:latin typeface="Calibri"/>
                          <a:ea typeface="Times New Roman"/>
                          <a:cs typeface="+mn-cs"/>
                        </a:rPr>
                        <a:t>شمال آفریقا :</a:t>
                      </a:r>
                      <a:r>
                        <a:rPr lang="fa-IR" sz="2000" dirty="0">
                          <a:latin typeface="Calibri"/>
                          <a:ea typeface="Times New Roman"/>
                          <a:cs typeface="+mn-cs"/>
                        </a:rPr>
                        <a:t>  الجزایر ، لیبی،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غرب آفریقا :</a:t>
                      </a:r>
                      <a:r>
                        <a:rPr lang="fa-IR" sz="2000" dirty="0">
                          <a:latin typeface="Calibri"/>
                          <a:ea typeface="Times New Roman"/>
                          <a:cs typeface="+mn-cs"/>
                        </a:rPr>
                        <a:t>  نیجریه ، غنا (پاراف)</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شرق آفریقا :</a:t>
                      </a:r>
                      <a:r>
                        <a:rPr lang="fa-IR" sz="2000" dirty="0">
                          <a:latin typeface="Calibri"/>
                          <a:ea typeface="Times New Roman"/>
                          <a:cs typeface="+mn-cs"/>
                        </a:rPr>
                        <a:t> کنیا، سودان، اتیوپی</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a:latin typeface="Calibri"/>
                          <a:ea typeface="Times New Roman"/>
                          <a:cs typeface="+mn-cs"/>
                        </a:rPr>
                        <a:t>جنوب آفریقا :</a:t>
                      </a:r>
                      <a:r>
                        <a:rPr lang="fa-IR" sz="2000">
                          <a:latin typeface="Calibri"/>
                          <a:ea typeface="Times New Roman"/>
                          <a:cs typeface="+mn-cs"/>
                        </a:rPr>
                        <a:t>  آفریقای جنوبی</a:t>
                      </a:r>
                      <a:endParaRPr lang="en-US" sz="200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rowSpan="3">
                  <a:txBody>
                    <a:bodyPr/>
                    <a:lstStyle/>
                    <a:p>
                      <a:pPr algn="ctr" rtl="1">
                        <a:lnSpc>
                          <a:spcPct val="115000"/>
                        </a:lnSpc>
                        <a:spcAft>
                          <a:spcPts val="0"/>
                        </a:spcAft>
                      </a:pPr>
                      <a:r>
                        <a:rPr lang="fa-IR" sz="1600" b="1" dirty="0">
                          <a:latin typeface="Calibri"/>
                          <a:ea typeface="Times New Roman"/>
                          <a:cs typeface="+mj-cs"/>
                        </a:rPr>
                        <a:t>موافقتنامه </a:t>
                      </a:r>
                      <a:br>
                        <a:rPr lang="fa-IR" sz="1600" b="1" dirty="0">
                          <a:latin typeface="Calibri"/>
                          <a:ea typeface="Times New Roman"/>
                          <a:cs typeface="+mj-cs"/>
                        </a:rPr>
                      </a:br>
                      <a:r>
                        <a:rPr lang="fa-IR" sz="1600" b="1" dirty="0">
                          <a:latin typeface="Calibri"/>
                          <a:ea typeface="Times New Roman"/>
                          <a:cs typeface="+mj-cs"/>
                        </a:rPr>
                        <a:t>اجتناب از اخذ مالیات مضاعف</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rtl="1">
                        <a:lnSpc>
                          <a:spcPct val="115000"/>
                        </a:lnSpc>
                        <a:spcAft>
                          <a:spcPts val="0"/>
                        </a:spcAft>
                      </a:pPr>
                      <a:r>
                        <a:rPr lang="fa-IR" sz="2000" b="1" dirty="0">
                          <a:latin typeface="Calibri"/>
                          <a:ea typeface="Times New Roman"/>
                          <a:cs typeface="+mn-cs"/>
                        </a:rPr>
                        <a:t>شمال آفریقا :</a:t>
                      </a:r>
                      <a:r>
                        <a:rPr lang="fa-IR" sz="2000" dirty="0">
                          <a:latin typeface="Calibri"/>
                          <a:ea typeface="Times New Roman"/>
                          <a:cs typeface="+mn-cs"/>
                        </a:rPr>
                        <a:t>  الجزایر، مغرب (پاراف) ،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a:latin typeface="Calibri"/>
                          <a:ea typeface="Times New Roman"/>
                          <a:cs typeface="+mn-cs"/>
                        </a:rPr>
                        <a:t>شرق آفریقا :</a:t>
                      </a:r>
                      <a:r>
                        <a:rPr lang="fa-IR" sz="2000">
                          <a:latin typeface="Calibri"/>
                          <a:ea typeface="Times New Roman"/>
                          <a:cs typeface="+mn-cs"/>
                        </a:rPr>
                        <a:t>  کنیا، سودان</a:t>
                      </a:r>
                      <a:endParaRPr lang="en-US" sz="200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جنوب آفریقا :</a:t>
                      </a:r>
                      <a:r>
                        <a:rPr lang="fa-IR" sz="2000" dirty="0">
                          <a:latin typeface="Calibri"/>
                          <a:ea typeface="Times New Roman"/>
                          <a:cs typeface="+mn-cs"/>
                        </a:rPr>
                        <a:t>  آفریقای جنوبی</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ransition spd="slow">
    <p:split dir="in"/>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753677"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753678"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753679"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753680"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0" name="Rectangle 311"/>
          <p:cNvSpPr>
            <a:spLocks noChangeArrowheads="1"/>
          </p:cNvSpPr>
          <p:nvPr/>
        </p:nvSpPr>
        <p:spPr bwMode="auto">
          <a:xfrm>
            <a:off x="166654" y="285728"/>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ادامه ...</a:t>
            </a:r>
            <a:endParaRPr lang="fa-IR" altLang="zh-CN" sz="2167" dirty="0">
              <a:solidFill>
                <a:srgbClr val="800000"/>
              </a:solidFill>
              <a:latin typeface="Verdana" pitchFamily="34" charset="0"/>
              <a:ea typeface="SimSun" pitchFamily="2" charset="-122"/>
              <a:cs typeface="B Titr" pitchFamily="2" charset="-78"/>
            </a:endParaRPr>
          </a:p>
        </p:txBody>
      </p:sp>
      <p:graphicFrame>
        <p:nvGraphicFramePr>
          <p:cNvPr id="9" name="Table 8"/>
          <p:cNvGraphicFramePr>
            <a:graphicFrameLocks noGrp="1"/>
          </p:cNvGraphicFramePr>
          <p:nvPr/>
        </p:nvGraphicFramePr>
        <p:xfrm>
          <a:off x="560512" y="1214422"/>
          <a:ext cx="8464454" cy="4556760"/>
        </p:xfrm>
        <a:graphic>
          <a:graphicData uri="http://schemas.openxmlformats.org/drawingml/2006/table">
            <a:tbl>
              <a:tblPr rtl="1"/>
              <a:tblGrid>
                <a:gridCol w="3200619"/>
                <a:gridCol w="5263835"/>
              </a:tblGrid>
              <a:tr h="122991">
                <a:tc rowSpan="4">
                  <a:txBody>
                    <a:bodyPr/>
                    <a:lstStyle/>
                    <a:p>
                      <a:pPr algn="ctr" rtl="1">
                        <a:lnSpc>
                          <a:spcPct val="115000"/>
                        </a:lnSpc>
                        <a:spcAft>
                          <a:spcPts val="0"/>
                        </a:spcAft>
                      </a:pPr>
                      <a:r>
                        <a:rPr lang="fa-IR" sz="1600" b="1" dirty="0" smtClean="0">
                          <a:latin typeface="Calibri"/>
                          <a:ea typeface="Times New Roman"/>
                          <a:cs typeface="+mj-cs"/>
                        </a:rPr>
                        <a:t>موافقتنامه </a:t>
                      </a:r>
                      <a:r>
                        <a:rPr lang="fa-IR" sz="1600" b="1" dirty="0">
                          <a:latin typeface="Calibri"/>
                          <a:ea typeface="Times New Roman"/>
                          <a:cs typeface="+mj-cs"/>
                        </a:rPr>
                        <a:t>استاندارد</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15000"/>
                        </a:lnSpc>
                        <a:spcAft>
                          <a:spcPts val="0"/>
                        </a:spcAft>
                      </a:pPr>
                      <a:r>
                        <a:rPr lang="fa-IR" sz="2000" b="1" dirty="0">
                          <a:latin typeface="Calibri"/>
                          <a:ea typeface="Times New Roman"/>
                          <a:cs typeface="+mn-cs"/>
                        </a:rPr>
                        <a:t>شمال آفریقا :</a:t>
                      </a:r>
                      <a:r>
                        <a:rPr lang="fa-IR" sz="2000" dirty="0">
                          <a:latin typeface="Calibri"/>
                          <a:ea typeface="Times New Roman"/>
                          <a:cs typeface="+mn-cs"/>
                        </a:rPr>
                        <a:t>  الجزایر،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غرب آفریقا :</a:t>
                      </a:r>
                      <a:r>
                        <a:rPr lang="fa-IR" sz="2000" dirty="0">
                          <a:latin typeface="Calibri"/>
                          <a:ea typeface="Times New Roman"/>
                          <a:cs typeface="+mn-cs"/>
                        </a:rPr>
                        <a:t>  نیجریه</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شرق آفریقا :</a:t>
                      </a:r>
                      <a:r>
                        <a:rPr lang="fa-IR" sz="2000" dirty="0">
                          <a:latin typeface="Calibri"/>
                          <a:ea typeface="Times New Roman"/>
                          <a:cs typeface="+mn-cs"/>
                        </a:rPr>
                        <a:t>  کنیا، اوگاندا</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جنوب آفریقا :</a:t>
                      </a:r>
                      <a:r>
                        <a:rPr lang="fa-IR" sz="2000" dirty="0">
                          <a:latin typeface="Calibri"/>
                          <a:ea typeface="Times New Roman"/>
                          <a:cs typeface="+mn-cs"/>
                        </a:rPr>
                        <a:t>  آفریقای جنوبی</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rowSpan="4">
                  <a:txBody>
                    <a:bodyPr/>
                    <a:lstStyle/>
                    <a:p>
                      <a:pPr algn="ctr" rtl="1">
                        <a:lnSpc>
                          <a:spcPct val="115000"/>
                        </a:lnSpc>
                        <a:spcAft>
                          <a:spcPts val="0"/>
                        </a:spcAft>
                      </a:pPr>
                      <a:r>
                        <a:rPr lang="fa-IR" sz="1600" b="1" dirty="0">
                          <a:latin typeface="Calibri"/>
                          <a:ea typeface="Times New Roman"/>
                          <a:cs typeface="+mj-cs"/>
                        </a:rPr>
                        <a:t>موافقتنامه </a:t>
                      </a:r>
                      <a:r>
                        <a:rPr lang="fa-IR" sz="1600" b="1" dirty="0" smtClean="0">
                          <a:latin typeface="Calibri"/>
                          <a:ea typeface="Times New Roman"/>
                          <a:cs typeface="+mj-cs"/>
                        </a:rPr>
                        <a:t>حمل </a:t>
                      </a:r>
                      <a:r>
                        <a:rPr lang="fa-IR" sz="1600" b="1" dirty="0">
                          <a:latin typeface="Calibri"/>
                          <a:ea typeface="Times New Roman"/>
                          <a:cs typeface="+mj-cs"/>
                        </a:rPr>
                        <a:t>و نقل دریایی</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15000"/>
                        </a:lnSpc>
                        <a:spcAft>
                          <a:spcPts val="0"/>
                        </a:spcAft>
                      </a:pPr>
                      <a:r>
                        <a:rPr lang="fa-IR" sz="2000" b="1" dirty="0">
                          <a:latin typeface="Calibri"/>
                          <a:ea typeface="Times New Roman"/>
                          <a:cs typeface="+mn-cs"/>
                        </a:rPr>
                        <a:t>شمال آفریقا :</a:t>
                      </a:r>
                      <a:r>
                        <a:rPr lang="fa-IR" sz="2000" dirty="0">
                          <a:latin typeface="Calibri"/>
                          <a:ea typeface="Times New Roman"/>
                          <a:cs typeface="+mn-cs"/>
                        </a:rPr>
                        <a:t>  الجزایر، مغرب،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غرب آفریقا :</a:t>
                      </a:r>
                      <a:r>
                        <a:rPr lang="fa-IR" sz="2000" dirty="0">
                          <a:latin typeface="Calibri"/>
                          <a:ea typeface="Times New Roman"/>
                          <a:cs typeface="+mn-cs"/>
                        </a:rPr>
                        <a:t>  ساحل عاج (پاراف)، غنا</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شرق آفریقا :</a:t>
                      </a:r>
                      <a:r>
                        <a:rPr lang="fa-IR" sz="2000" dirty="0">
                          <a:latin typeface="Calibri"/>
                          <a:ea typeface="Times New Roman"/>
                          <a:cs typeface="+mn-cs"/>
                        </a:rPr>
                        <a:t>  کنیا (پاراف)</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جنوب آفریقا :</a:t>
                      </a:r>
                      <a:r>
                        <a:rPr lang="fa-IR" sz="2000" dirty="0">
                          <a:latin typeface="Calibri"/>
                          <a:ea typeface="Times New Roman"/>
                          <a:cs typeface="+mn-cs"/>
                        </a:rPr>
                        <a:t>  آفریقای جنوبی</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rowSpan="3">
                  <a:txBody>
                    <a:bodyPr/>
                    <a:lstStyle/>
                    <a:p>
                      <a:pPr algn="ctr" rtl="1">
                        <a:lnSpc>
                          <a:spcPct val="115000"/>
                        </a:lnSpc>
                        <a:spcAft>
                          <a:spcPts val="0"/>
                        </a:spcAft>
                      </a:pPr>
                      <a:r>
                        <a:rPr lang="fa-IR" sz="1600" b="1" dirty="0" smtClean="0">
                          <a:latin typeface="Calibri"/>
                          <a:ea typeface="Times New Roman"/>
                          <a:cs typeface="+mj-cs"/>
                        </a:rPr>
                        <a:t>موافقتنامه حمل </a:t>
                      </a:r>
                      <a:r>
                        <a:rPr lang="fa-IR" sz="1600" b="1" dirty="0">
                          <a:latin typeface="Calibri"/>
                          <a:ea typeface="Times New Roman"/>
                          <a:cs typeface="+mj-cs"/>
                        </a:rPr>
                        <a:t>و نقل هوایی</a:t>
                      </a:r>
                      <a:endParaRPr lang="en-US" sz="1600" dirty="0">
                        <a:latin typeface="Calibri"/>
                        <a:ea typeface="Times New Roman"/>
                        <a:cs typeface="+mj-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15000"/>
                        </a:lnSpc>
                        <a:spcAft>
                          <a:spcPts val="0"/>
                        </a:spcAft>
                      </a:pPr>
                      <a:r>
                        <a:rPr lang="fa-IR" sz="2000" b="1" dirty="0">
                          <a:latin typeface="Calibri"/>
                          <a:ea typeface="Times New Roman"/>
                          <a:cs typeface="+mn-cs"/>
                        </a:rPr>
                        <a:t>شمال آفریقا :</a:t>
                      </a:r>
                      <a:r>
                        <a:rPr lang="fa-IR" sz="2000" dirty="0">
                          <a:latin typeface="Calibri"/>
                          <a:ea typeface="Times New Roman"/>
                          <a:cs typeface="+mn-cs"/>
                        </a:rPr>
                        <a:t>  الجزایر، مغرب، لیبی (پاراف)، تونس</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45983">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شرق آفریقا :</a:t>
                      </a:r>
                      <a:r>
                        <a:rPr lang="fa-IR" sz="2000" dirty="0">
                          <a:latin typeface="Calibri"/>
                          <a:ea typeface="Times New Roman"/>
                          <a:cs typeface="+mn-cs"/>
                        </a:rPr>
                        <a:t>  کنیا، تانزانیا (پاراف)، سودان، اتیوپی (پاراف)، اوگاندا</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2991">
                <a:tc vMerge="1">
                  <a:txBody>
                    <a:bodyPr/>
                    <a:lstStyle/>
                    <a:p>
                      <a:pPr rtl="1"/>
                      <a:endParaRPr lang="fa-IR"/>
                    </a:p>
                  </a:txBody>
                  <a:tcPr/>
                </a:tc>
                <a:tc>
                  <a:txBody>
                    <a:bodyPr/>
                    <a:lstStyle/>
                    <a:p>
                      <a:pPr algn="r" rtl="1">
                        <a:lnSpc>
                          <a:spcPct val="115000"/>
                        </a:lnSpc>
                        <a:spcAft>
                          <a:spcPts val="0"/>
                        </a:spcAft>
                      </a:pPr>
                      <a:r>
                        <a:rPr lang="fa-IR" sz="2000" b="1" dirty="0">
                          <a:latin typeface="Calibri"/>
                          <a:ea typeface="Times New Roman"/>
                          <a:cs typeface="+mn-cs"/>
                        </a:rPr>
                        <a:t>جنوب آفریقا :</a:t>
                      </a:r>
                      <a:r>
                        <a:rPr lang="fa-IR" sz="2000" dirty="0">
                          <a:latin typeface="Calibri"/>
                          <a:ea typeface="Times New Roman"/>
                          <a:cs typeface="+mn-cs"/>
                        </a:rPr>
                        <a:t>  آفریقای جنوبی ، زیمبابوه</a:t>
                      </a:r>
                      <a:endParaRPr lang="en-US" sz="2000" dirty="0">
                        <a:latin typeface="Calibri"/>
                        <a:ea typeface="Times New Roman"/>
                        <a:cs typeface="+mn-cs"/>
                      </a:endParaRPr>
                    </a:p>
                  </a:txBody>
                  <a:tcPr marL="35668" marR="35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slow">
    <p:split dir="in"/>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753677"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753678"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753679"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753680"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0" name="Rectangle 311"/>
          <p:cNvSpPr>
            <a:spLocks noChangeArrowheads="1"/>
          </p:cNvSpPr>
          <p:nvPr/>
        </p:nvSpPr>
        <p:spPr bwMode="auto">
          <a:xfrm>
            <a:off x="166654" y="285728"/>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14) روابط بانکی ایران با آفریقا  </a:t>
            </a:r>
            <a:endParaRPr lang="fa-IR" altLang="zh-CN" sz="2167" dirty="0">
              <a:solidFill>
                <a:srgbClr val="800000"/>
              </a:solidFill>
              <a:latin typeface="Verdana" pitchFamily="34" charset="0"/>
              <a:ea typeface="SimSun" pitchFamily="2" charset="-122"/>
              <a:cs typeface="B Titr" pitchFamily="2" charset="-78"/>
            </a:endParaRPr>
          </a:p>
        </p:txBody>
      </p:sp>
      <p:graphicFrame>
        <p:nvGraphicFramePr>
          <p:cNvPr id="13" name="Table 12"/>
          <p:cNvGraphicFramePr>
            <a:graphicFrameLocks noGrp="1"/>
          </p:cNvGraphicFramePr>
          <p:nvPr>
            <p:extLst>
              <p:ext uri="{D42A27DB-BD31-4B8C-83A1-F6EECF244321}">
                <p14:modId xmlns:p14="http://schemas.microsoft.com/office/powerpoint/2010/main" val="3970943219"/>
              </p:ext>
            </p:extLst>
          </p:nvPr>
        </p:nvGraphicFramePr>
        <p:xfrm>
          <a:off x="431833" y="857232"/>
          <a:ext cx="9164637" cy="4429520"/>
        </p:xfrm>
        <a:graphic>
          <a:graphicData uri="http://schemas.openxmlformats.org/drawingml/2006/table">
            <a:tbl>
              <a:tblPr rtl="1" firstRow="1" bandRow="1">
                <a:tableStyleId>{5C22544A-7EE6-4342-B048-85BDC9FD1C3A}</a:tableStyleId>
              </a:tblPr>
              <a:tblGrid>
                <a:gridCol w="1012244"/>
                <a:gridCol w="981186"/>
                <a:gridCol w="1207614"/>
                <a:gridCol w="976958"/>
                <a:gridCol w="3894444"/>
                <a:gridCol w="1092191"/>
              </a:tblGrid>
              <a:tr h="500066">
                <a:tc>
                  <a:txBody>
                    <a:bodyPr/>
                    <a:lstStyle/>
                    <a:p>
                      <a:pPr algn="ctr" rtl="1"/>
                      <a:r>
                        <a:rPr lang="fa-IR" sz="1700" dirty="0" smtClean="0">
                          <a:solidFill>
                            <a:schemeClr val="tx1"/>
                          </a:solidFill>
                          <a:cs typeface="+mj-cs"/>
                        </a:rPr>
                        <a:t>کشور</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 مشترک</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روابط کارگزاری</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a:t>
                      </a:r>
                      <a:r>
                        <a:rPr lang="fa-IR" sz="1700" baseline="0" dirty="0" smtClean="0">
                          <a:solidFill>
                            <a:schemeClr val="tx1"/>
                          </a:solidFill>
                          <a:cs typeface="+mj-cs"/>
                        </a:rPr>
                        <a:t> ایرانی </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 طرف مقابل</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توضیحات</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a:lnSpc>
                          <a:spcPct val="115000"/>
                        </a:lnSpc>
                        <a:spcAft>
                          <a:spcPts val="0"/>
                        </a:spcAft>
                        <a:tabLst>
                          <a:tab pos="219075" algn="l"/>
                          <a:tab pos="426085" algn="ctr"/>
                        </a:tabLst>
                      </a:pPr>
                      <a:r>
                        <a:rPr lang="fa-IR" sz="1800" b="1" dirty="0" smtClean="0">
                          <a:latin typeface="Calibri"/>
                          <a:ea typeface="Calibri"/>
                          <a:cs typeface="+mj-cs"/>
                        </a:rPr>
                        <a:t>آفریقای جنوبی</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Low" rtl="0">
                        <a:lnSpc>
                          <a:spcPct val="85000"/>
                        </a:lnSpc>
                        <a:spcAft>
                          <a:spcPts val="0"/>
                        </a:spcAft>
                        <a:buFont typeface="Times New Roman"/>
                        <a:buNone/>
                        <a:tabLst>
                          <a:tab pos="457200" algn="l"/>
                        </a:tabLst>
                      </a:pPr>
                      <a:endParaRPr lang="en-US" sz="1400" b="1" dirty="0" smtClean="0">
                        <a:latin typeface="Arial" pitchFamily="34" charset="0"/>
                        <a:ea typeface="Times New Roman"/>
                        <a:cs typeface="Andalus" pitchFamily="2" charset="-78"/>
                      </a:endParaRPr>
                    </a:p>
                    <a:p>
                      <a:pPr marL="342900" lvl="0" indent="-342900" algn="justLow" rtl="0">
                        <a:lnSpc>
                          <a:spcPct val="85000"/>
                        </a:lnSpc>
                        <a:spcAft>
                          <a:spcPts val="0"/>
                        </a:spcAft>
                        <a:buFont typeface="Times New Roman"/>
                        <a:buNone/>
                        <a:tabLst>
                          <a:tab pos="457200" algn="l"/>
                        </a:tabLst>
                      </a:pPr>
                      <a:r>
                        <a:rPr lang="en-US" sz="1400" b="1" dirty="0" smtClean="0">
                          <a:latin typeface="Arial" pitchFamily="34" charset="0"/>
                          <a:ea typeface="Times New Roman"/>
                          <a:cs typeface="Andalus" pitchFamily="2" charset="-78"/>
                        </a:rPr>
                        <a:t>- ABSA Bank Limited.</a:t>
                      </a:r>
                    </a:p>
                    <a:p>
                      <a:pPr marL="342900" lvl="0" indent="-342900" algn="justLow" rtl="0">
                        <a:lnSpc>
                          <a:spcPct val="85000"/>
                        </a:lnSpc>
                        <a:spcAft>
                          <a:spcPts val="0"/>
                        </a:spcAft>
                        <a:buFont typeface="Times New Roman"/>
                        <a:buNone/>
                        <a:tabLst>
                          <a:tab pos="457200" algn="l"/>
                        </a:tabLst>
                      </a:pPr>
                      <a:r>
                        <a:rPr lang="en-US" sz="1400" b="1" dirty="0" smtClean="0">
                          <a:latin typeface="Arial" pitchFamily="34" charset="0"/>
                          <a:ea typeface="Times New Roman"/>
                          <a:cs typeface="Andalus" pitchFamily="2" charset="-78"/>
                        </a:rPr>
                        <a:t>-First Rand Bank Ltd.</a:t>
                      </a:r>
                    </a:p>
                    <a:p>
                      <a:pPr marL="342900" lvl="0" indent="-342900" algn="justLow" rtl="0">
                        <a:lnSpc>
                          <a:spcPct val="85000"/>
                        </a:lnSpc>
                        <a:spcAft>
                          <a:spcPts val="0"/>
                        </a:spcAft>
                        <a:buFont typeface="Times New Roman"/>
                        <a:buNone/>
                        <a:tabLst>
                          <a:tab pos="457200" algn="l"/>
                        </a:tabLst>
                      </a:pPr>
                      <a:r>
                        <a:rPr lang="en-US" sz="1400" b="1" dirty="0" smtClean="0">
                          <a:latin typeface="Arial" pitchFamily="34" charset="0"/>
                          <a:ea typeface="Times New Roman"/>
                          <a:cs typeface="Andalus" pitchFamily="2" charset="-78"/>
                        </a:rPr>
                        <a:t>-Ned Bank Limited.</a:t>
                      </a:r>
                    </a:p>
                    <a:p>
                      <a:pPr marL="342900" lvl="0" indent="-342900" algn="justLow" rtl="0">
                        <a:lnSpc>
                          <a:spcPct val="85000"/>
                        </a:lnSpc>
                        <a:spcAft>
                          <a:spcPts val="0"/>
                        </a:spcAft>
                        <a:buFont typeface="Times New Roman"/>
                        <a:buNone/>
                        <a:tabLst>
                          <a:tab pos="457200" algn="l"/>
                        </a:tabLst>
                      </a:pPr>
                      <a:r>
                        <a:rPr lang="en-US" sz="1400" b="1" dirty="0" smtClean="0">
                          <a:latin typeface="Arial" pitchFamily="34" charset="0"/>
                          <a:ea typeface="Times New Roman"/>
                          <a:cs typeface="Andalus" pitchFamily="2" charset="-78"/>
                        </a:rPr>
                        <a:t>-Standard Bank of South Africa Limited</a:t>
                      </a:r>
                    </a:p>
                    <a:p>
                      <a:pPr marL="342900" lvl="0" indent="-342900" algn="justLow" rtl="0">
                        <a:lnSpc>
                          <a:spcPct val="85000"/>
                        </a:lnSpc>
                        <a:spcAft>
                          <a:spcPts val="0"/>
                        </a:spcAft>
                        <a:buFont typeface="Times New Roman"/>
                        <a:buNone/>
                        <a:tabLst>
                          <a:tab pos="457200" algn="l"/>
                        </a:tabLst>
                      </a:pPr>
                      <a:r>
                        <a:rPr lang="en-US" sz="1400" b="1" dirty="0" smtClean="0">
                          <a:latin typeface="Arial" pitchFamily="34" charset="0"/>
                          <a:ea typeface="Times New Roman"/>
                          <a:cs typeface="Andalus" pitchFamily="2" charset="-78"/>
                        </a:rPr>
                        <a:t>-</a:t>
                      </a:r>
                      <a:r>
                        <a:rPr lang="en-US" sz="1400" b="1" dirty="0" err="1" smtClean="0">
                          <a:latin typeface="Arial" pitchFamily="34" charset="0"/>
                          <a:ea typeface="Times New Roman"/>
                          <a:cs typeface="Andalus" pitchFamily="2" charset="-78"/>
                        </a:rPr>
                        <a:t>Societe</a:t>
                      </a:r>
                      <a:r>
                        <a:rPr lang="en-US" sz="1400" b="1" dirty="0" smtClean="0">
                          <a:latin typeface="Arial" pitchFamily="34" charset="0"/>
                          <a:ea typeface="Times New Roman"/>
                          <a:cs typeface="Andalus" pitchFamily="2" charset="-78"/>
                        </a:rPr>
                        <a:t> General</a:t>
                      </a:r>
                      <a:endParaRPr lang="en-US" sz="1400" b="1" dirty="0">
                        <a:latin typeface="Arial" pitchFamily="34" charset="0"/>
                        <a:ea typeface="Times New Roman"/>
                        <a:cs typeface="Andalus"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66">
                <a:tc>
                  <a:txBody>
                    <a:bodyPr/>
                    <a:lstStyle/>
                    <a:p>
                      <a:pPr algn="ctr">
                        <a:lnSpc>
                          <a:spcPct val="115000"/>
                        </a:lnSpc>
                        <a:spcAft>
                          <a:spcPts val="0"/>
                        </a:spcAft>
                      </a:pPr>
                      <a:r>
                        <a:rPr lang="fa-IR" sz="1800" b="1" dirty="0" smtClean="0">
                          <a:latin typeface="Calibri"/>
                          <a:ea typeface="Calibri"/>
                          <a:cs typeface="+mj-cs"/>
                        </a:rPr>
                        <a:t>اوگاندا</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200" b="1" dirty="0">
                          <a:latin typeface="Calibri"/>
                          <a:ea typeface="Calibri"/>
                          <a:cs typeface="B Nazanin"/>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1">
                        <a:lnSpc>
                          <a:spcPct val="75000"/>
                        </a:lnSpc>
                        <a:spcAft>
                          <a:spcPts val="0"/>
                        </a:spcAft>
                      </a:pPr>
                      <a:r>
                        <a:rPr lang="en-US" sz="1400" b="1" kern="1200" dirty="0" smtClean="0">
                          <a:solidFill>
                            <a:schemeClr val="dk1"/>
                          </a:solidFill>
                          <a:latin typeface="Arial" pitchFamily="34" charset="0"/>
                          <a:ea typeface="Times New Roman"/>
                          <a:cs typeface="Andalus" pitchFamily="2" charset="-78"/>
                        </a:rPr>
                        <a:t>- Crane Bank </a:t>
                      </a:r>
                      <a:endParaRPr lang="fa-IR" sz="1400" b="1" kern="1200" dirty="0" smtClean="0">
                        <a:solidFill>
                          <a:schemeClr val="dk1"/>
                        </a:solidFill>
                        <a:latin typeface="Arial" pitchFamily="34" charset="0"/>
                        <a:ea typeface="Times New Roman"/>
                        <a:cs typeface="Andalus" pitchFamily="2" charset="-78"/>
                      </a:endParaRPr>
                    </a:p>
                    <a:p>
                      <a:pPr algn="l" rtl="1">
                        <a:lnSpc>
                          <a:spcPct val="75000"/>
                        </a:lnSpc>
                        <a:spcAft>
                          <a:spcPts val="0"/>
                        </a:spcAft>
                      </a:pPr>
                      <a:r>
                        <a:rPr lang="en-US" sz="1400" b="1" kern="1200" dirty="0" smtClean="0">
                          <a:solidFill>
                            <a:schemeClr val="dk1"/>
                          </a:solidFill>
                          <a:latin typeface="Arial" pitchFamily="34" charset="0"/>
                          <a:ea typeface="Times New Roman"/>
                          <a:cs typeface="Andalus" pitchFamily="2" charset="-78"/>
                        </a:rPr>
                        <a:t>- </a:t>
                      </a:r>
                      <a:r>
                        <a:rPr lang="en-US" sz="1400" b="1" kern="1200" dirty="0" err="1" smtClean="0">
                          <a:solidFill>
                            <a:schemeClr val="dk1"/>
                          </a:solidFill>
                          <a:latin typeface="Arial" pitchFamily="34" charset="0"/>
                          <a:ea typeface="Times New Roman"/>
                          <a:cs typeface="Andalus" pitchFamily="2" charset="-78"/>
                        </a:rPr>
                        <a:t>Coriro</a:t>
                      </a:r>
                      <a:r>
                        <a:rPr lang="en-US" sz="1400" b="1" kern="1200" dirty="0" smtClean="0">
                          <a:solidFill>
                            <a:schemeClr val="dk1"/>
                          </a:solidFill>
                          <a:latin typeface="Arial" pitchFamily="34" charset="0"/>
                          <a:ea typeface="Times New Roman"/>
                          <a:cs typeface="Andalus" pitchFamily="2" charset="-78"/>
                        </a:rPr>
                        <a:t> International Bank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a:lnSpc>
                          <a:spcPct val="115000"/>
                        </a:lnSpc>
                        <a:spcAft>
                          <a:spcPts val="0"/>
                        </a:spcAft>
                      </a:pPr>
                      <a:r>
                        <a:rPr lang="fa-IR" sz="1800" b="1" dirty="0" smtClean="0">
                          <a:latin typeface="Calibri"/>
                          <a:ea typeface="Calibri"/>
                          <a:cs typeface="+mj-cs"/>
                        </a:rPr>
                        <a:t>ساحل عاج</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dirty="0" smtClean="0">
                          <a:solidFill>
                            <a:schemeClr val="tx1"/>
                          </a:solidFill>
                        </a:rPr>
                        <a:t>بانک توسعه صادرات</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1">
                        <a:lnSpc>
                          <a:spcPct val="70000"/>
                        </a:lnSpc>
                        <a:spcAft>
                          <a:spcPts val="0"/>
                        </a:spcAft>
                      </a:pPr>
                      <a:r>
                        <a:rPr lang="en-US" sz="1950" kern="1200" dirty="0" smtClean="0">
                          <a:solidFill>
                            <a:schemeClr val="dk1"/>
                          </a:solidFill>
                          <a:latin typeface="+mn-lt"/>
                          <a:ea typeface="+mn-ea"/>
                          <a:cs typeface="+mn-cs"/>
                        </a:rPr>
                        <a:t>BNI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a:lnSpc>
                          <a:spcPct val="115000"/>
                        </a:lnSpc>
                        <a:spcAft>
                          <a:spcPts val="0"/>
                        </a:spcAft>
                      </a:pPr>
                      <a:r>
                        <a:rPr lang="fa-IR" sz="1800" b="1" dirty="0" smtClean="0">
                          <a:latin typeface="Calibri"/>
                          <a:ea typeface="Calibri"/>
                          <a:cs typeface="+mj-cs"/>
                        </a:rPr>
                        <a:t>زیمبابوه</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1">
                        <a:lnSpc>
                          <a:spcPct val="75000"/>
                        </a:lnSpc>
                        <a:spcAft>
                          <a:spcPts val="0"/>
                        </a:spcAft>
                      </a:pPr>
                      <a:endParaRPr lang="fa-IR" sz="1000" b="1" dirty="0" smtClean="0">
                        <a:latin typeface="Cambria"/>
                        <a:ea typeface="SimSun"/>
                        <a:cs typeface="B Nazanin"/>
                      </a:endParaRPr>
                    </a:p>
                    <a:p>
                      <a:pPr algn="l" rtl="1">
                        <a:lnSpc>
                          <a:spcPct val="75000"/>
                        </a:lnSpc>
                        <a:spcAft>
                          <a:spcPts val="0"/>
                        </a:spcAft>
                      </a:pPr>
                      <a:r>
                        <a:rPr lang="fa-IR" sz="1000" b="1" dirty="0" smtClean="0">
                          <a:latin typeface="Cambria"/>
                          <a:ea typeface="SimSun"/>
                          <a:cs typeface="B Nazanin"/>
                        </a:rPr>
                        <a:t>            </a:t>
                      </a:r>
                      <a:r>
                        <a:rPr lang="en-US" sz="1400" b="1" kern="1200" dirty="0" smtClean="0">
                          <a:solidFill>
                            <a:schemeClr val="dk1"/>
                          </a:solidFill>
                          <a:latin typeface="Arial" pitchFamily="34" charset="0"/>
                          <a:ea typeface="Times New Roman"/>
                          <a:cs typeface="Andalus" pitchFamily="2" charset="-78"/>
                        </a:rPr>
                        <a:t>- Commercial Bank of Zimbabwe LTD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spd="slow">
    <p:split dir="in"/>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753677"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753678"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753679"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753680"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0" name="Rectangle 311"/>
          <p:cNvSpPr>
            <a:spLocks noChangeArrowheads="1"/>
          </p:cNvSpPr>
          <p:nvPr/>
        </p:nvSpPr>
        <p:spPr bwMode="auto">
          <a:xfrm>
            <a:off x="166654" y="285728"/>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ادامه ...</a:t>
            </a:r>
            <a:endParaRPr lang="fa-IR" altLang="zh-CN" sz="2167" dirty="0">
              <a:solidFill>
                <a:srgbClr val="800000"/>
              </a:solidFill>
              <a:latin typeface="Verdana" pitchFamily="34" charset="0"/>
              <a:ea typeface="SimSun" pitchFamily="2" charset="-122"/>
              <a:cs typeface="B Titr" pitchFamily="2" charset="-78"/>
            </a:endParaRPr>
          </a:p>
        </p:txBody>
      </p:sp>
      <p:graphicFrame>
        <p:nvGraphicFramePr>
          <p:cNvPr id="13" name="Table 12"/>
          <p:cNvGraphicFramePr>
            <a:graphicFrameLocks noGrp="1"/>
          </p:cNvGraphicFramePr>
          <p:nvPr>
            <p:extLst>
              <p:ext uri="{D42A27DB-BD31-4B8C-83A1-F6EECF244321}">
                <p14:modId xmlns:p14="http://schemas.microsoft.com/office/powerpoint/2010/main" val="1107272237"/>
              </p:ext>
            </p:extLst>
          </p:nvPr>
        </p:nvGraphicFramePr>
        <p:xfrm>
          <a:off x="431832" y="857232"/>
          <a:ext cx="9031905" cy="4901960"/>
        </p:xfrm>
        <a:graphic>
          <a:graphicData uri="http://schemas.openxmlformats.org/drawingml/2006/table">
            <a:tbl>
              <a:tblPr rtl="1" firstRow="1" bandRow="1">
                <a:tableStyleId>{5C22544A-7EE6-4342-B048-85BDC9FD1C3A}</a:tableStyleId>
              </a:tblPr>
              <a:tblGrid>
                <a:gridCol w="909007"/>
                <a:gridCol w="1027166"/>
                <a:gridCol w="1073144"/>
                <a:gridCol w="892696"/>
                <a:gridCol w="4154646"/>
                <a:gridCol w="975246"/>
              </a:tblGrid>
              <a:tr h="500066">
                <a:tc>
                  <a:txBody>
                    <a:bodyPr/>
                    <a:lstStyle/>
                    <a:p>
                      <a:pPr algn="ctr" rtl="1"/>
                      <a:r>
                        <a:rPr lang="fa-IR" sz="1700" dirty="0" smtClean="0">
                          <a:solidFill>
                            <a:schemeClr val="tx1"/>
                          </a:solidFill>
                          <a:cs typeface="+mj-cs"/>
                        </a:rPr>
                        <a:t>کشور</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 مشترک</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روابط کارگزاری</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a:t>
                      </a:r>
                      <a:r>
                        <a:rPr lang="fa-IR" sz="1700" baseline="0" dirty="0" smtClean="0">
                          <a:solidFill>
                            <a:schemeClr val="tx1"/>
                          </a:solidFill>
                          <a:cs typeface="+mj-cs"/>
                        </a:rPr>
                        <a:t> ایرانی </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 طرف مقابل</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توضیحات</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a:lnSpc>
                          <a:spcPct val="115000"/>
                        </a:lnSpc>
                        <a:spcAft>
                          <a:spcPts val="0"/>
                        </a:spcAft>
                        <a:tabLst>
                          <a:tab pos="219075" algn="l"/>
                          <a:tab pos="426085" algn="ctr"/>
                        </a:tabLst>
                      </a:pPr>
                      <a:r>
                        <a:rPr lang="ar-SA" sz="1800" b="1" dirty="0" smtClean="0">
                          <a:latin typeface="Calibri"/>
                          <a:ea typeface="Calibri"/>
                          <a:cs typeface="+mj-cs"/>
                        </a:rPr>
                        <a:t>سنگال </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Low" rtl="0">
                        <a:lnSpc>
                          <a:spcPct val="85000"/>
                        </a:lnSpc>
                        <a:spcAft>
                          <a:spcPts val="0"/>
                        </a:spcAft>
                        <a:buFont typeface="Times New Roman"/>
                        <a:buNone/>
                        <a:tabLst>
                          <a:tab pos="457200" algn="l"/>
                        </a:tabLst>
                      </a:pPr>
                      <a:endParaRPr lang="en-US" sz="1400" b="1" dirty="0" smtClean="0">
                        <a:latin typeface="Arial" pitchFamily="34" charset="0"/>
                        <a:ea typeface="Times New Roman"/>
                        <a:cs typeface="Andalus" pitchFamily="2" charset="-78"/>
                      </a:endParaRPr>
                    </a:p>
                    <a:p>
                      <a:pPr marL="342900" lvl="0" indent="-342900" algn="justLow" rtl="0">
                        <a:lnSpc>
                          <a:spcPct val="85000"/>
                        </a:lnSpc>
                        <a:spcAft>
                          <a:spcPts val="0"/>
                        </a:spcAft>
                        <a:buFont typeface="Times New Roman"/>
                        <a:buNone/>
                        <a:tabLst>
                          <a:tab pos="457200" algn="l"/>
                        </a:tabLst>
                      </a:pPr>
                      <a:r>
                        <a:rPr lang="en-US" sz="1400" b="1" dirty="0" smtClean="0">
                          <a:latin typeface="Arial" pitchFamily="34" charset="0"/>
                          <a:ea typeface="Times New Roman"/>
                          <a:cs typeface="Andalus" pitchFamily="2" charset="-78"/>
                        </a:rPr>
                        <a:t>- </a:t>
                      </a:r>
                      <a:r>
                        <a:rPr lang="en-US" sz="1400" b="1" dirty="0" err="1" smtClean="0">
                          <a:latin typeface="Arial" pitchFamily="34" charset="0"/>
                          <a:ea typeface="Times New Roman"/>
                          <a:cs typeface="Andalus" pitchFamily="2" charset="-78"/>
                        </a:rPr>
                        <a:t>Afrique</a:t>
                      </a:r>
                      <a:r>
                        <a:rPr lang="en-US" sz="1400" b="1" dirty="0" smtClean="0">
                          <a:latin typeface="Arial" pitchFamily="34" charset="0"/>
                          <a:ea typeface="Times New Roman"/>
                          <a:cs typeface="Andalus" pitchFamily="2" charset="-78"/>
                        </a:rPr>
                        <a:t> </a:t>
                      </a:r>
                      <a:r>
                        <a:rPr lang="en-US" sz="1400" b="1" dirty="0">
                          <a:latin typeface="Arial" pitchFamily="34" charset="0"/>
                          <a:ea typeface="Times New Roman"/>
                          <a:cs typeface="Andalus" pitchFamily="2" charset="-78"/>
                        </a:rPr>
                        <a:t>Occidental </a:t>
                      </a:r>
                    </a:p>
                    <a:p>
                      <a:pPr marL="342900" lvl="0" indent="-342900" algn="justLow">
                        <a:lnSpc>
                          <a:spcPct val="85000"/>
                        </a:lnSpc>
                        <a:spcAft>
                          <a:spcPts val="0"/>
                        </a:spcAft>
                        <a:buFont typeface="Times New Roman"/>
                        <a:buNone/>
                        <a:tabLst>
                          <a:tab pos="457200" algn="l"/>
                        </a:tabLst>
                      </a:pPr>
                      <a:r>
                        <a:rPr lang="fr-FR" sz="1400" b="1" dirty="0" smtClean="0">
                          <a:latin typeface="Arial" pitchFamily="34" charset="0"/>
                          <a:ea typeface="Times New Roman"/>
                          <a:cs typeface="Andalus" pitchFamily="2" charset="-78"/>
                        </a:rPr>
                        <a:t>-Société Générale de</a:t>
                      </a:r>
                      <a:r>
                        <a:rPr lang="fr-FR" sz="1400" b="1" baseline="0" dirty="0" smtClean="0">
                          <a:latin typeface="Arial" pitchFamily="34" charset="0"/>
                          <a:ea typeface="Times New Roman"/>
                          <a:cs typeface="Andalus" pitchFamily="2" charset="-78"/>
                        </a:rPr>
                        <a:t> </a:t>
                      </a:r>
                      <a:r>
                        <a:rPr lang="fr-FR" sz="1400" b="1" dirty="0" smtClean="0">
                          <a:latin typeface="Arial" pitchFamily="34" charset="0"/>
                          <a:ea typeface="Times New Roman"/>
                          <a:cs typeface="Andalus" pitchFamily="2" charset="-78"/>
                        </a:rPr>
                        <a:t>Banques au Sénégal</a:t>
                      </a:r>
                      <a:endParaRPr lang="en-US" sz="1400" b="1" dirty="0">
                        <a:latin typeface="Arial" pitchFamily="34" charset="0"/>
                        <a:ea typeface="Times New Roman"/>
                        <a:cs typeface="Andalus" pitchFamily="2" charset="-78"/>
                      </a:endParaRPr>
                    </a:p>
                    <a:p>
                      <a:pPr marL="342900" lvl="0" indent="-342900" algn="justLow">
                        <a:lnSpc>
                          <a:spcPct val="85000"/>
                        </a:lnSpc>
                        <a:spcAft>
                          <a:spcPts val="0"/>
                        </a:spcAft>
                        <a:buFont typeface="Times New Roman"/>
                        <a:buNone/>
                        <a:tabLst>
                          <a:tab pos="457200" algn="l"/>
                        </a:tabLst>
                      </a:pPr>
                      <a:r>
                        <a:rPr lang="fr-FR" sz="1400" b="1" dirty="0" smtClean="0">
                          <a:latin typeface="Arial" pitchFamily="34" charset="0"/>
                          <a:ea typeface="Times New Roman"/>
                          <a:cs typeface="Andalus" pitchFamily="2" charset="-78"/>
                        </a:rPr>
                        <a:t>-Compagnie </a:t>
                      </a:r>
                      <a:r>
                        <a:rPr lang="fr-FR" sz="1400" b="1" dirty="0">
                          <a:latin typeface="Arial" pitchFamily="34" charset="0"/>
                          <a:ea typeface="Times New Roman"/>
                          <a:cs typeface="Andalus" pitchFamily="2" charset="-78"/>
                        </a:rPr>
                        <a:t>Bancaire de </a:t>
                      </a:r>
                      <a:r>
                        <a:rPr lang="fr-FR" sz="1400" b="1" dirty="0" smtClean="0">
                          <a:latin typeface="Arial" pitchFamily="34" charset="0"/>
                          <a:ea typeface="Times New Roman"/>
                          <a:cs typeface="Andalus" pitchFamily="2" charset="-78"/>
                        </a:rPr>
                        <a:t>I’ Afrique </a:t>
                      </a:r>
                      <a:r>
                        <a:rPr lang="fr-FR" sz="1400" b="1" dirty="0">
                          <a:latin typeface="Arial" pitchFamily="34" charset="0"/>
                          <a:ea typeface="Times New Roman"/>
                          <a:cs typeface="Andalus" pitchFamily="2" charset="-78"/>
                        </a:rPr>
                        <a:t>Occidentale</a:t>
                      </a:r>
                      <a:endParaRPr lang="en-US" sz="1400" b="1" dirty="0">
                        <a:latin typeface="Arial" pitchFamily="34" charset="0"/>
                        <a:ea typeface="Times New Roman"/>
                        <a:cs typeface="Andalus" pitchFamily="2" charset="-78"/>
                      </a:endParaRPr>
                    </a:p>
                    <a:p>
                      <a:pPr marL="342900" lvl="0" indent="-342900" algn="justLow">
                        <a:lnSpc>
                          <a:spcPct val="85000"/>
                        </a:lnSpc>
                        <a:spcAft>
                          <a:spcPts val="0"/>
                        </a:spcAft>
                        <a:buFont typeface="Times New Roman"/>
                        <a:buNone/>
                        <a:tabLst>
                          <a:tab pos="457200" algn="l"/>
                        </a:tabLst>
                      </a:pPr>
                      <a:r>
                        <a:rPr lang="fr-FR" sz="1400" b="1" dirty="0" smtClean="0">
                          <a:latin typeface="Arial" pitchFamily="34" charset="0"/>
                          <a:ea typeface="Times New Roman"/>
                          <a:cs typeface="Andalus" pitchFamily="2" charset="-78"/>
                        </a:rPr>
                        <a:t>-Banque </a:t>
                      </a:r>
                      <a:r>
                        <a:rPr lang="fr-FR" sz="1400" b="1" dirty="0">
                          <a:latin typeface="Arial" pitchFamily="34" charset="0"/>
                          <a:ea typeface="Times New Roman"/>
                          <a:cs typeface="Andalus" pitchFamily="2" charset="-78"/>
                        </a:rPr>
                        <a:t>International Pour Le Commerce et </a:t>
                      </a:r>
                      <a:r>
                        <a:rPr lang="fr-FR" sz="1400" b="1" dirty="0" smtClean="0">
                          <a:latin typeface="Arial" pitchFamily="34" charset="0"/>
                          <a:ea typeface="Times New Roman"/>
                          <a:cs typeface="Andalus" pitchFamily="2" charset="-78"/>
                        </a:rPr>
                        <a:t>I' Industrie </a:t>
                      </a:r>
                      <a:r>
                        <a:rPr lang="fr-FR" sz="1400" b="1" dirty="0">
                          <a:latin typeface="Arial" pitchFamily="34" charset="0"/>
                          <a:ea typeface="Times New Roman"/>
                          <a:cs typeface="Andalus" pitchFamily="2" charset="-78"/>
                        </a:rPr>
                        <a:t>du </a:t>
                      </a:r>
                      <a:r>
                        <a:rPr lang="fr-FR" sz="1400" b="1" dirty="0" smtClean="0">
                          <a:latin typeface="Arial" pitchFamily="34" charset="0"/>
                          <a:ea typeface="Times New Roman"/>
                          <a:cs typeface="Andalus" pitchFamily="2" charset="-78"/>
                        </a:rPr>
                        <a:t>Sénégal</a:t>
                      </a:r>
                      <a:endParaRPr lang="en-US" sz="1400" b="1" dirty="0">
                        <a:latin typeface="Arial" pitchFamily="34" charset="0"/>
                        <a:ea typeface="Times New Roman"/>
                        <a:cs typeface="Andalus"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a:lnSpc>
                          <a:spcPct val="115000"/>
                        </a:lnSpc>
                        <a:spcAft>
                          <a:spcPts val="0"/>
                        </a:spcAft>
                      </a:pPr>
                      <a:r>
                        <a:rPr lang="ar-SA" sz="1800" b="1" dirty="0">
                          <a:latin typeface="Calibri"/>
                          <a:ea typeface="Calibri"/>
                          <a:cs typeface="+mj-cs"/>
                        </a:rPr>
                        <a:t>کنیا</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400" b="1" dirty="0" smtClean="0">
                          <a:latin typeface="Arial" pitchFamily="34" charset="0"/>
                          <a:ea typeface="Calibri"/>
                          <a:cs typeface="Andalus" pitchFamily="2" charset="-78"/>
                        </a:rPr>
                        <a:t>-First </a:t>
                      </a:r>
                      <a:r>
                        <a:rPr lang="en-US" sz="1400" b="1" dirty="0">
                          <a:latin typeface="Arial" pitchFamily="34" charset="0"/>
                          <a:ea typeface="Calibri"/>
                          <a:cs typeface="Andalus" pitchFamily="2" charset="-78"/>
                        </a:rPr>
                        <a:t>American Bank of Kenya Ltd.</a:t>
                      </a:r>
                    </a:p>
                    <a:p>
                      <a:pPr>
                        <a:lnSpc>
                          <a:spcPct val="115000"/>
                        </a:lnSpc>
                        <a:spcAft>
                          <a:spcPts val="0"/>
                        </a:spcAft>
                      </a:pPr>
                      <a:r>
                        <a:rPr lang="en-US" sz="1400" b="1" dirty="0" smtClean="0">
                          <a:latin typeface="Arial" pitchFamily="34" charset="0"/>
                          <a:ea typeface="Calibri"/>
                          <a:cs typeface="Andalus" pitchFamily="2" charset="-78"/>
                        </a:rPr>
                        <a:t>-Kenya Commercial </a:t>
                      </a:r>
                      <a:r>
                        <a:rPr lang="en-US" sz="1400" b="1" dirty="0">
                          <a:latin typeface="Arial" pitchFamily="34" charset="0"/>
                          <a:ea typeface="Calibri"/>
                          <a:cs typeface="Andalus" pitchFamily="2" charset="-78"/>
                        </a:rPr>
                        <a:t>Bank Limited.</a:t>
                      </a:r>
                    </a:p>
                    <a:p>
                      <a:pPr>
                        <a:lnSpc>
                          <a:spcPct val="115000"/>
                        </a:lnSpc>
                        <a:spcAft>
                          <a:spcPts val="0"/>
                        </a:spcAft>
                      </a:pPr>
                      <a:r>
                        <a:rPr lang="en-US" sz="1400" b="1" dirty="0" smtClean="0">
                          <a:latin typeface="Arial" pitchFamily="34" charset="0"/>
                          <a:ea typeface="Calibri"/>
                          <a:cs typeface="Andalus" pitchFamily="2" charset="-78"/>
                        </a:rPr>
                        <a:t>-Standard </a:t>
                      </a:r>
                      <a:r>
                        <a:rPr lang="en-US" sz="1400" b="1" dirty="0">
                          <a:latin typeface="Arial" pitchFamily="34" charset="0"/>
                          <a:ea typeface="Calibri"/>
                          <a:cs typeface="Andalus" pitchFamily="2" charset="-78"/>
                        </a:rPr>
                        <a:t>Chartered Bank., Kenya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a:lnSpc>
                          <a:spcPct val="115000"/>
                        </a:lnSpc>
                        <a:spcAft>
                          <a:spcPts val="0"/>
                        </a:spcAft>
                      </a:pPr>
                      <a:r>
                        <a:rPr lang="ar-SA" sz="1800" b="1" dirty="0">
                          <a:latin typeface="Calibri"/>
                          <a:ea typeface="Calibri"/>
                          <a:cs typeface="+mj-cs"/>
                        </a:rPr>
                        <a:t>نیجریه </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0"/>
                        </a:spcAft>
                      </a:pPr>
                      <a:r>
                        <a:rPr lang="en-US" sz="1400" b="1" dirty="0" smtClean="0">
                          <a:latin typeface="Arial" pitchFamily="34" charset="0"/>
                          <a:ea typeface="Calibri"/>
                          <a:cs typeface="Andalus" pitchFamily="2" charset="-78"/>
                        </a:rPr>
                        <a:t>-union </a:t>
                      </a:r>
                      <a:r>
                        <a:rPr lang="en-US" sz="1400" b="1" dirty="0">
                          <a:latin typeface="Arial" pitchFamily="34" charset="0"/>
                          <a:ea typeface="Calibri"/>
                          <a:cs typeface="Andalus" pitchFamily="2" charset="-78"/>
                        </a:rPr>
                        <a:t>Bank of  Nigeria</a:t>
                      </a:r>
                    </a:p>
                    <a:p>
                      <a:pPr>
                        <a:lnSpc>
                          <a:spcPct val="115000"/>
                        </a:lnSpc>
                        <a:spcAft>
                          <a:spcPts val="0"/>
                        </a:spcAft>
                      </a:pPr>
                      <a:r>
                        <a:rPr lang="en-US" sz="1400" b="1" dirty="0" smtClean="0">
                          <a:latin typeface="Arial" pitchFamily="34" charset="0"/>
                          <a:ea typeface="Calibri"/>
                          <a:cs typeface="Andalus" pitchFamily="2" charset="-78"/>
                        </a:rPr>
                        <a:t>-United </a:t>
                      </a:r>
                      <a:r>
                        <a:rPr lang="en-US" sz="1400" b="1" dirty="0">
                          <a:latin typeface="Arial" pitchFamily="34" charset="0"/>
                          <a:ea typeface="Calibri"/>
                          <a:cs typeface="Andalus" pitchFamily="2" charset="-78"/>
                        </a:rPr>
                        <a:t>Bank For African PLC</a:t>
                      </a:r>
                    </a:p>
                    <a:p>
                      <a:pPr>
                        <a:lnSpc>
                          <a:spcPct val="115000"/>
                        </a:lnSpc>
                        <a:spcAft>
                          <a:spcPts val="0"/>
                        </a:spcAft>
                      </a:pPr>
                      <a:r>
                        <a:rPr lang="en-US" sz="1400" b="1" dirty="0" smtClean="0">
                          <a:latin typeface="Arial" pitchFamily="34" charset="0"/>
                          <a:ea typeface="Calibri"/>
                          <a:cs typeface="Andalus" pitchFamily="2" charset="-78"/>
                        </a:rPr>
                        <a:t>-Zenith </a:t>
                      </a:r>
                      <a:r>
                        <a:rPr lang="en-US" sz="1400" b="1" dirty="0">
                          <a:latin typeface="Arial" pitchFamily="34" charset="0"/>
                          <a:ea typeface="Calibri"/>
                          <a:cs typeface="Andalus" pitchFamily="2" charset="-78"/>
                        </a:rPr>
                        <a:t>Bank</a:t>
                      </a:r>
                    </a:p>
                    <a:p>
                      <a:pPr>
                        <a:lnSpc>
                          <a:spcPct val="115000"/>
                        </a:lnSpc>
                        <a:spcAft>
                          <a:spcPts val="0"/>
                        </a:spcAft>
                      </a:pPr>
                      <a:r>
                        <a:rPr lang="en-US" sz="1400" b="1" dirty="0">
                          <a:latin typeface="Arial" pitchFamily="34" charset="0"/>
                          <a:ea typeface="Calibri"/>
                          <a:cs typeface="Andalus" pitchFamily="2" charset="-78"/>
                        </a:rPr>
                        <a:t>First Bank Of  Nigeria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2423">
                <a:tc>
                  <a:txBody>
                    <a:bodyPr/>
                    <a:lstStyle/>
                    <a:p>
                      <a:pPr algn="ctr">
                        <a:lnSpc>
                          <a:spcPct val="115000"/>
                        </a:lnSpc>
                        <a:spcAft>
                          <a:spcPts val="0"/>
                        </a:spcAft>
                      </a:pPr>
                      <a:r>
                        <a:rPr lang="ar-SA" sz="1800" b="1" dirty="0">
                          <a:latin typeface="Calibri"/>
                          <a:ea typeface="Calibri"/>
                          <a:cs typeface="+mj-cs"/>
                        </a:rPr>
                        <a:t>مالی</a:t>
                      </a:r>
                      <a:endParaRPr lang="en-US" sz="1800" dirty="0">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en-US" sz="1200" b="1" dirty="0">
                          <a:latin typeface="Calibri"/>
                          <a:ea typeface="Calibri"/>
                          <a:cs typeface="B Nazanin"/>
                          <a:sym typeface="Wingdings 2"/>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dirty="0" smtClean="0">
                          <a:solidFill>
                            <a:schemeClr val="tx1"/>
                          </a:solidFill>
                        </a:rPr>
                        <a:t>-</a:t>
                      </a:r>
                      <a:endParaRPr lang="fa-IR"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rtl="1">
                        <a:lnSpc>
                          <a:spcPct val="115000"/>
                        </a:lnSpc>
                        <a:spcAft>
                          <a:spcPts val="0"/>
                        </a:spcAft>
                      </a:pPr>
                      <a:r>
                        <a:rPr lang="ar-SA" sz="1400" b="1" dirty="0" smtClean="0">
                          <a:latin typeface="Arial" pitchFamily="34" charset="0"/>
                          <a:ea typeface="Calibri"/>
                          <a:cs typeface="Andalus" pitchFamily="2" charset="-78"/>
                        </a:rPr>
                        <a:t>-</a:t>
                      </a:r>
                      <a:r>
                        <a:rPr lang="en-US" sz="1400" b="1" dirty="0" smtClean="0">
                          <a:latin typeface="Arial" pitchFamily="34" charset="0"/>
                          <a:ea typeface="Calibri"/>
                          <a:cs typeface="Andalus" pitchFamily="2" charset="-78"/>
                        </a:rPr>
                        <a:t>-</a:t>
                      </a:r>
                      <a:r>
                        <a:rPr lang="en-US" sz="1400" b="1" dirty="0" err="1" smtClean="0">
                          <a:latin typeface="Arial" pitchFamily="34" charset="0"/>
                          <a:ea typeface="Calibri"/>
                          <a:cs typeface="Andalus" pitchFamily="2" charset="-78"/>
                        </a:rPr>
                        <a:t>Banquedeihabita</a:t>
                      </a:r>
                      <a:r>
                        <a:rPr lang="en-US" sz="1400" b="1" dirty="0" smtClean="0">
                          <a:latin typeface="Arial" pitchFamily="34" charset="0"/>
                          <a:ea typeface="Calibri"/>
                          <a:cs typeface="Andalus" pitchFamily="2" charset="-78"/>
                        </a:rPr>
                        <a:t> </a:t>
                      </a:r>
                      <a:r>
                        <a:rPr lang="en-US" sz="1400" b="1" dirty="0">
                          <a:latin typeface="Arial" pitchFamily="34" charset="0"/>
                          <a:ea typeface="Calibri"/>
                          <a:cs typeface="Andalus" pitchFamily="2" charset="-78"/>
                        </a:rPr>
                        <a:t>du </a:t>
                      </a:r>
                      <a:r>
                        <a:rPr lang="en-US" sz="1400" b="1" dirty="0" err="1" smtClean="0">
                          <a:latin typeface="Arial" pitchFamily="34" charset="0"/>
                          <a:ea typeface="Calibri"/>
                          <a:cs typeface="Andalus" pitchFamily="2" charset="-78"/>
                        </a:rPr>
                        <a:t>mali</a:t>
                      </a:r>
                      <a:endParaRPr lang="en-US" sz="1400" b="1" dirty="0">
                        <a:latin typeface="Arial" pitchFamily="34" charset="0"/>
                        <a:ea typeface="Calibri"/>
                        <a:cs typeface="Andalus" pitchFamily="2" charset="-7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90570" rtl="1" eaLnBrk="1" fontAlgn="auto" latinLnBrk="0" hangingPunct="1">
                        <a:lnSpc>
                          <a:spcPct val="100000"/>
                        </a:lnSpc>
                        <a:spcBef>
                          <a:spcPts val="0"/>
                        </a:spcBef>
                        <a:spcAft>
                          <a:spcPts val="0"/>
                        </a:spcAft>
                        <a:buClrTx/>
                        <a:buSzTx/>
                        <a:buFontTx/>
                        <a:buNone/>
                        <a:tabLst/>
                        <a:defRPr/>
                      </a:pPr>
                      <a:r>
                        <a:rPr lang="fa-IR" sz="1400" dirty="0" smtClean="0">
                          <a:solidFill>
                            <a:schemeClr val="tx1"/>
                          </a:solidFill>
                        </a:rPr>
                        <a:t>بدلیل تحریم غیرفعال میباشند</a:t>
                      </a:r>
                      <a:endParaRPr lang="fa-IR"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spd="slow">
    <p:split dir="in"/>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753677"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753678"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753679"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753680"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0" name="Rectangle 311"/>
          <p:cNvSpPr>
            <a:spLocks noChangeArrowheads="1"/>
          </p:cNvSpPr>
          <p:nvPr/>
        </p:nvSpPr>
        <p:spPr bwMode="auto">
          <a:xfrm>
            <a:off x="166654" y="285728"/>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ادامه ...</a:t>
            </a:r>
            <a:endParaRPr lang="fa-IR" altLang="zh-CN" sz="2167" dirty="0">
              <a:solidFill>
                <a:srgbClr val="800000"/>
              </a:solidFill>
              <a:latin typeface="Verdana" pitchFamily="34" charset="0"/>
              <a:ea typeface="SimSun" pitchFamily="2" charset="-122"/>
              <a:cs typeface="B Titr" pitchFamily="2" charset="-78"/>
            </a:endParaRPr>
          </a:p>
        </p:txBody>
      </p:sp>
      <p:graphicFrame>
        <p:nvGraphicFramePr>
          <p:cNvPr id="13" name="Table 12"/>
          <p:cNvGraphicFramePr>
            <a:graphicFrameLocks noGrp="1"/>
          </p:cNvGraphicFramePr>
          <p:nvPr>
            <p:extLst>
              <p:ext uri="{D42A27DB-BD31-4B8C-83A1-F6EECF244321}">
                <p14:modId xmlns:p14="http://schemas.microsoft.com/office/powerpoint/2010/main" val="68674532"/>
              </p:ext>
            </p:extLst>
          </p:nvPr>
        </p:nvGraphicFramePr>
        <p:xfrm>
          <a:off x="309530" y="857232"/>
          <a:ext cx="9227695" cy="4548020"/>
        </p:xfrm>
        <a:graphic>
          <a:graphicData uri="http://schemas.openxmlformats.org/drawingml/2006/table">
            <a:tbl>
              <a:tblPr rtl="1" firstRow="1" bandRow="1">
                <a:tableStyleId>{5C22544A-7EE6-4342-B048-85BDC9FD1C3A}</a:tableStyleId>
              </a:tblPr>
              <a:tblGrid>
                <a:gridCol w="907021"/>
                <a:gridCol w="981186"/>
                <a:gridCol w="1089626"/>
                <a:gridCol w="1555496"/>
                <a:gridCol w="3523330"/>
                <a:gridCol w="1171036"/>
              </a:tblGrid>
              <a:tr h="500066">
                <a:tc>
                  <a:txBody>
                    <a:bodyPr/>
                    <a:lstStyle/>
                    <a:p>
                      <a:pPr algn="ctr" rtl="1"/>
                      <a:r>
                        <a:rPr lang="fa-IR" sz="1700" dirty="0" smtClean="0">
                          <a:solidFill>
                            <a:schemeClr val="tx1"/>
                          </a:solidFill>
                          <a:cs typeface="+mj-cs"/>
                        </a:rPr>
                        <a:t>کشور</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 مشترک</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روابط کارگزاری</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a:t>
                      </a:r>
                      <a:r>
                        <a:rPr lang="fa-IR" sz="1700" baseline="0" dirty="0" smtClean="0">
                          <a:solidFill>
                            <a:schemeClr val="tx1"/>
                          </a:solidFill>
                          <a:cs typeface="+mj-cs"/>
                        </a:rPr>
                        <a:t> ایرانی </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بانک طرف مقابل</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700" dirty="0" smtClean="0">
                          <a:solidFill>
                            <a:schemeClr val="tx1"/>
                          </a:solidFill>
                          <a:cs typeface="+mj-cs"/>
                        </a:rPr>
                        <a:t>توضیحات</a:t>
                      </a:r>
                      <a:endParaRPr lang="fa-IR" sz="1700" dirty="0">
                        <a:solidFill>
                          <a:schemeClr val="tx1"/>
                        </a:solidFill>
                        <a:cs typeface="+mj-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76284">
                <a:tc>
                  <a:txBody>
                    <a:bodyPr/>
                    <a:lstStyle/>
                    <a:p>
                      <a:pPr algn="ctr">
                        <a:lnSpc>
                          <a:spcPct val="115000"/>
                        </a:lnSpc>
                        <a:spcAft>
                          <a:spcPts val="0"/>
                        </a:spcAft>
                      </a:pPr>
                      <a:r>
                        <a:rPr lang="fa-IR" sz="1800" b="1" kern="1200" dirty="0" smtClean="0">
                          <a:solidFill>
                            <a:srgbClr val="FF0000"/>
                          </a:solidFill>
                          <a:latin typeface="Calibri"/>
                          <a:ea typeface="Calibri"/>
                          <a:cs typeface="+mj-cs"/>
                        </a:rPr>
                        <a:t>تونس</a:t>
                      </a:r>
                      <a:endParaRPr lang="en-US" sz="1800" b="1" kern="1200" dirty="0" smtClean="0">
                        <a:solidFill>
                          <a:srgbClr val="FF0000"/>
                        </a:solidFill>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1800" dirty="0" smtClean="0">
                          <a:solidFill>
                            <a:srgbClr val="FF0000"/>
                          </a:solidFill>
                        </a:rPr>
                        <a:t>-</a:t>
                      </a:r>
                      <a:endParaRPr lang="fa-IR" sz="18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en-US" sz="1200" b="1" dirty="0">
                          <a:solidFill>
                            <a:srgbClr val="FF0000"/>
                          </a:solidFill>
                          <a:latin typeface="Calibri"/>
                          <a:ea typeface="Calibri"/>
                          <a:cs typeface="B Nazanin"/>
                          <a:sym typeface="Wingdings"/>
                        </a:rPr>
                        <a:t></a:t>
                      </a:r>
                      <a:endParaRPr lang="en-US" sz="1100" dirty="0">
                        <a:solidFill>
                          <a:srgbClr val="FF0000"/>
                        </a:solidFill>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800" kern="1200" dirty="0">
                          <a:solidFill>
                            <a:srgbClr val="FF0000"/>
                          </a:solidFill>
                          <a:latin typeface="Calibri"/>
                          <a:ea typeface="Calibri"/>
                          <a:cs typeface="B Mitra"/>
                        </a:rPr>
                        <a:t>بانک توسعه صادرات</a:t>
                      </a:r>
                      <a:endParaRPr lang="en-US" sz="1800" kern="1200" dirty="0">
                        <a:solidFill>
                          <a:srgbClr val="FF0000"/>
                        </a:solidFill>
                        <a:latin typeface="Calibri"/>
                        <a:ea typeface="Calibri"/>
                        <a:cs typeface="B Mitr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rtl="0">
                        <a:lnSpc>
                          <a:spcPct val="115000"/>
                        </a:lnSpc>
                        <a:spcBef>
                          <a:spcPts val="750"/>
                        </a:spcBef>
                        <a:spcAft>
                          <a:spcPts val="0"/>
                        </a:spcAft>
                        <a:buFont typeface="Times New Roman"/>
                        <a:buNone/>
                      </a:pPr>
                      <a:r>
                        <a:rPr lang="fr-FR" sz="1600" spc="-20" dirty="0" smtClean="0">
                          <a:solidFill>
                            <a:srgbClr val="FF0000"/>
                          </a:solidFill>
                          <a:latin typeface="Arial"/>
                          <a:ea typeface="Times New Roman"/>
                          <a:cs typeface="B Nazanin"/>
                        </a:rPr>
                        <a:t>- </a:t>
                      </a:r>
                      <a:r>
                        <a:rPr lang="fr-FR" sz="1600" spc="-20" dirty="0" err="1" smtClean="0">
                          <a:solidFill>
                            <a:srgbClr val="FF0000"/>
                          </a:solidFill>
                          <a:latin typeface="Arial"/>
                          <a:ea typeface="Times New Roman"/>
                          <a:cs typeface="B Nazanin"/>
                        </a:rPr>
                        <a:t>Societe</a:t>
                      </a:r>
                      <a:r>
                        <a:rPr lang="fr-FR" sz="1600" spc="-20" dirty="0" smtClean="0">
                          <a:solidFill>
                            <a:srgbClr val="FF0000"/>
                          </a:solidFill>
                          <a:latin typeface="Arial"/>
                          <a:ea typeface="Times New Roman"/>
                          <a:cs typeface="B Nazanin"/>
                        </a:rPr>
                        <a:t> </a:t>
                      </a:r>
                      <a:r>
                        <a:rPr lang="fr-FR" sz="1600" spc="-20" dirty="0">
                          <a:solidFill>
                            <a:srgbClr val="FF0000"/>
                          </a:solidFill>
                          <a:latin typeface="Arial"/>
                          <a:ea typeface="Times New Roman"/>
                          <a:cs typeface="B Nazanin"/>
                        </a:rPr>
                        <a:t>Tunisienne De Banque </a:t>
                      </a:r>
                      <a:r>
                        <a:rPr lang="fr-FR" sz="1600" spc="-20" dirty="0" err="1">
                          <a:solidFill>
                            <a:srgbClr val="FF0000"/>
                          </a:solidFill>
                          <a:latin typeface="Arial"/>
                          <a:ea typeface="Times New Roman"/>
                          <a:cs typeface="B Nazanin"/>
                        </a:rPr>
                        <a:t>Tunisia</a:t>
                      </a:r>
                      <a:r>
                        <a:rPr lang="fr-FR" sz="1600" spc="-20" dirty="0">
                          <a:solidFill>
                            <a:srgbClr val="FF0000"/>
                          </a:solidFill>
                          <a:latin typeface="Arial"/>
                          <a:ea typeface="Times New Roman"/>
                          <a:cs typeface="B Nazanin"/>
                        </a:rPr>
                        <a:t>(STB)</a:t>
                      </a:r>
                      <a:endParaRPr lang="en-US" sz="1600" dirty="0">
                        <a:solidFill>
                          <a:srgbClr val="FF0000"/>
                        </a:solidFill>
                        <a:latin typeface="Calibri"/>
                        <a:ea typeface="Times New Roman"/>
                        <a:cs typeface="B Titr"/>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fa-IR" sz="1800" kern="1200" dirty="0">
                          <a:solidFill>
                            <a:srgbClr val="FF0000"/>
                          </a:solidFill>
                          <a:latin typeface="Calibri"/>
                          <a:ea typeface="Calibri"/>
                          <a:cs typeface="B Mitra"/>
                        </a:rPr>
                        <a:t>روابط کارگزاری برقرار </a:t>
                      </a:r>
                      <a:r>
                        <a:rPr lang="fa-IR" sz="1800" kern="1200" dirty="0" smtClean="0">
                          <a:solidFill>
                            <a:srgbClr val="FF0000"/>
                          </a:solidFill>
                          <a:latin typeface="Calibri"/>
                          <a:ea typeface="Calibri"/>
                          <a:cs typeface="B Mitra"/>
                        </a:rPr>
                        <a:t>است</a:t>
                      </a:r>
                      <a:endParaRPr lang="en-US" sz="1800" kern="1200" dirty="0">
                        <a:solidFill>
                          <a:srgbClr val="FF0000"/>
                        </a:solidFill>
                        <a:latin typeface="Calibri"/>
                        <a:ea typeface="Calibri"/>
                        <a:cs typeface="B Mitr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66">
                <a:tc>
                  <a:txBody>
                    <a:bodyPr/>
                    <a:lstStyle/>
                    <a:p>
                      <a:pPr algn="ctr">
                        <a:lnSpc>
                          <a:spcPct val="115000"/>
                        </a:lnSpc>
                        <a:spcAft>
                          <a:spcPts val="0"/>
                        </a:spcAft>
                      </a:pPr>
                      <a:r>
                        <a:rPr lang="fa-IR" sz="1800" b="1" kern="1200" dirty="0" smtClean="0">
                          <a:solidFill>
                            <a:srgbClr val="FF0000"/>
                          </a:solidFill>
                          <a:latin typeface="Calibri"/>
                          <a:ea typeface="Calibri"/>
                          <a:cs typeface="+mj-cs"/>
                        </a:rPr>
                        <a:t>مصر</a:t>
                      </a:r>
                      <a:endParaRPr lang="en-US" sz="1800" b="1" kern="1200" dirty="0" smtClean="0">
                        <a:solidFill>
                          <a:srgbClr val="FF0000"/>
                        </a:solidFill>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ar-SA" sz="1800" dirty="0">
                          <a:solidFill>
                            <a:srgbClr val="FF0000"/>
                          </a:solidFill>
                          <a:latin typeface="Calibri"/>
                          <a:ea typeface="Calibri"/>
                          <a:cs typeface="B Mitra"/>
                        </a:rPr>
                        <a:t>بانک توسعه ایران و مصر</a:t>
                      </a:r>
                      <a:endParaRPr lang="en-US" sz="1800" dirty="0">
                        <a:solidFill>
                          <a:srgbClr val="FF0000"/>
                        </a:solidFill>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en-US" sz="1200" b="1" dirty="0">
                          <a:solidFill>
                            <a:srgbClr val="FF0000"/>
                          </a:solidFill>
                          <a:latin typeface="Calibri"/>
                          <a:ea typeface="Calibri"/>
                          <a:cs typeface="B Nazanin"/>
                          <a:sym typeface="Wingdings"/>
                        </a:rPr>
                        <a:t></a:t>
                      </a:r>
                      <a:endParaRPr lang="en-US" sz="1100" dirty="0">
                        <a:solidFill>
                          <a:srgbClr val="FF0000"/>
                        </a:solidFill>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800" kern="1200" dirty="0">
                          <a:solidFill>
                            <a:srgbClr val="FF0000"/>
                          </a:solidFill>
                          <a:latin typeface="Calibri"/>
                          <a:ea typeface="Calibri"/>
                          <a:cs typeface="B Mitra"/>
                        </a:rPr>
                        <a:t>توسعه صادرات، سامان، پارسيان و تجارت</a:t>
                      </a:r>
                      <a:endParaRPr lang="en-US" sz="1800" kern="1200" dirty="0">
                        <a:solidFill>
                          <a:srgbClr val="FF0000"/>
                        </a:solidFill>
                        <a:latin typeface="Calibri"/>
                        <a:ea typeface="Calibri"/>
                        <a:cs typeface="B Mitr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400" b="1" dirty="0">
                          <a:solidFill>
                            <a:srgbClr val="FF0000"/>
                          </a:solidFill>
                          <a:latin typeface="Arial" pitchFamily="34" charset="0"/>
                          <a:ea typeface="Calibri"/>
                          <a:cs typeface="Andalus" pitchFamily="2" charset="-78"/>
                        </a:rPr>
                        <a:t>-</a:t>
                      </a:r>
                      <a:endParaRPr lang="en-US" sz="1400" b="1" dirty="0">
                        <a:solidFill>
                          <a:srgbClr val="FF0000"/>
                        </a:solidFill>
                        <a:latin typeface="Arial" pitchFamily="34" charset="0"/>
                        <a:ea typeface="Calibri"/>
                        <a:cs typeface="Andalus"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800" kern="1200" dirty="0">
                          <a:solidFill>
                            <a:srgbClr val="FF0000"/>
                          </a:solidFill>
                          <a:latin typeface="Calibri"/>
                          <a:ea typeface="Calibri"/>
                          <a:cs typeface="B Mitra"/>
                        </a:rPr>
                        <a:t>دارای روابط کارگزاری در سطح محدود با </a:t>
                      </a:r>
                      <a:r>
                        <a:rPr lang="ar-SA" sz="1800" kern="1200" dirty="0" smtClean="0">
                          <a:solidFill>
                            <a:srgbClr val="FF0000"/>
                          </a:solidFill>
                          <a:latin typeface="Calibri"/>
                          <a:ea typeface="Calibri"/>
                          <a:cs typeface="B Mitra"/>
                        </a:rPr>
                        <a:t>بانک</a:t>
                      </a:r>
                      <a:r>
                        <a:rPr lang="fa-IR" sz="1800" kern="1200" dirty="0" smtClean="0">
                          <a:solidFill>
                            <a:srgbClr val="FF0000"/>
                          </a:solidFill>
                          <a:latin typeface="Calibri"/>
                          <a:ea typeface="Calibri"/>
                          <a:cs typeface="B Mitra"/>
                        </a:rPr>
                        <a:t> </a:t>
                      </a:r>
                      <a:r>
                        <a:rPr lang="ar-SA" sz="1800" kern="1200" dirty="0" smtClean="0">
                          <a:solidFill>
                            <a:srgbClr val="FF0000"/>
                          </a:solidFill>
                          <a:latin typeface="Calibri"/>
                          <a:ea typeface="Calibri"/>
                          <a:cs typeface="B Mitra"/>
                        </a:rPr>
                        <a:t>مشترک</a:t>
                      </a:r>
                      <a:endParaRPr lang="en-US" sz="1800" kern="1200" dirty="0">
                        <a:solidFill>
                          <a:srgbClr val="FF0000"/>
                        </a:solidFill>
                        <a:latin typeface="Calibri"/>
                        <a:ea typeface="Calibri"/>
                        <a:cs typeface="B Mitr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rtl="1">
                        <a:lnSpc>
                          <a:spcPct val="115000"/>
                        </a:lnSpc>
                        <a:spcAft>
                          <a:spcPts val="0"/>
                        </a:spcAft>
                      </a:pPr>
                      <a:r>
                        <a:rPr lang="ar-SA" sz="1800" b="1" kern="1200" dirty="0" smtClean="0">
                          <a:solidFill>
                            <a:schemeClr val="dk1"/>
                          </a:solidFill>
                          <a:latin typeface="Calibri"/>
                          <a:ea typeface="Calibri"/>
                          <a:cs typeface="+mj-cs"/>
                        </a:rPr>
                        <a:t>سودان</a:t>
                      </a:r>
                      <a:endParaRPr lang="en-US" sz="1800" b="1" kern="1200" dirty="0" smtClean="0">
                        <a:solidFill>
                          <a:schemeClr val="dk1"/>
                        </a:solidFill>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1800" dirty="0" smtClean="0">
                          <a:solidFill>
                            <a:schemeClr val="tx1"/>
                          </a:solidFill>
                        </a:rPr>
                        <a:t>-</a:t>
                      </a:r>
                      <a:endParaRPr lang="fa-IR"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en-US" sz="1200" b="1" dirty="0">
                          <a:latin typeface="Calibri"/>
                          <a:ea typeface="Calibri"/>
                          <a:cs typeface="B Nazanin"/>
                          <a:sym typeface="Wingdings"/>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400" b="1" dirty="0" smtClean="0">
                          <a:latin typeface="Arial" pitchFamily="34" charset="0"/>
                          <a:ea typeface="Calibri"/>
                          <a:cs typeface="Andalus" pitchFamily="2" charset="-78"/>
                        </a:rPr>
                        <a:t>-</a:t>
                      </a:r>
                      <a:endParaRPr lang="en-US" sz="1400" b="1" dirty="0">
                        <a:latin typeface="Arial" pitchFamily="34" charset="0"/>
                        <a:ea typeface="Calibri"/>
                        <a:cs typeface="Andalus"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rtl="0">
                        <a:lnSpc>
                          <a:spcPct val="115000"/>
                        </a:lnSpc>
                        <a:spcBef>
                          <a:spcPts val="750"/>
                        </a:spcBef>
                        <a:spcAft>
                          <a:spcPts val="0"/>
                        </a:spcAft>
                        <a:buFont typeface="Times New Roman"/>
                        <a:buNone/>
                      </a:pPr>
                      <a:r>
                        <a:rPr lang="fr-FR" sz="1600" kern="1200" spc="-20" dirty="0" smtClean="0">
                          <a:solidFill>
                            <a:schemeClr val="dk1"/>
                          </a:solidFill>
                          <a:latin typeface="Arial"/>
                          <a:ea typeface="Times New Roman"/>
                          <a:cs typeface="B Nazanin"/>
                        </a:rPr>
                        <a:t>- </a:t>
                      </a:r>
                      <a:r>
                        <a:rPr lang="fr-FR" sz="1600" kern="1200" spc="-20" dirty="0" err="1" smtClean="0">
                          <a:solidFill>
                            <a:schemeClr val="dk1"/>
                          </a:solidFill>
                          <a:latin typeface="Arial"/>
                          <a:ea typeface="Times New Roman"/>
                          <a:cs typeface="B Nazanin"/>
                        </a:rPr>
                        <a:t>Amdurman</a:t>
                      </a:r>
                      <a:r>
                        <a:rPr lang="fr-FR" sz="1600" kern="1200" spc="-20" dirty="0" smtClean="0">
                          <a:solidFill>
                            <a:schemeClr val="dk1"/>
                          </a:solidFill>
                          <a:latin typeface="Arial"/>
                          <a:ea typeface="Times New Roman"/>
                          <a:cs typeface="B Nazanin"/>
                        </a:rPr>
                        <a:t> </a:t>
                      </a:r>
                      <a:r>
                        <a:rPr lang="fr-FR" sz="1600" kern="1200" spc="-20" dirty="0">
                          <a:solidFill>
                            <a:schemeClr val="dk1"/>
                          </a:solidFill>
                          <a:latin typeface="Arial"/>
                          <a:ea typeface="Times New Roman"/>
                          <a:cs typeface="B Nazanin"/>
                        </a:rPr>
                        <a:t>national Bank</a:t>
                      </a:r>
                      <a:endParaRPr lang="en-US" sz="1600" kern="1200" spc="-20" dirty="0">
                        <a:solidFill>
                          <a:schemeClr val="dk1"/>
                        </a:solidFill>
                        <a:latin typeface="Arial"/>
                        <a:ea typeface="Times New Roman"/>
                        <a:cs typeface="B Nazanin"/>
                      </a:endParaRPr>
                    </a:p>
                    <a:p>
                      <a:pPr marL="342900" lvl="0" indent="-342900">
                        <a:lnSpc>
                          <a:spcPct val="115000"/>
                        </a:lnSpc>
                        <a:spcBef>
                          <a:spcPts val="750"/>
                        </a:spcBef>
                        <a:spcAft>
                          <a:spcPts val="0"/>
                        </a:spcAft>
                        <a:buFont typeface="Times New Roman"/>
                        <a:buNone/>
                      </a:pPr>
                      <a:r>
                        <a:rPr lang="fr-FR" sz="1600" kern="1200" spc="-20" dirty="0" smtClean="0">
                          <a:solidFill>
                            <a:schemeClr val="dk1"/>
                          </a:solidFill>
                          <a:latin typeface="Arial"/>
                          <a:ea typeface="Times New Roman"/>
                          <a:cs typeface="B Nazanin"/>
                        </a:rPr>
                        <a:t>- Bank </a:t>
                      </a:r>
                      <a:r>
                        <a:rPr lang="fr-FR" sz="1600" kern="1200" spc="-20" dirty="0">
                          <a:solidFill>
                            <a:schemeClr val="dk1"/>
                          </a:solidFill>
                          <a:latin typeface="Arial"/>
                          <a:ea typeface="Times New Roman"/>
                          <a:cs typeface="B Nazanin"/>
                        </a:rPr>
                        <a:t>of Khartoum</a:t>
                      </a:r>
                      <a:endParaRPr lang="en-US" sz="1600" kern="1200" spc="-20" dirty="0">
                        <a:solidFill>
                          <a:schemeClr val="dk1"/>
                        </a:solidFill>
                        <a:latin typeface="Arial"/>
                        <a:ea typeface="Times New Roman"/>
                        <a:cs typeface="B Nazani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fa-IR" sz="1800" kern="1200" dirty="0" smtClean="0">
                          <a:solidFill>
                            <a:schemeClr val="dk1"/>
                          </a:solidFill>
                          <a:latin typeface="Calibri"/>
                          <a:ea typeface="Calibri"/>
                          <a:cs typeface="B Mitra"/>
                        </a:rPr>
                        <a:t>در حال </a:t>
                      </a:r>
                      <a:r>
                        <a:rPr lang="fa-IR" sz="1800" kern="1200" dirty="0">
                          <a:solidFill>
                            <a:schemeClr val="dk1"/>
                          </a:solidFill>
                          <a:latin typeface="Calibri"/>
                          <a:ea typeface="Calibri"/>
                          <a:cs typeface="B Mitra"/>
                        </a:rPr>
                        <a:t>حاضر روابط قطع </a:t>
                      </a:r>
                      <a:endParaRPr lang="fa-IR" sz="1800" kern="1200" dirty="0" smtClean="0">
                        <a:solidFill>
                          <a:schemeClr val="dk1"/>
                        </a:solidFill>
                        <a:latin typeface="Calibri"/>
                        <a:ea typeface="Calibri"/>
                        <a:cs typeface="B Mitra"/>
                      </a:endParaRPr>
                    </a:p>
                    <a:p>
                      <a:pPr algn="ctr" rtl="1">
                        <a:lnSpc>
                          <a:spcPct val="115000"/>
                        </a:lnSpc>
                        <a:spcAft>
                          <a:spcPts val="0"/>
                        </a:spcAft>
                      </a:pPr>
                      <a:r>
                        <a:rPr lang="fa-IR" sz="1800" kern="1200" dirty="0" smtClean="0">
                          <a:solidFill>
                            <a:schemeClr val="dk1"/>
                          </a:solidFill>
                          <a:latin typeface="Calibri"/>
                          <a:ea typeface="Calibri"/>
                          <a:cs typeface="B Mitra"/>
                        </a:rPr>
                        <a:t>می </a:t>
                      </a:r>
                      <a:r>
                        <a:rPr lang="fa-IR" sz="1800" kern="1200" dirty="0">
                          <a:solidFill>
                            <a:schemeClr val="dk1"/>
                          </a:solidFill>
                          <a:latin typeface="Calibri"/>
                          <a:ea typeface="Calibri"/>
                          <a:cs typeface="B Mitra"/>
                        </a:rPr>
                        <a:t>باشد.</a:t>
                      </a:r>
                      <a:endParaRPr lang="en-US" sz="1800" kern="1200" dirty="0">
                        <a:solidFill>
                          <a:schemeClr val="dk1"/>
                        </a:solidFill>
                        <a:latin typeface="Calibri"/>
                        <a:ea typeface="Calibri"/>
                        <a:cs typeface="B Mitr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00132">
                <a:tc>
                  <a:txBody>
                    <a:bodyPr/>
                    <a:lstStyle/>
                    <a:p>
                      <a:pPr algn="ctr" rtl="1">
                        <a:lnSpc>
                          <a:spcPct val="115000"/>
                        </a:lnSpc>
                        <a:spcAft>
                          <a:spcPts val="0"/>
                        </a:spcAft>
                      </a:pPr>
                      <a:r>
                        <a:rPr lang="fa-IR" sz="1800" b="1" kern="1200" dirty="0" smtClean="0">
                          <a:solidFill>
                            <a:schemeClr val="dk1"/>
                          </a:solidFill>
                          <a:latin typeface="Calibri"/>
                          <a:ea typeface="Calibri"/>
                          <a:cs typeface="+mj-cs"/>
                        </a:rPr>
                        <a:t>لیبی</a:t>
                      </a:r>
                      <a:endParaRPr lang="en-US" sz="1800" b="1" kern="1200" dirty="0" smtClean="0">
                        <a:solidFill>
                          <a:schemeClr val="dk1"/>
                        </a:solidFill>
                        <a:latin typeface="Calibri"/>
                        <a:ea typeface="Calibri"/>
                        <a:cs typeface="+mj-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en-US" sz="1800" dirty="0" smtClean="0">
                          <a:solidFill>
                            <a:schemeClr val="tx1"/>
                          </a:solidFill>
                        </a:rPr>
                        <a:t>-</a:t>
                      </a:r>
                      <a:endParaRPr lang="fa-IR"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en-US" sz="1200" b="1" dirty="0">
                          <a:latin typeface="Calibri"/>
                          <a:ea typeface="Calibri"/>
                          <a:cs typeface="B Nazanin"/>
                          <a:sym typeface="Wingdings"/>
                        </a:rPr>
                        <a:t></a:t>
                      </a:r>
                      <a:endParaRPr lang="en-US" sz="1100" dirty="0">
                        <a:latin typeface="Calibri"/>
                        <a:ea typeface="Calibri"/>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ar-SA" sz="1400" b="1" dirty="0" smtClean="0">
                          <a:latin typeface="Arial" pitchFamily="34" charset="0"/>
                          <a:ea typeface="Calibri"/>
                          <a:cs typeface="Andalus" pitchFamily="2" charset="-78"/>
                        </a:rPr>
                        <a:t>-</a:t>
                      </a:r>
                      <a:endParaRPr lang="en-US" sz="1400" b="1" dirty="0">
                        <a:latin typeface="Arial" pitchFamily="34" charset="0"/>
                        <a:ea typeface="Calibri"/>
                        <a:cs typeface="Andalus"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rtl="1">
                        <a:lnSpc>
                          <a:spcPct val="115000"/>
                        </a:lnSpc>
                        <a:spcAft>
                          <a:spcPts val="0"/>
                        </a:spcAft>
                      </a:pPr>
                      <a:r>
                        <a:rPr lang="en-US" sz="1600" kern="1200" spc="-20" dirty="0">
                          <a:solidFill>
                            <a:schemeClr val="dk1"/>
                          </a:solidFill>
                          <a:latin typeface="Arial"/>
                          <a:ea typeface="Times New Roman"/>
                          <a:cs typeface="B Nazanin"/>
                        </a:rPr>
                        <a:t>Sahara bank</a:t>
                      </a:r>
                      <a:r>
                        <a:rPr lang="ar-SA" sz="1600" kern="1200" spc="-20" dirty="0">
                          <a:solidFill>
                            <a:schemeClr val="dk1"/>
                          </a:solidFill>
                          <a:latin typeface="Arial"/>
                          <a:ea typeface="Times New Roman"/>
                          <a:cs typeface="B Nazanin"/>
                        </a:rPr>
                        <a:t>- </a:t>
                      </a:r>
                      <a:endParaRPr lang="en-US" sz="1600" kern="1200" spc="-20" dirty="0">
                        <a:solidFill>
                          <a:schemeClr val="dk1"/>
                        </a:solidFill>
                        <a:latin typeface="Arial"/>
                        <a:ea typeface="Times New Roman"/>
                        <a:cs typeface="B Nazani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0"/>
                        </a:spcAft>
                      </a:pPr>
                      <a:r>
                        <a:rPr lang="fa-IR" sz="1800" kern="1200" dirty="0" smtClean="0">
                          <a:solidFill>
                            <a:schemeClr val="dk1"/>
                          </a:solidFill>
                          <a:latin typeface="Calibri"/>
                          <a:ea typeface="Calibri"/>
                          <a:cs typeface="B Mitra"/>
                        </a:rPr>
                        <a:t>در </a:t>
                      </a:r>
                      <a:r>
                        <a:rPr lang="fa-IR" sz="1800" kern="1200" dirty="0">
                          <a:solidFill>
                            <a:schemeClr val="dk1"/>
                          </a:solidFill>
                          <a:latin typeface="Calibri"/>
                          <a:ea typeface="Calibri"/>
                          <a:cs typeface="B Mitra"/>
                        </a:rPr>
                        <a:t>حال حاضر روابط قطع </a:t>
                      </a:r>
                      <a:endParaRPr lang="fa-IR" sz="1800" kern="1200" dirty="0" smtClean="0">
                        <a:solidFill>
                          <a:schemeClr val="dk1"/>
                        </a:solidFill>
                        <a:latin typeface="Calibri"/>
                        <a:ea typeface="Calibri"/>
                        <a:cs typeface="B Mitra"/>
                      </a:endParaRPr>
                    </a:p>
                    <a:p>
                      <a:pPr algn="ctr" rtl="1">
                        <a:lnSpc>
                          <a:spcPct val="115000"/>
                        </a:lnSpc>
                        <a:spcAft>
                          <a:spcPts val="0"/>
                        </a:spcAft>
                      </a:pPr>
                      <a:r>
                        <a:rPr lang="fa-IR" sz="1800" kern="1200" dirty="0" smtClean="0">
                          <a:solidFill>
                            <a:schemeClr val="dk1"/>
                          </a:solidFill>
                          <a:latin typeface="Calibri"/>
                          <a:ea typeface="Calibri"/>
                          <a:cs typeface="B Mitra"/>
                        </a:rPr>
                        <a:t>می </a:t>
                      </a:r>
                      <a:r>
                        <a:rPr lang="fa-IR" sz="1800" kern="1200" dirty="0">
                          <a:solidFill>
                            <a:schemeClr val="dk1"/>
                          </a:solidFill>
                          <a:latin typeface="Calibri"/>
                          <a:ea typeface="Calibri"/>
                          <a:cs typeface="B Mitra"/>
                        </a:rPr>
                        <a:t>باشد.</a:t>
                      </a:r>
                      <a:endParaRPr lang="en-US" sz="1800" kern="1200" dirty="0">
                        <a:solidFill>
                          <a:schemeClr val="dk1"/>
                        </a:solidFill>
                        <a:latin typeface="Calibri"/>
                        <a:ea typeface="Calibri"/>
                        <a:cs typeface="B Mitr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spd="slow">
    <p:split dir="in"/>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3666" name="Group 2"/>
          <p:cNvGraphicFramePr>
            <a:graphicFrameLocks noGrp="1"/>
          </p:cNvGraphicFramePr>
          <p:nvPr/>
        </p:nvGraphicFramePr>
        <p:xfrm>
          <a:off x="4098264" y="4808273"/>
          <a:ext cx="791105" cy="1122680"/>
        </p:xfrm>
        <a:graphic>
          <a:graphicData uri="http://schemas.openxmlformats.org/drawingml/2006/table">
            <a:tbl>
              <a:tblPr/>
              <a:tblGrid>
                <a:gridCol w="263128"/>
                <a:gridCol w="263129"/>
                <a:gridCol w="264848"/>
              </a:tblGrid>
              <a:tr h="561340">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cap="flat">
                      <a:noFill/>
                    </a:lnT>
                    <a:lnB>
                      <a:noFill/>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cap="flat">
                      <a:noFill/>
                    </a:lnT>
                    <a:lnB>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cap="flat">
                      <a:noFill/>
                    </a:lnT>
                    <a:lnB>
                      <a:noFill/>
                    </a:lnB>
                    <a:lnTlToBr>
                      <a:noFill/>
                    </a:lnTlToBr>
                    <a:lnBlToTr>
                      <a:noFill/>
                    </a:lnBlToTr>
                    <a:noFill/>
                  </a:tcPr>
                </a:tc>
              </a:tr>
              <a:tr h="561340">
                <a:tc>
                  <a:txBody>
                    <a:bodyPr/>
                    <a:lstStyle/>
                    <a:p>
                      <a:pPr marL="0" marR="0" lvl="0" indent="0" algn="r" defTabSz="914400" rtl="1" eaLnBrk="1" fontAlgn="base" latinLnBrk="0" hangingPunct="1">
                        <a:lnSpc>
                          <a:spcPct val="100000"/>
                        </a:lnSpc>
                        <a:spcBef>
                          <a:spcPct val="20000"/>
                        </a:spcBef>
                        <a:spcAft>
                          <a:spcPct val="0"/>
                        </a:spcAft>
                        <a:buClr>
                          <a:schemeClr val="accent1"/>
                        </a:buClr>
                        <a:buSzTx/>
                        <a:buFontTx/>
                        <a:buNone/>
                        <a:tabLst/>
                      </a:pPr>
                      <a:endParaRPr kumimoji="0" lang="en-US" sz="3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cap="flat">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a:noFill/>
                    </a:lnR>
                    <a:lnT>
                      <a:noFill/>
                    </a:lnT>
                    <a:lnB cap="flat">
                      <a:noFill/>
                    </a:lnB>
                    <a:lnTlToBr>
                      <a:noFill/>
                    </a:lnTlToBr>
                    <a:lnBlToTr>
                      <a:noFill/>
                    </a:lnBlToTr>
                    <a:noFill/>
                  </a:tcPr>
                </a:tc>
                <a:tc>
                  <a:txBody>
                    <a:bodyPr/>
                    <a:lstStyle/>
                    <a:p>
                      <a:pPr marL="0" marR="0" lvl="0" indent="0" algn="ctr" defTabSz="914400" rtl="1" eaLnBrk="1" fontAlgn="ctr" latinLnBrk="0" hangingPunct="1">
                        <a:lnSpc>
                          <a:spcPct val="100000"/>
                        </a:lnSpc>
                        <a:spcBef>
                          <a:spcPct val="0"/>
                        </a:spcBef>
                        <a:spcAft>
                          <a:spcPct val="0"/>
                        </a:spcAft>
                        <a:buClr>
                          <a:schemeClr val="accent1"/>
                        </a:buClr>
                        <a:buSzTx/>
                        <a:buFontTx/>
                        <a:buNone/>
                        <a:tabLst/>
                      </a:pPr>
                      <a:r>
                        <a:rPr kumimoji="0" lang="en-US" sz="1000" b="0" i="0" u="none" strike="noStrike" cap="none" normalizeH="0" baseline="0" smtClean="0">
                          <a:ln>
                            <a:noFill/>
                          </a:ln>
                          <a:solidFill>
                            <a:schemeClr val="tx1"/>
                          </a:solidFill>
                          <a:effectLst/>
                          <a:latin typeface="Arial"/>
                          <a:ea typeface="geneva"/>
                          <a:cs typeface="geneva"/>
                        </a:rPr>
                        <a:t> </a:t>
                      </a:r>
                      <a:r>
                        <a:rPr kumimoji="0" lang="en-US" sz="1000" b="0" i="0" u="none" strike="noStrike" cap="none" normalizeH="0" baseline="0" smtClean="0">
                          <a:ln>
                            <a:noFill/>
                          </a:ln>
                          <a:solidFill>
                            <a:schemeClr val="tx1"/>
                          </a:solidFill>
                          <a:effectLst/>
                          <a:latin typeface="Tahoma" pitchFamily="34" charset="0"/>
                          <a:ea typeface="geneva"/>
                          <a:cs typeface="geneva"/>
                        </a:rPr>
                        <a:t> </a:t>
                      </a:r>
                      <a:endParaRPr kumimoji="0" lang="en-US" sz="2000" b="0" i="0" u="none" strike="noStrike" cap="none" normalizeH="0" baseline="0" smtClean="0">
                        <a:ln>
                          <a:noFill/>
                        </a:ln>
                        <a:solidFill>
                          <a:schemeClr val="tx1"/>
                        </a:solidFill>
                        <a:effectLst/>
                        <a:latin typeface="Tahoma" pitchFamily="34" charset="0"/>
                        <a:cs typeface="Arial" pitchFamily="34" charset="0"/>
                      </a:endParaRPr>
                    </a:p>
                  </a:txBody>
                  <a:tcPr marL="99060" marR="99060" marT="49530" marB="49530" anchor="ctr" horzOverflow="overflow">
                    <a:lnL>
                      <a:noFill/>
                    </a:lnL>
                    <a:lnR cap="flat">
                      <a:noFill/>
                    </a:lnR>
                    <a:lnT>
                      <a:noFill/>
                    </a:lnT>
                    <a:lnB cap="flat">
                      <a:noFill/>
                    </a:lnB>
                    <a:lnTlToBr>
                      <a:noFill/>
                    </a:lnTlToBr>
                    <a:lnBlToTr>
                      <a:noFill/>
                    </a:lnBlToTr>
                    <a:noFill/>
                  </a:tcPr>
                </a:tc>
              </a:tr>
            </a:tbl>
          </a:graphicData>
        </a:graphic>
      </p:graphicFrame>
      <p:pic>
        <p:nvPicPr>
          <p:cNvPr id="753677" name="Picture 13" descr="spacer"/>
          <p:cNvPicPr>
            <a:picLocks noChangeAspect="1" noChangeArrowheads="1"/>
          </p:cNvPicPr>
          <p:nvPr/>
        </p:nvPicPr>
        <p:blipFill>
          <a:blip r:embed="rId2"/>
          <a:srcRect/>
          <a:stretch>
            <a:fillRect/>
          </a:stretch>
        </p:blipFill>
        <p:spPr bwMode="auto">
          <a:xfrm>
            <a:off x="5480979" y="1968900"/>
            <a:ext cx="10319" cy="10319"/>
          </a:xfrm>
          <a:prstGeom prst="rect">
            <a:avLst/>
          </a:prstGeom>
          <a:noFill/>
        </p:spPr>
      </p:pic>
      <p:pic>
        <p:nvPicPr>
          <p:cNvPr id="753678" name="Picture 14" descr="spacer"/>
          <p:cNvPicPr>
            <a:picLocks noChangeAspect="1" noChangeArrowheads="1"/>
          </p:cNvPicPr>
          <p:nvPr/>
        </p:nvPicPr>
        <p:blipFill>
          <a:blip r:embed="rId2"/>
          <a:srcRect/>
          <a:stretch>
            <a:fillRect/>
          </a:stretch>
        </p:blipFill>
        <p:spPr bwMode="auto">
          <a:xfrm>
            <a:off x="5480979" y="3903665"/>
            <a:ext cx="10319" cy="10319"/>
          </a:xfrm>
          <a:prstGeom prst="rect">
            <a:avLst/>
          </a:prstGeom>
          <a:noFill/>
        </p:spPr>
      </p:pic>
      <p:pic>
        <p:nvPicPr>
          <p:cNvPr id="753679" name="Picture 15" descr="spacer"/>
          <p:cNvPicPr>
            <a:picLocks noChangeAspect="1" noChangeArrowheads="1"/>
          </p:cNvPicPr>
          <p:nvPr/>
        </p:nvPicPr>
        <p:blipFill>
          <a:blip r:embed="rId2"/>
          <a:srcRect/>
          <a:stretch>
            <a:fillRect/>
          </a:stretch>
        </p:blipFill>
        <p:spPr bwMode="auto">
          <a:xfrm>
            <a:off x="5470660" y="2710130"/>
            <a:ext cx="10319" cy="10319"/>
          </a:xfrm>
          <a:prstGeom prst="rect">
            <a:avLst/>
          </a:prstGeom>
          <a:noFill/>
        </p:spPr>
      </p:pic>
      <p:pic>
        <p:nvPicPr>
          <p:cNvPr id="753680" name="Picture 16" descr="spacer"/>
          <p:cNvPicPr>
            <a:picLocks noChangeAspect="1" noChangeArrowheads="1"/>
          </p:cNvPicPr>
          <p:nvPr/>
        </p:nvPicPr>
        <p:blipFill>
          <a:blip r:embed="rId2"/>
          <a:srcRect/>
          <a:stretch>
            <a:fillRect/>
          </a:stretch>
        </p:blipFill>
        <p:spPr bwMode="auto">
          <a:xfrm>
            <a:off x="4204894" y="3729967"/>
            <a:ext cx="10319" cy="10319"/>
          </a:xfrm>
          <a:prstGeom prst="rect">
            <a:avLst/>
          </a:prstGeom>
          <a:noFill/>
        </p:spPr>
      </p:pic>
      <p:sp>
        <p:nvSpPr>
          <p:cNvPr id="10" name="Rectangle 311"/>
          <p:cNvSpPr>
            <a:spLocks noChangeArrowheads="1"/>
          </p:cNvSpPr>
          <p:nvPr/>
        </p:nvSpPr>
        <p:spPr bwMode="auto">
          <a:xfrm>
            <a:off x="166654" y="285728"/>
            <a:ext cx="9204325" cy="375809"/>
          </a:xfrm>
          <a:prstGeom prst="rect">
            <a:avLst/>
          </a:prstGeom>
          <a:noFill/>
          <a:ln w="9525">
            <a:noFill/>
            <a:miter lim="800000"/>
            <a:headEnd/>
            <a:tailEnd/>
          </a:ln>
          <a:effectLst/>
        </p:spPr>
        <p:txBody>
          <a:bodyPr anchor="ctr">
            <a:spAutoFit/>
          </a:bodyPr>
          <a:lstStyle/>
          <a:p>
            <a:pPr rtl="1">
              <a:lnSpc>
                <a:spcPct val="80000"/>
              </a:lnSpc>
            </a:pPr>
            <a:r>
              <a:rPr lang="fa-IR" altLang="zh-CN" sz="2167" dirty="0" smtClean="0">
                <a:solidFill>
                  <a:srgbClr val="800000"/>
                </a:solidFill>
                <a:latin typeface="Verdana" pitchFamily="34" charset="0"/>
                <a:ea typeface="SimSun" pitchFamily="2" charset="-122"/>
                <a:cs typeface="B Titr" pitchFamily="2" charset="-78"/>
              </a:rPr>
              <a:t>ادامه ...</a:t>
            </a:r>
            <a:endParaRPr lang="fa-IR" altLang="zh-CN" sz="2167" dirty="0">
              <a:solidFill>
                <a:srgbClr val="800000"/>
              </a:solidFill>
              <a:latin typeface="Verdana" pitchFamily="34" charset="0"/>
              <a:ea typeface="SimSun" pitchFamily="2" charset="-122"/>
              <a:cs typeface="B Titr" pitchFamily="2" charset="-78"/>
            </a:endParaRPr>
          </a:p>
        </p:txBody>
      </p:sp>
      <p:graphicFrame>
        <p:nvGraphicFramePr>
          <p:cNvPr id="11" name="Table 10"/>
          <p:cNvGraphicFramePr>
            <a:graphicFrameLocks noGrp="1"/>
          </p:cNvGraphicFramePr>
          <p:nvPr/>
        </p:nvGraphicFramePr>
        <p:xfrm>
          <a:off x="380968" y="857232"/>
          <a:ext cx="9144065" cy="4190821"/>
        </p:xfrm>
        <a:graphic>
          <a:graphicData uri="http://schemas.openxmlformats.org/drawingml/2006/table">
            <a:tbl>
              <a:tblPr/>
              <a:tblGrid>
                <a:gridCol w="1285884"/>
                <a:gridCol w="1071571"/>
                <a:gridCol w="1034698"/>
                <a:gridCol w="4108837"/>
                <a:gridCol w="785818"/>
                <a:gridCol w="857257"/>
              </a:tblGrid>
              <a:tr h="829821">
                <a:tc>
                  <a:txBody>
                    <a:bodyPr/>
                    <a:lstStyle/>
                    <a:p>
                      <a:pPr algn="ctr" rtl="1">
                        <a:lnSpc>
                          <a:spcPct val="115000"/>
                        </a:lnSpc>
                        <a:spcAft>
                          <a:spcPts val="0"/>
                        </a:spcAft>
                      </a:pPr>
                      <a:r>
                        <a:rPr lang="ar-SA" sz="1700" b="1" kern="1200" dirty="0" smtClean="0">
                          <a:solidFill>
                            <a:schemeClr val="tx1"/>
                          </a:solidFill>
                          <a:latin typeface="+mn-lt"/>
                          <a:ea typeface="+mn-ea"/>
                          <a:cs typeface="+mj-cs"/>
                        </a:rPr>
                        <a:t>توضیحات</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700" b="1" kern="1200" dirty="0" smtClean="0">
                          <a:solidFill>
                            <a:schemeClr val="tx1"/>
                          </a:solidFill>
                          <a:latin typeface="+mn-lt"/>
                          <a:ea typeface="+mn-ea"/>
                          <a:cs typeface="+mj-cs"/>
                        </a:rPr>
                        <a:t>بانک طرف مقابل</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700" b="1" kern="1200" dirty="0" smtClean="0">
                          <a:solidFill>
                            <a:schemeClr val="tx1"/>
                          </a:solidFill>
                          <a:latin typeface="+mn-lt"/>
                          <a:ea typeface="+mn-ea"/>
                          <a:cs typeface="+mj-cs"/>
                        </a:rPr>
                        <a:t>بانک ایرانی</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700" b="1" kern="1200" dirty="0" smtClean="0">
                          <a:solidFill>
                            <a:schemeClr val="tx1"/>
                          </a:solidFill>
                          <a:latin typeface="+mn-lt"/>
                          <a:ea typeface="+mn-ea"/>
                          <a:cs typeface="+mj-cs"/>
                        </a:rPr>
                        <a:t>روابط کارگزاری</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700" b="1" kern="1200" dirty="0" smtClean="0">
                          <a:solidFill>
                            <a:schemeClr val="tx1"/>
                          </a:solidFill>
                          <a:latin typeface="+mn-lt"/>
                          <a:ea typeface="+mn-ea"/>
                          <a:cs typeface="+mj-cs"/>
                        </a:rPr>
                        <a:t>بانک مشترک</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700" b="1" kern="1200" dirty="0" smtClean="0">
                          <a:solidFill>
                            <a:schemeClr val="tx1"/>
                          </a:solidFill>
                          <a:latin typeface="+mn-lt"/>
                          <a:ea typeface="+mn-ea"/>
                          <a:cs typeface="+mj-cs"/>
                        </a:rPr>
                        <a:t>کشور</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873">
                <a:tc>
                  <a:txBody>
                    <a:bodyPr/>
                    <a:lstStyle/>
                    <a:p>
                      <a:pPr algn="ctr" rtl="0">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800" kern="1200" dirty="0">
                          <a:solidFill>
                            <a:schemeClr val="dk1"/>
                          </a:solidFill>
                          <a:latin typeface="Calibri"/>
                          <a:ea typeface="Calibri"/>
                          <a:cs typeface="B Mitra"/>
                        </a:rPr>
                        <a:t>در حال مذاکره  با بانک شعبی (ملی) مغرب</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700" b="1" kern="1200" dirty="0" smtClean="0">
                          <a:solidFill>
                            <a:schemeClr val="tx1"/>
                          </a:solidFill>
                          <a:latin typeface="+mn-lt"/>
                          <a:ea typeface="+mn-ea"/>
                          <a:cs typeface="+mj-cs"/>
                        </a:rPr>
                        <a:t>مغرب</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661">
                <a:tc>
                  <a:txBody>
                    <a:bodyPr/>
                    <a:lstStyle/>
                    <a:p>
                      <a:pPr algn="ctr" rtl="0">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800" kern="1200" dirty="0" smtClean="0">
                          <a:solidFill>
                            <a:schemeClr val="dk1"/>
                          </a:solidFill>
                          <a:latin typeface="Calibri"/>
                          <a:ea typeface="Calibri"/>
                          <a:cs typeface="B Mitra"/>
                        </a:rPr>
                        <a:t>بانک ملی الجزایر </a:t>
                      </a:r>
                    </a:p>
                    <a:p>
                      <a:pPr algn="l" rtl="1">
                        <a:lnSpc>
                          <a:spcPct val="115000"/>
                        </a:lnSpc>
                        <a:spcAft>
                          <a:spcPts val="0"/>
                        </a:spcAft>
                      </a:pPr>
                      <a:r>
                        <a:rPr lang="fa-IR" sz="1400" kern="1200" dirty="0" smtClean="0">
                          <a:solidFill>
                            <a:schemeClr val="dk1"/>
                          </a:solidFill>
                          <a:latin typeface="Calibri"/>
                          <a:ea typeface="Calibri"/>
                          <a:cs typeface="Andalus" pitchFamily="2" charset="-78"/>
                        </a:rPr>
                        <a:t>(</a:t>
                      </a:r>
                      <a:r>
                        <a:rPr lang="en-US" sz="1400" kern="1200" dirty="0">
                          <a:solidFill>
                            <a:schemeClr val="dk1"/>
                          </a:solidFill>
                          <a:latin typeface="Calibri"/>
                          <a:ea typeface="Calibri"/>
                          <a:cs typeface="Andalus" pitchFamily="2" charset="-78"/>
                        </a:rPr>
                        <a:t>BNA: BANQUE NATIONALE D'ALGERIE</a:t>
                      </a:r>
                      <a:r>
                        <a:rPr lang="fa-IR" sz="1400" kern="1200" dirty="0" smtClean="0">
                          <a:solidFill>
                            <a:schemeClr val="dk1"/>
                          </a:solidFill>
                          <a:latin typeface="Calibri"/>
                          <a:ea typeface="Calibri"/>
                          <a:cs typeface="Andalus" pitchFamily="2" charset="-78"/>
                        </a:rPr>
                        <a:t>)</a:t>
                      </a:r>
                      <a:endParaRPr lang="en-US" sz="1400" kern="1200" dirty="0">
                        <a:solidFill>
                          <a:schemeClr val="dk1"/>
                        </a:solidFill>
                        <a:latin typeface="Calibri"/>
                        <a:ea typeface="Calibri"/>
                        <a:cs typeface="Andalus" pitchFamily="2" charset="-7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700" b="1" kern="1200" dirty="0" smtClean="0">
                          <a:solidFill>
                            <a:schemeClr val="tx1"/>
                          </a:solidFill>
                          <a:latin typeface="+mn-lt"/>
                          <a:ea typeface="+mn-ea"/>
                          <a:cs typeface="+mj-cs"/>
                        </a:rPr>
                        <a:t>الجزایر</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214">
                <a:tc>
                  <a:txBody>
                    <a:bodyPr/>
                    <a:lstStyle/>
                    <a:p>
                      <a:pPr algn="ctr" rtl="1">
                        <a:lnSpc>
                          <a:spcPct val="115000"/>
                        </a:lnSpc>
                        <a:spcAft>
                          <a:spcPts val="0"/>
                        </a:spcAft>
                      </a:pPr>
                      <a:r>
                        <a:rPr lang="fa-IR" sz="1800" kern="1200" dirty="0">
                          <a:solidFill>
                            <a:schemeClr val="dk1"/>
                          </a:solidFill>
                          <a:latin typeface="Calibri"/>
                          <a:ea typeface="Calibri"/>
                          <a:cs typeface="B Mitra"/>
                        </a:rPr>
                        <a:t>قطع </a:t>
                      </a:r>
                      <a:r>
                        <a:rPr lang="fa-IR" sz="1800" kern="1200" dirty="0" smtClean="0">
                          <a:solidFill>
                            <a:schemeClr val="dk1"/>
                          </a:solidFill>
                          <a:latin typeface="Calibri"/>
                          <a:ea typeface="Calibri"/>
                          <a:cs typeface="B Mitra"/>
                        </a:rPr>
                        <a:t>روابط</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90570" rtl="1" eaLnBrk="1" fontAlgn="auto" latinLnBrk="0" hangingPunct="1">
                        <a:lnSpc>
                          <a:spcPct val="115000"/>
                        </a:lnSpc>
                        <a:spcBef>
                          <a:spcPts val="0"/>
                        </a:spcBef>
                        <a:spcAft>
                          <a:spcPts val="0"/>
                        </a:spcAft>
                        <a:buClrTx/>
                        <a:buSzTx/>
                        <a:buFontTx/>
                        <a:buNone/>
                        <a:tabLst/>
                        <a:defRPr/>
                      </a:pPr>
                      <a:r>
                        <a:rPr lang="en-US" sz="1800" kern="1200" dirty="0" smtClean="0">
                          <a:solidFill>
                            <a:schemeClr val="dk1"/>
                          </a:solidFill>
                          <a:latin typeface="+mn-lt"/>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700" b="1" kern="1200" dirty="0" smtClean="0">
                          <a:solidFill>
                            <a:schemeClr val="tx1"/>
                          </a:solidFill>
                          <a:latin typeface="+mn-lt"/>
                          <a:ea typeface="+mn-ea"/>
                          <a:cs typeface="+mj-cs"/>
                        </a:rPr>
                        <a:t>سومالی</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214">
                <a:tc>
                  <a:txBody>
                    <a:bodyPr/>
                    <a:lstStyle/>
                    <a:p>
                      <a:pPr algn="ctr" rtl="0">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700" b="1" kern="1200" dirty="0" smtClean="0">
                          <a:solidFill>
                            <a:schemeClr val="tx1"/>
                          </a:solidFill>
                          <a:latin typeface="+mn-lt"/>
                          <a:ea typeface="+mn-ea"/>
                          <a:cs typeface="+mj-cs"/>
                        </a:rPr>
                        <a:t>موریتانی</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214">
                <a:tc>
                  <a:txBody>
                    <a:bodyPr/>
                    <a:lstStyle/>
                    <a:p>
                      <a:pPr algn="ctr" rtl="0">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700" b="1" kern="1200" dirty="0" smtClean="0">
                          <a:solidFill>
                            <a:schemeClr val="tx1"/>
                          </a:solidFill>
                          <a:latin typeface="+mn-lt"/>
                          <a:ea typeface="+mn-ea"/>
                          <a:cs typeface="+mj-cs"/>
                        </a:rPr>
                        <a:t>اتیوپی</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214">
                <a:tc>
                  <a:txBody>
                    <a:bodyPr/>
                    <a:lstStyle/>
                    <a:p>
                      <a:pPr algn="ctr" rtl="1">
                        <a:lnSpc>
                          <a:spcPct val="115000"/>
                        </a:lnSpc>
                        <a:spcAft>
                          <a:spcPts val="0"/>
                        </a:spcAft>
                      </a:pPr>
                      <a:r>
                        <a:rPr lang="fa-IR" sz="1800" kern="1200" dirty="0">
                          <a:solidFill>
                            <a:schemeClr val="dk1"/>
                          </a:solidFill>
                          <a:latin typeface="Calibri"/>
                          <a:ea typeface="Calibri"/>
                          <a:cs typeface="B Mitra"/>
                        </a:rPr>
                        <a:t>قطع روابط</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1800" kern="1200" dirty="0">
                          <a:solidFill>
                            <a:schemeClr val="dk1"/>
                          </a:solidFill>
                          <a:latin typeface="Calibri"/>
                          <a:ea typeface="Calibri"/>
                          <a:cs typeface="B Mitra"/>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en-US" sz="1800" kern="1200" dirty="0" smtClean="0">
                          <a:solidFill>
                            <a:schemeClr val="dk1"/>
                          </a:solidFill>
                          <a:latin typeface="Calibri"/>
                          <a:ea typeface="Calibri"/>
                          <a:cs typeface="B Mitra"/>
                        </a:rPr>
                        <a:t>-</a:t>
                      </a:r>
                      <a:endParaRPr lang="en-US" sz="1800" kern="1200" dirty="0">
                        <a:solidFill>
                          <a:schemeClr val="dk1"/>
                        </a:solidFill>
                        <a:latin typeface="Calibri"/>
                        <a:ea typeface="Calibri"/>
                        <a:cs typeface="B Mitr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fa-IR" sz="1700" b="1" kern="1200" dirty="0" smtClean="0">
                          <a:solidFill>
                            <a:schemeClr val="tx1"/>
                          </a:solidFill>
                          <a:latin typeface="+mn-lt"/>
                          <a:ea typeface="+mn-ea"/>
                          <a:cs typeface="+mj-cs"/>
                        </a:rPr>
                        <a:t>جیبوتی</a:t>
                      </a:r>
                      <a:endParaRPr lang="en-US" sz="1700" b="1" kern="1200" dirty="0" smtClean="0">
                        <a:solidFill>
                          <a:schemeClr val="tx1"/>
                        </a:solidFill>
                        <a:latin typeface="+mn-lt"/>
                        <a:ea typeface="+mn-ea"/>
                        <a:cs typeface="+mj-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71833" name="Rectangle 121"/>
          <p:cNvSpPr>
            <a:spLocks noChangeArrowheads="1"/>
          </p:cNvSpPr>
          <p:nvPr/>
        </p:nvSpPr>
        <p:spPr bwMode="auto">
          <a:xfrm>
            <a:off x="595282" y="214290"/>
            <a:ext cx="8813933" cy="609398"/>
          </a:xfrm>
          <a:prstGeom prst="rect">
            <a:avLst/>
          </a:prstGeom>
          <a:noFill/>
          <a:ln w="9525">
            <a:noFill/>
            <a:miter lim="800000"/>
            <a:headEnd/>
            <a:tailEnd/>
          </a:ln>
          <a:effectLst/>
        </p:spPr>
        <p:txBody>
          <a:bodyPr anchor="ctr">
            <a:spAutoFit/>
          </a:bodyPr>
          <a:lstStyle/>
          <a:p>
            <a:pPr indent="486687" fontAlgn="base">
              <a:lnSpc>
                <a:spcPct val="120000"/>
              </a:lnSpc>
              <a:spcBef>
                <a:spcPct val="0"/>
              </a:spcBef>
              <a:spcAft>
                <a:spcPct val="0"/>
              </a:spcAft>
            </a:pPr>
            <a:r>
              <a:rPr lang="fa-IR" altLang="zh-CN" sz="2800" dirty="0">
                <a:solidFill>
                  <a:srgbClr val="800000"/>
                </a:solidFill>
                <a:latin typeface="Verdana" pitchFamily="34" charset="0"/>
                <a:ea typeface="SimSun" pitchFamily="2" charset="-122"/>
                <a:cs typeface="B Titr" pitchFamily="2" charset="-78"/>
              </a:rPr>
              <a:t>2) </a:t>
            </a:r>
            <a:r>
              <a:rPr lang="fa-IR" altLang="zh-CN" sz="2400" dirty="0">
                <a:solidFill>
                  <a:srgbClr val="800000"/>
                </a:solidFill>
                <a:latin typeface="Verdana" pitchFamily="34" charset="0"/>
                <a:ea typeface="SimSun" pitchFamily="2" charset="-122"/>
                <a:cs typeface="B Titr" pitchFamily="2" charset="-78"/>
              </a:rPr>
              <a:t>شاخص ها و </a:t>
            </a:r>
            <a:r>
              <a:rPr lang="fa-IR" altLang="zh-CN" sz="2400" dirty="0" smtClean="0">
                <a:solidFill>
                  <a:srgbClr val="800000"/>
                </a:solidFill>
                <a:latin typeface="Verdana" pitchFamily="34" charset="0"/>
                <a:ea typeface="SimSun" pitchFamily="2" charset="-122"/>
                <a:cs typeface="B Titr" pitchFamily="2" charset="-78"/>
              </a:rPr>
              <a:t>ویژگی های  اقتصادی</a:t>
            </a:r>
            <a:endParaRPr lang="fa-IR" altLang="zh-CN" sz="2400" dirty="0">
              <a:solidFill>
                <a:srgbClr val="800000"/>
              </a:solidFill>
              <a:latin typeface="Verdana" pitchFamily="34" charset="0"/>
              <a:ea typeface="SimSun" pitchFamily="2" charset="-122"/>
              <a:cs typeface="B Titr" pitchFamily="2" charset="-78"/>
            </a:endParaRPr>
          </a:p>
        </p:txBody>
      </p:sp>
      <p:sp>
        <p:nvSpPr>
          <p:cNvPr id="7" name="Rectangle 17"/>
          <p:cNvSpPr>
            <a:spLocks noChangeArrowheads="1"/>
          </p:cNvSpPr>
          <p:nvPr/>
        </p:nvSpPr>
        <p:spPr bwMode="auto">
          <a:xfrm>
            <a:off x="416496" y="928670"/>
            <a:ext cx="8913610" cy="4832092"/>
          </a:xfrm>
          <a:prstGeom prst="rect">
            <a:avLst/>
          </a:prstGeom>
          <a:noFill/>
          <a:ln w="9525">
            <a:noFill/>
            <a:miter lim="800000"/>
            <a:headEnd/>
            <a:tailEnd/>
          </a:ln>
          <a:effectLst/>
        </p:spPr>
        <p:txBody>
          <a:bodyPr wrap="square" anchor="ctr">
            <a:spAutoFit/>
          </a:bodyPr>
          <a:lstStyle/>
          <a:p>
            <a:pPr lvl="1" indent="-185738">
              <a:buFont typeface="Arial" pitchFamily="34" charset="0"/>
              <a:buChar char="•"/>
            </a:pPr>
            <a:r>
              <a:rPr lang="fa-IR" sz="2800" b="1" dirty="0" smtClean="0">
                <a:cs typeface="B Lotus" pitchFamily="2" charset="-78"/>
              </a:rPr>
              <a:t> ساختار اقتصادی ناهمگون، سطوح توسعه متفاوت</a:t>
            </a:r>
          </a:p>
          <a:p>
            <a:pPr lvl="1" indent="-185738">
              <a:buFont typeface="Arial" pitchFamily="34" charset="0"/>
              <a:buChar char="•"/>
            </a:pPr>
            <a:r>
              <a:rPr lang="fa-IR" sz="2800" b="1" dirty="0" smtClean="0">
                <a:cs typeface="B Lotus" pitchFamily="2" charset="-78"/>
              </a:rPr>
              <a:t> 33 کشور با کمترین درجه توسعه یافتگی </a:t>
            </a:r>
            <a:r>
              <a:rPr lang="en-US" sz="2800" b="1" dirty="0" smtClean="0">
                <a:cs typeface="B Lotus" pitchFamily="2" charset="-78"/>
              </a:rPr>
              <a:t>(LDCs)</a:t>
            </a:r>
            <a:endParaRPr lang="fa-IR" sz="2800" b="1" dirty="0" smtClean="0">
              <a:cs typeface="B Lotus" pitchFamily="2" charset="-78"/>
            </a:endParaRPr>
          </a:p>
          <a:p>
            <a:pPr marL="261938" algn="just">
              <a:lnSpc>
                <a:spcPct val="150000"/>
              </a:lnSpc>
              <a:buFont typeface="Arial" pitchFamily="34" charset="0"/>
              <a:buChar char="•"/>
              <a:tabLst>
                <a:tab pos="261938" algn="l"/>
                <a:tab pos="711200" algn="l"/>
              </a:tabLst>
            </a:pPr>
            <a:r>
              <a:rPr lang="fa-IR" sz="2800" b="1" dirty="0" smtClean="0">
                <a:cs typeface="B Lotus" pitchFamily="2" charset="-78"/>
              </a:rPr>
              <a:t> 70 درصد کشورهای </a:t>
            </a:r>
            <a:r>
              <a:rPr lang="en-US" sz="2800" b="1" dirty="0" smtClean="0">
                <a:cs typeface="B Lotus" pitchFamily="2" charset="-78"/>
              </a:rPr>
              <a:t>LDCs</a:t>
            </a:r>
            <a:r>
              <a:rPr lang="fa-IR" sz="2800" b="1" dirty="0" smtClean="0">
                <a:cs typeface="B Lotus" pitchFamily="2" charset="-78"/>
              </a:rPr>
              <a:t> جهان (48 کشور)</a:t>
            </a:r>
          </a:p>
          <a:p>
            <a:pPr marL="261938" algn="just" fontAlgn="base">
              <a:lnSpc>
                <a:spcPct val="150000"/>
              </a:lnSpc>
              <a:spcBef>
                <a:spcPct val="0"/>
              </a:spcBef>
              <a:spcAft>
                <a:spcPct val="0"/>
              </a:spcAft>
              <a:buFont typeface="Arial" pitchFamily="34" charset="0"/>
              <a:buChar char="•"/>
              <a:tabLst>
                <a:tab pos="261938" algn="l"/>
                <a:tab pos="711200" algn="l"/>
              </a:tabLst>
            </a:pPr>
            <a:r>
              <a:rPr lang="fa-IR" altLang="zh-CN" sz="2800" b="1" dirty="0" smtClean="0">
                <a:latin typeface="Verdana" pitchFamily="34" charset="0"/>
                <a:ea typeface="SimSun" pitchFamily="2" charset="-122"/>
                <a:cs typeface="B Lotus" pitchFamily="2" charset="-78"/>
              </a:rPr>
              <a:t> نرخ بالاي </a:t>
            </a:r>
            <a:r>
              <a:rPr lang="fa-IR" altLang="zh-CN" sz="2800" b="1" dirty="0">
                <a:latin typeface="Verdana" pitchFamily="34" charset="0"/>
                <a:ea typeface="SimSun" pitchFamily="2" charset="-122"/>
                <a:cs typeface="B Lotus" pitchFamily="2" charset="-78"/>
              </a:rPr>
              <a:t>رشد اقتصادی در مقایسه با میانگین جهانی</a:t>
            </a:r>
          </a:p>
          <a:p>
            <a:pPr marL="261938" algn="just" fontAlgn="base">
              <a:lnSpc>
                <a:spcPct val="150000"/>
              </a:lnSpc>
              <a:spcBef>
                <a:spcPct val="0"/>
              </a:spcBef>
              <a:spcAft>
                <a:spcPct val="0"/>
              </a:spcAft>
              <a:buFont typeface="Arial" pitchFamily="34" charset="0"/>
              <a:buChar char="•"/>
              <a:tabLst>
                <a:tab pos="261938" algn="l"/>
                <a:tab pos="711200" algn="l"/>
              </a:tabLst>
            </a:pPr>
            <a:r>
              <a:rPr lang="fa-IR" sz="2800" dirty="0">
                <a:cs typeface="B Lotus" pitchFamily="2" charset="-78"/>
              </a:rPr>
              <a:t> </a:t>
            </a:r>
            <a:r>
              <a:rPr lang="fa-IR" altLang="zh-CN" sz="2800" b="1" dirty="0">
                <a:latin typeface="Verdana" pitchFamily="34" charset="0"/>
                <a:ea typeface="SimSun" pitchFamily="2" charset="-122"/>
                <a:cs typeface="B Lotus" pitchFamily="2" charset="-78"/>
              </a:rPr>
              <a:t>منابع: نفت، طلا، الماس، اورانیوم، مس، فسفات،آلومینیوم و آهن</a:t>
            </a:r>
          </a:p>
          <a:p>
            <a:pPr marL="261938" algn="just" fontAlgn="base">
              <a:lnSpc>
                <a:spcPct val="150000"/>
              </a:lnSpc>
              <a:spcBef>
                <a:spcPct val="0"/>
              </a:spcBef>
              <a:spcAft>
                <a:spcPct val="0"/>
              </a:spcAft>
              <a:buFont typeface="Arial" pitchFamily="34" charset="0"/>
              <a:buChar char="•"/>
              <a:tabLst>
                <a:tab pos="261938" algn="l"/>
                <a:tab pos="711200" algn="l"/>
              </a:tabLst>
            </a:pPr>
            <a:r>
              <a:rPr lang="fa-IR" altLang="zh-CN" sz="2800" b="1" dirty="0">
                <a:latin typeface="Verdana" pitchFamily="34" charset="0"/>
                <a:ea typeface="SimSun" pitchFamily="2" charset="-122"/>
                <a:cs typeface="B Lotus" pitchFamily="2" charset="-78"/>
              </a:rPr>
              <a:t> محصولات کشاورزی: قهوه، چای، کاکائو، </a:t>
            </a:r>
            <a:r>
              <a:rPr lang="fa-IR" altLang="zh-CN" sz="2800" b="1" dirty="0" smtClean="0">
                <a:latin typeface="Verdana" pitchFamily="34" charset="0"/>
                <a:ea typeface="SimSun" pitchFamily="2" charset="-122"/>
                <a:cs typeface="B Lotus" pitchFamily="2" charset="-78"/>
              </a:rPr>
              <a:t>شکر،کائوچو</a:t>
            </a:r>
            <a:r>
              <a:rPr lang="fa-IR" altLang="zh-CN" sz="2800" b="1" dirty="0">
                <a:latin typeface="Verdana" pitchFamily="34" charset="0"/>
                <a:ea typeface="SimSun" pitchFamily="2" charset="-122"/>
                <a:cs typeface="B Lotus" pitchFamily="2" charset="-78"/>
              </a:rPr>
              <a:t>، چوب </a:t>
            </a:r>
            <a:endParaRPr lang="fa-IR" altLang="zh-CN" sz="2800" b="1" dirty="0" smtClean="0">
              <a:latin typeface="Verdana" pitchFamily="34" charset="0"/>
              <a:ea typeface="SimSun" pitchFamily="2" charset="-122"/>
              <a:cs typeface="B Lotus" pitchFamily="2" charset="-78"/>
            </a:endParaRPr>
          </a:p>
          <a:p>
            <a:pPr marL="261938" algn="just" fontAlgn="base">
              <a:lnSpc>
                <a:spcPct val="150000"/>
              </a:lnSpc>
              <a:spcBef>
                <a:spcPct val="0"/>
              </a:spcBef>
              <a:spcAft>
                <a:spcPct val="0"/>
              </a:spcAft>
              <a:tabLst>
                <a:tab pos="261938" algn="l"/>
                <a:tab pos="711200" algn="l"/>
              </a:tabLst>
            </a:pPr>
            <a:r>
              <a:rPr lang="fa-IR" altLang="zh-CN" sz="2800" b="1" dirty="0" smtClean="0">
                <a:latin typeface="Verdana" pitchFamily="34" charset="0"/>
                <a:ea typeface="SimSun" pitchFamily="2" charset="-122"/>
                <a:cs typeface="B Lotus" pitchFamily="2" charset="-78"/>
              </a:rPr>
              <a:t>و </a:t>
            </a:r>
            <a:r>
              <a:rPr lang="fa-IR" altLang="zh-CN" sz="2800" b="1" dirty="0">
                <a:latin typeface="Verdana" pitchFamily="34" charset="0"/>
                <a:ea typeface="SimSun" pitchFamily="2" charset="-122"/>
                <a:cs typeface="B Lotus" pitchFamily="2" charset="-78"/>
              </a:rPr>
              <a:t>دانه های </a:t>
            </a:r>
            <a:r>
              <a:rPr lang="fa-IR" altLang="zh-CN" sz="2800" b="1" dirty="0" smtClean="0">
                <a:latin typeface="Verdana" pitchFamily="34" charset="0"/>
                <a:ea typeface="SimSun" pitchFamily="2" charset="-122"/>
                <a:cs typeface="B Lotus" pitchFamily="2" charset="-78"/>
              </a:rPr>
              <a:t>روغنی</a:t>
            </a:r>
          </a:p>
          <a:p>
            <a:pPr marL="261938" algn="just" fontAlgn="base">
              <a:lnSpc>
                <a:spcPct val="150000"/>
              </a:lnSpc>
              <a:spcBef>
                <a:spcPct val="0"/>
              </a:spcBef>
              <a:spcAft>
                <a:spcPct val="0"/>
              </a:spcAft>
              <a:buFont typeface="Arial" pitchFamily="34" charset="0"/>
              <a:buChar char="•"/>
              <a:tabLst>
                <a:tab pos="261938" algn="l"/>
                <a:tab pos="711200" algn="l"/>
              </a:tabLst>
            </a:pPr>
            <a:r>
              <a:rPr lang="fa-IR" altLang="zh-CN" sz="2800" b="1" dirty="0" smtClean="0">
                <a:latin typeface="Verdana" pitchFamily="34" charset="0"/>
                <a:ea typeface="SimSun" pitchFamily="2" charset="-122"/>
                <a:cs typeface="B Lotus" pitchFamily="2" charset="-78"/>
              </a:rPr>
              <a:t> میانگین نرخ تورم: 10% (به استثنای کشور زیمبابوه)</a:t>
            </a:r>
            <a:endParaRPr lang="en-US" altLang="zh-CN" sz="2800" b="1" dirty="0" smtClean="0">
              <a:latin typeface="Verdana" pitchFamily="34" charset="0"/>
              <a:ea typeface="SimSun" pitchFamily="2" charset="-122"/>
              <a:cs typeface="B Lotus" pitchFamily="2" charset="-78"/>
            </a:endParaRPr>
          </a:p>
        </p:txBody>
      </p:sp>
      <p:sp>
        <p:nvSpPr>
          <p:cNvPr id="10" name="Slide Number Placeholder 9"/>
          <p:cNvSpPr>
            <a:spLocks noGrp="1"/>
          </p:cNvSpPr>
          <p:nvPr>
            <p:ph type="sldNum" sz="quarter" idx="12"/>
          </p:nvPr>
        </p:nvSpPr>
        <p:spPr/>
        <p:txBody>
          <a:bodyPr/>
          <a:lstStyle/>
          <a:p>
            <a:fld id="{4FCE4D2F-5F5E-42DB-B679-BC66313DE471}" type="slidenum">
              <a:rPr lang="fa-IR" smtClean="0">
                <a:solidFill>
                  <a:srgbClr val="808080"/>
                </a:solidFill>
              </a:rPr>
              <a:pPr/>
              <a:t>4</a:t>
            </a:fld>
            <a:endParaRPr lang="en-US">
              <a:solidFill>
                <a:srgbClr val="808080"/>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4659124"/>
              </p:ext>
            </p:extLst>
          </p:nvPr>
        </p:nvGraphicFramePr>
        <p:xfrm>
          <a:off x="452407" y="698699"/>
          <a:ext cx="8861466" cy="6089904"/>
        </p:xfrm>
        <a:graphic>
          <a:graphicData uri="http://schemas.openxmlformats.org/drawingml/2006/table">
            <a:tbl>
              <a:tblPr rtl="1"/>
              <a:tblGrid>
                <a:gridCol w="949810"/>
                <a:gridCol w="2149689"/>
                <a:gridCol w="2871502"/>
                <a:gridCol w="2890465"/>
              </a:tblGrid>
              <a:tr h="225552">
                <a:tc>
                  <a:txBody>
                    <a:bodyPr/>
                    <a:lstStyle/>
                    <a:p>
                      <a:pPr algn="ctr" rtl="1">
                        <a:lnSpc>
                          <a:spcPct val="90000"/>
                        </a:lnSpc>
                        <a:spcAft>
                          <a:spcPts val="0"/>
                        </a:spcAft>
                      </a:pPr>
                      <a:r>
                        <a:rPr lang="fa-IR" sz="1300" dirty="0">
                          <a:latin typeface="Calibri"/>
                          <a:ea typeface="Times New Roman"/>
                          <a:cs typeface="Titr"/>
                        </a:rPr>
                        <a:t>ردیف</a:t>
                      </a:r>
                      <a:endParaRPr lang="en-US" sz="1300" dirty="0">
                        <a:latin typeface="Calibri"/>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90000"/>
                        </a:lnSpc>
                        <a:spcAft>
                          <a:spcPts val="0"/>
                        </a:spcAft>
                      </a:pPr>
                      <a:r>
                        <a:rPr lang="fa-IR" sz="1300" dirty="0">
                          <a:latin typeface="Calibri"/>
                          <a:ea typeface="Times New Roman"/>
                          <a:cs typeface="Titr"/>
                        </a:rPr>
                        <a:t>اسامی کشورها</a:t>
                      </a:r>
                      <a:endParaRPr lang="en-US" sz="1300" dirty="0">
                        <a:latin typeface="Calibri"/>
                        <a:ea typeface="Times New Roman"/>
                        <a:cs typeface="Arial"/>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lnSpc>
                          <a:spcPct val="90000"/>
                        </a:lnSpc>
                        <a:spcAft>
                          <a:spcPts val="0"/>
                        </a:spcAft>
                      </a:pPr>
                      <a:r>
                        <a:rPr lang="fa-IR" sz="1300" kern="1200" dirty="0" smtClean="0">
                          <a:solidFill>
                            <a:schemeClr val="tx1"/>
                          </a:solidFill>
                          <a:latin typeface="Calibri"/>
                          <a:ea typeface="Times New Roman"/>
                          <a:cs typeface="Titr"/>
                        </a:rPr>
                        <a:t>سطح رابطه ايران با کشورهای آفريقايی</a:t>
                      </a:r>
                      <a:endParaRPr lang="en-US" sz="1300" kern="1200" dirty="0">
                        <a:solidFill>
                          <a:schemeClr val="tx1"/>
                        </a:solidFill>
                        <a:latin typeface="Calibri"/>
                        <a:ea typeface="Times New Roman"/>
                        <a:cs typeface="Titr"/>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90570" rtl="1" eaLnBrk="1" fontAlgn="auto" latinLnBrk="0" hangingPunct="1">
                        <a:lnSpc>
                          <a:spcPct val="90000"/>
                        </a:lnSpc>
                        <a:spcBef>
                          <a:spcPts val="0"/>
                        </a:spcBef>
                        <a:spcAft>
                          <a:spcPts val="0"/>
                        </a:spcAft>
                        <a:buClrTx/>
                        <a:buSzTx/>
                        <a:buFontTx/>
                        <a:buNone/>
                        <a:tabLst/>
                        <a:defRPr/>
                      </a:pPr>
                      <a:r>
                        <a:rPr lang="fa-IR" sz="1300" kern="1200" dirty="0" smtClean="0">
                          <a:solidFill>
                            <a:schemeClr val="tx1"/>
                          </a:solidFill>
                          <a:latin typeface="+mn-lt"/>
                          <a:ea typeface="Times New Roman"/>
                          <a:cs typeface="Titr"/>
                        </a:rPr>
                        <a:t>سطح رابطه کشورهای آفريقايی با ايران</a:t>
                      </a:r>
                      <a:endParaRPr lang="en-US" sz="1300" kern="1200" dirty="0" smtClean="0">
                        <a:solidFill>
                          <a:schemeClr val="tx1"/>
                        </a:solidFill>
                        <a:latin typeface="+mn-lt"/>
                        <a:ea typeface="Times New Roman"/>
                        <a:cs typeface="Titr"/>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25552">
                <a:tc>
                  <a:txBody>
                    <a:bodyPr/>
                    <a:lstStyle/>
                    <a:p>
                      <a:pPr algn="ctr" rtl="1">
                        <a:lnSpc>
                          <a:spcPct val="90000"/>
                        </a:lnSpc>
                        <a:spcAft>
                          <a:spcPts val="0"/>
                        </a:spcAft>
                      </a:pPr>
                      <a:r>
                        <a:rPr lang="fa-IR" sz="1300" b="1" dirty="0">
                          <a:latin typeface="Calibri"/>
                          <a:ea typeface="Times New Roman"/>
                          <a:cs typeface="+mn-cs"/>
                        </a:rPr>
                        <a:t>1</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a:latin typeface="Calibri"/>
                          <a:ea typeface="Times New Roman"/>
                          <a:cs typeface="+mn-cs"/>
                        </a:rPr>
                        <a:t>لیبی</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کاردار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2</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الجزایر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سفیر </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3</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تونس</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سفیر </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4</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مصر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دفتر حافظ منافع</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9057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دفتر حافظ منافع</a:t>
                      </a:r>
                      <a:endParaRPr lang="en-US" sz="1400" b="1" kern="1200" dirty="0" smtClean="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5</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سودان</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قطع رابطه</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قطع رابطه</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6</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سومالی</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قطع</a:t>
                      </a:r>
                      <a:r>
                        <a:rPr lang="fa-IR" sz="1400" b="1" baseline="0" dirty="0" smtClean="0">
                          <a:latin typeface="Calibri"/>
                          <a:ea typeface="Times New Roman"/>
                          <a:cs typeface="+mn-cs"/>
                        </a:rPr>
                        <a:t> رابطه</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قطع رابطه</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marL="0" algn="ctr" defTabSz="914400" rtl="1" eaLnBrk="1" latinLnBrk="0" hangingPunct="1">
                        <a:lnSpc>
                          <a:spcPct val="90000"/>
                        </a:lnSpc>
                        <a:spcAft>
                          <a:spcPts val="0"/>
                        </a:spcAft>
                      </a:pPr>
                      <a:r>
                        <a:rPr lang="fa-IR" sz="1300" b="1" kern="1200" dirty="0" smtClean="0">
                          <a:solidFill>
                            <a:schemeClr val="tx1"/>
                          </a:solidFill>
                          <a:latin typeface="Calibri"/>
                          <a:ea typeface="Times New Roman"/>
                          <a:cs typeface="+mn-cs"/>
                        </a:rPr>
                        <a:t>7</a:t>
                      </a:r>
                      <a:endParaRPr lang="fa-IR" sz="13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اتیوپی</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marL="0" algn="ctr" defTabSz="914400" rtl="1" eaLnBrk="1" latinLnBrk="0" hangingPunct="1">
                        <a:lnSpc>
                          <a:spcPct val="90000"/>
                        </a:lnSpc>
                        <a:spcAft>
                          <a:spcPts val="0"/>
                        </a:spcAft>
                      </a:pPr>
                      <a:r>
                        <a:rPr lang="fa-IR" sz="1300" b="1" kern="1200" dirty="0" smtClean="0">
                          <a:solidFill>
                            <a:schemeClr val="tx1"/>
                          </a:solidFill>
                          <a:latin typeface="Calibri"/>
                          <a:ea typeface="Times New Roman"/>
                          <a:cs typeface="+mn-cs"/>
                        </a:rPr>
                        <a:t>8</a:t>
                      </a:r>
                      <a:endParaRPr lang="fa-IR" sz="13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a:latin typeface="Calibri"/>
                          <a:ea typeface="Times New Roman"/>
                          <a:cs typeface="+mn-cs"/>
                        </a:rPr>
                        <a:t>پادشاهی مغرب</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کاردار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marL="0" algn="ctr" defTabSz="914400" rtl="1" eaLnBrk="1" latinLnBrk="0" hangingPunct="1">
                        <a:lnSpc>
                          <a:spcPct val="90000"/>
                        </a:lnSpc>
                        <a:spcAft>
                          <a:spcPts val="0"/>
                        </a:spcAft>
                      </a:pPr>
                      <a:r>
                        <a:rPr lang="fa-IR" sz="1300" b="1" kern="1200" dirty="0" smtClean="0">
                          <a:solidFill>
                            <a:schemeClr val="tx1"/>
                          </a:solidFill>
                          <a:latin typeface="Calibri"/>
                          <a:ea typeface="Times New Roman"/>
                          <a:cs typeface="+mn-cs"/>
                        </a:rPr>
                        <a:t>9</a:t>
                      </a:r>
                      <a:endParaRPr lang="fa-IR" sz="13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موریتانی</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کاردار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marL="0" algn="ctr" defTabSz="914400" rtl="1" eaLnBrk="1" latinLnBrk="0" hangingPunct="1">
                        <a:lnSpc>
                          <a:spcPct val="90000"/>
                        </a:lnSpc>
                        <a:spcAft>
                          <a:spcPts val="0"/>
                        </a:spcAft>
                      </a:pPr>
                      <a:r>
                        <a:rPr lang="fa-IR" sz="1300" b="1" kern="1200" dirty="0" smtClean="0">
                          <a:solidFill>
                            <a:schemeClr val="tx1"/>
                          </a:solidFill>
                          <a:latin typeface="Calibri"/>
                          <a:ea typeface="Times New Roman"/>
                          <a:cs typeface="+mn-cs"/>
                        </a:rPr>
                        <a:t>10</a:t>
                      </a:r>
                      <a:endParaRPr lang="fa-IR" sz="13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غنا</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11</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نیجریه</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a:latin typeface="Calibri"/>
                          <a:ea typeface="Times New Roman"/>
                          <a:cs typeface="+mn-cs"/>
                        </a:rPr>
                        <a:t>12</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گینه(کوناکری</a:t>
                      </a:r>
                      <a:r>
                        <a:rPr lang="fa-IR" sz="1400" b="1" dirty="0">
                          <a:latin typeface="Calibri"/>
                          <a:ea typeface="Times New Roman"/>
                          <a:cs typeface="+mn-cs"/>
                        </a:rPr>
                        <a:t>)</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13</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سیرالئون</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14</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سنگال</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15</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ساحل </a:t>
                      </a:r>
                      <a:r>
                        <a:rPr lang="fa-IR" sz="1400" b="1" dirty="0">
                          <a:latin typeface="Calibri"/>
                          <a:ea typeface="Times New Roman"/>
                          <a:cs typeface="+mn-cs"/>
                        </a:rPr>
                        <a:t>عاج</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16</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مالی</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17</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آفریقای </a:t>
                      </a:r>
                      <a:r>
                        <a:rPr lang="fa-IR" sz="1400" b="1" dirty="0">
                          <a:latin typeface="Calibri"/>
                          <a:ea typeface="Times New Roman"/>
                          <a:cs typeface="+mn-cs"/>
                        </a:rPr>
                        <a:t>جنوبی</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18</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کنیا</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19</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اوگاندا</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20</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کومور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21</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زیمبابوه</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22</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نامیبیا</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23</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کنگو(کینشازا</a:t>
                      </a:r>
                      <a:r>
                        <a:rPr lang="fa-IR" sz="1400" b="1" dirty="0">
                          <a:latin typeface="Calibri"/>
                          <a:ea typeface="Times New Roman"/>
                          <a:cs typeface="+mn-cs"/>
                        </a:rPr>
                        <a:t>)</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کنسول افتخاری</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24</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نیجر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rtl="1">
                        <a:lnSpc>
                          <a:spcPct val="90000"/>
                        </a:lnSpc>
                        <a:spcAft>
                          <a:spcPts val="0"/>
                        </a:spcAft>
                      </a:pPr>
                      <a:r>
                        <a:rPr lang="fa-IR" sz="1300" b="1" dirty="0" smtClean="0">
                          <a:latin typeface="Calibri"/>
                          <a:ea typeface="Times New Roman"/>
                          <a:cs typeface="+mn-cs"/>
                        </a:rPr>
                        <a:t>25</a:t>
                      </a:r>
                      <a:endParaRPr lang="en-US" sz="13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تانزانیا</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سفیر</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552">
                <a:tc>
                  <a:txBody>
                    <a:bodyPr/>
                    <a:lstStyle/>
                    <a:p>
                      <a:pPr algn="ctr"/>
                      <a:r>
                        <a:rPr lang="fa-IR" sz="1300" b="1" kern="1200" dirty="0" smtClean="0">
                          <a:solidFill>
                            <a:schemeClr val="tx1"/>
                          </a:solidFill>
                          <a:latin typeface="Calibri"/>
                          <a:ea typeface="Times New Roman"/>
                          <a:cs typeface="+mn-cs"/>
                        </a:rPr>
                        <a:t>26</a:t>
                      </a:r>
                      <a:endParaRPr lang="fa-IR" sz="13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90000"/>
                        </a:lnSpc>
                        <a:spcAft>
                          <a:spcPts val="0"/>
                        </a:spcAft>
                      </a:pPr>
                      <a:r>
                        <a:rPr lang="fa-IR" sz="1400" b="1" dirty="0" smtClean="0">
                          <a:latin typeface="Calibri"/>
                          <a:ea typeface="Times New Roman"/>
                          <a:cs typeface="+mn-cs"/>
                        </a:rPr>
                        <a:t>ماداگاسکار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dirty="0" smtClean="0">
                          <a:latin typeface="+mn-lt"/>
                          <a:ea typeface="Times New Roman"/>
                          <a:cs typeface="+mn-cs"/>
                        </a:rPr>
                        <a:t>سفیر</a:t>
                      </a:r>
                      <a:endParaRPr lang="en-US" sz="1400" b="1" dirty="0">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90000"/>
                        </a:lnSpc>
                        <a:spcBef>
                          <a:spcPts val="0"/>
                        </a:spcBef>
                        <a:spcAft>
                          <a:spcPts val="0"/>
                        </a:spcAft>
                        <a:buClrTx/>
                        <a:buSzTx/>
                        <a:buFontTx/>
                        <a:buNone/>
                        <a:tabLst/>
                        <a:defRPr/>
                      </a:pPr>
                      <a:r>
                        <a:rPr lang="fa-IR" sz="1400" b="1" kern="1200" dirty="0" smtClean="0">
                          <a:solidFill>
                            <a:schemeClr val="tx1"/>
                          </a:solidFill>
                          <a:latin typeface="Calibri"/>
                          <a:ea typeface="Times New Roman"/>
                          <a:cs typeface="+mn-cs"/>
                        </a:rPr>
                        <a:t>-</a:t>
                      </a:r>
                      <a:endParaRPr lang="en-US" sz="1400" b="1" kern="1200" dirty="0">
                        <a:solidFill>
                          <a:schemeClr val="tx1"/>
                        </a:solidFill>
                        <a:latin typeface="Calibri"/>
                        <a:ea typeface="Times New Roman"/>
                        <a:cs typeface="+mn-cs"/>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2"/>
          <p:cNvSpPr/>
          <p:nvPr/>
        </p:nvSpPr>
        <p:spPr>
          <a:xfrm>
            <a:off x="904812" y="0"/>
            <a:ext cx="9001188" cy="700192"/>
          </a:xfrm>
          <a:prstGeom prst="rect">
            <a:avLst/>
          </a:prstGeom>
        </p:spPr>
        <p:txBody>
          <a:bodyPr wrap="square">
            <a:spAutoFit/>
          </a:bodyPr>
          <a:lstStyle/>
          <a:p>
            <a:pPr algn="ctr"/>
            <a:r>
              <a:rPr lang="fa-IR" sz="2000" dirty="0" smtClean="0">
                <a:solidFill>
                  <a:srgbClr val="800000"/>
                </a:solidFill>
                <a:cs typeface="B Titr" pitchFamily="2" charset="-78"/>
              </a:rPr>
              <a:t>15-  سطح روابط سیاسی ج.ا. ایران و کشورهای آفریقایی</a:t>
            </a:r>
            <a:endParaRPr lang="fa-IR" sz="1950" dirty="0" smtClean="0">
              <a:solidFill>
                <a:srgbClr val="800000"/>
              </a:solidFill>
              <a:cs typeface="B Titr" pitchFamily="2" charset="-78"/>
            </a:endParaRPr>
          </a:p>
          <a:p>
            <a:pPr algn="ctr"/>
            <a:r>
              <a:rPr lang="fa-IR" sz="1950" dirty="0" smtClean="0">
                <a:solidFill>
                  <a:srgbClr val="800000"/>
                </a:solidFill>
                <a:cs typeface="B Titr" pitchFamily="2" charset="-78"/>
              </a:rPr>
              <a:t>         کشورهای دارای روابط دیپلماتیک</a:t>
            </a:r>
            <a:endParaRPr lang="fa-IR" sz="1950" dirty="0">
              <a:solidFill>
                <a:srgbClr val="800000"/>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5282" y="71414"/>
            <a:ext cx="8690199" cy="461665"/>
          </a:xfrm>
          <a:prstGeom prst="rect">
            <a:avLst/>
          </a:prstGeom>
        </p:spPr>
        <p:txBody>
          <a:bodyPr wrap="square">
            <a:spAutoFit/>
          </a:bodyPr>
          <a:lstStyle/>
          <a:p>
            <a:pPr algn="ctr"/>
            <a:r>
              <a:rPr lang="fa-IR" sz="2400" dirty="0">
                <a:solidFill>
                  <a:srgbClr val="800000"/>
                </a:solidFill>
                <a:cs typeface="B Titr" pitchFamily="2" charset="-78"/>
              </a:rPr>
              <a:t>کشورهای </a:t>
            </a:r>
            <a:r>
              <a:rPr lang="fa-IR" sz="2400" dirty="0" smtClean="0">
                <a:solidFill>
                  <a:srgbClr val="800000"/>
                </a:solidFill>
                <a:cs typeface="B Titr" pitchFamily="2" charset="-78"/>
              </a:rPr>
              <a:t>دارای </a:t>
            </a:r>
            <a:r>
              <a:rPr lang="fa-IR" sz="2400" dirty="0">
                <a:solidFill>
                  <a:srgbClr val="800000"/>
                </a:solidFill>
                <a:cs typeface="B Titr" pitchFamily="2" charset="-78"/>
              </a:rPr>
              <a:t>کمیسیون </a:t>
            </a:r>
            <a:r>
              <a:rPr lang="fa-IR" sz="2400" dirty="0" smtClean="0">
                <a:solidFill>
                  <a:srgbClr val="800000"/>
                </a:solidFill>
                <a:cs typeface="B Titr" pitchFamily="2" charset="-78"/>
              </a:rPr>
              <a:t>مشترک</a:t>
            </a:r>
            <a:endParaRPr lang="fa-IR" sz="2400" dirty="0">
              <a:solidFill>
                <a:srgbClr val="8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418808077"/>
              </p:ext>
            </p:extLst>
          </p:nvPr>
        </p:nvGraphicFramePr>
        <p:xfrm>
          <a:off x="506508" y="533075"/>
          <a:ext cx="8778972" cy="6324927"/>
        </p:xfrm>
        <a:graphic>
          <a:graphicData uri="http://schemas.openxmlformats.org/drawingml/2006/table">
            <a:tbl>
              <a:tblPr rtl="1" firstRow="1" bandRow="1">
                <a:tableStyleId>{ED083AE6-46FA-4A59-8FB0-9F97EB10719F}</a:tableStyleId>
              </a:tblPr>
              <a:tblGrid>
                <a:gridCol w="966368"/>
                <a:gridCol w="2006181"/>
                <a:gridCol w="3193078"/>
                <a:gridCol w="972717"/>
                <a:gridCol w="1640628"/>
              </a:tblGrid>
              <a:tr h="347311">
                <a:tc>
                  <a:txBody>
                    <a:bodyPr/>
                    <a:lstStyle/>
                    <a:p>
                      <a:pPr algn="ctr" rtl="1"/>
                      <a:r>
                        <a:rPr lang="fa-IR" sz="1600" kern="1200" dirty="0" smtClean="0">
                          <a:solidFill>
                            <a:srgbClr val="800000"/>
                          </a:solidFill>
                          <a:latin typeface="+mn-lt"/>
                          <a:ea typeface="+mn-ea"/>
                          <a:cs typeface="B Titr" pitchFamily="2" charset="-78"/>
                        </a:rPr>
                        <a:t>ردیف</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kern="1200" dirty="0" smtClean="0">
                          <a:solidFill>
                            <a:srgbClr val="800000"/>
                          </a:solidFill>
                          <a:latin typeface="+mn-lt"/>
                          <a:ea typeface="+mn-ea"/>
                          <a:cs typeface="B Titr" pitchFamily="2" charset="-78"/>
                        </a:rPr>
                        <a:t>نام کشور </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kern="1200" dirty="0" smtClean="0">
                          <a:solidFill>
                            <a:srgbClr val="800000"/>
                          </a:solidFill>
                          <a:latin typeface="+mn-lt"/>
                          <a:ea typeface="+mn-ea"/>
                          <a:cs typeface="B Titr" pitchFamily="2" charset="-78"/>
                        </a:rPr>
                        <a:t>طرف ایرانی</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kern="1200" dirty="0" smtClean="0">
                          <a:solidFill>
                            <a:srgbClr val="800000"/>
                          </a:solidFill>
                          <a:latin typeface="+mn-lt"/>
                          <a:ea typeface="+mn-ea"/>
                          <a:cs typeface="B Titr" pitchFamily="2" charset="-78"/>
                        </a:rPr>
                        <a:t>وضعیت </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1" eaLnBrk="1" latinLnBrk="0" hangingPunct="1"/>
                      <a:r>
                        <a:rPr lang="fa-IR" sz="1600" kern="1200" dirty="0" smtClean="0">
                          <a:solidFill>
                            <a:srgbClr val="800000"/>
                          </a:solidFill>
                          <a:latin typeface="+mn-lt"/>
                          <a:ea typeface="+mn-ea"/>
                          <a:cs typeface="B Titr" pitchFamily="2" charset="-78"/>
                        </a:rPr>
                        <a:t>آخرین اجلاس</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991">
                <a:tc>
                  <a:txBody>
                    <a:bodyPr/>
                    <a:lstStyle/>
                    <a:p>
                      <a:pPr algn="ctr" rtl="1"/>
                      <a:r>
                        <a:rPr lang="fa-IR" sz="1200" b="1" dirty="0" smtClean="0">
                          <a:solidFill>
                            <a:srgbClr val="FF0000"/>
                          </a:solidFill>
                          <a:cs typeface="B Titr" pitchFamily="2" charset="-78"/>
                        </a:rPr>
                        <a:t>1</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solidFill>
                            <a:srgbClr val="FF0000"/>
                          </a:solidFill>
                          <a:cs typeface="B Titr" pitchFamily="2" charset="-78"/>
                        </a:rPr>
                        <a:t>آفریقای جنوبی</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وزارت امور خارجه</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تهران-1394</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solidFill>
                            <a:srgbClr val="FF0000"/>
                          </a:solidFill>
                          <a:cs typeface="B Titr" pitchFamily="2" charset="-78"/>
                        </a:rPr>
                        <a:t>2</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b="1" dirty="0" smtClean="0">
                          <a:solidFill>
                            <a:srgbClr val="FF0000"/>
                          </a:solidFill>
                          <a:cs typeface="B Titr" pitchFamily="2" charset="-78"/>
                        </a:rPr>
                        <a:t>نیجریه</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b="1" kern="1200" dirty="0" smtClean="0">
                          <a:solidFill>
                            <a:srgbClr val="FF0000"/>
                          </a:solidFill>
                          <a:latin typeface="+mn-lt"/>
                          <a:ea typeface="+mn-ea"/>
                          <a:cs typeface="B Lotus" pitchFamily="2" charset="-78"/>
                        </a:rPr>
                        <a:t>وزارت صنعت، معدن و تجارت</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b="1" kern="1200" dirty="0" smtClean="0">
                          <a:solidFill>
                            <a:srgbClr val="FF0000"/>
                          </a:solidFill>
                          <a:latin typeface="+mn-lt"/>
                          <a:ea typeface="+mn-ea"/>
                          <a:cs typeface="B Lotus" pitchFamily="2" charset="-78"/>
                        </a:rPr>
                        <a:t>ابوجا- 1393</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991">
                <a:tc>
                  <a:txBody>
                    <a:bodyPr/>
                    <a:lstStyle/>
                    <a:p>
                      <a:pPr algn="ctr" rtl="1"/>
                      <a:r>
                        <a:rPr lang="fa-IR" sz="1200" b="1" dirty="0" smtClean="0">
                          <a:solidFill>
                            <a:srgbClr val="FF0000"/>
                          </a:solidFill>
                          <a:cs typeface="B Titr" pitchFamily="2" charset="-78"/>
                        </a:rPr>
                        <a:t>3</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solidFill>
                            <a:srgbClr val="FF0000"/>
                          </a:solidFill>
                          <a:cs typeface="B Titr" pitchFamily="2" charset="-78"/>
                        </a:rPr>
                        <a:t>تونس</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وزارت صنعت، معدن و تجارت</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1393- تهران</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solidFill>
                            <a:srgbClr val="FF0000"/>
                          </a:solidFill>
                          <a:cs typeface="B Titr" pitchFamily="2" charset="-78"/>
                        </a:rPr>
                        <a:t>4</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b="1" dirty="0" smtClean="0">
                          <a:solidFill>
                            <a:srgbClr val="FF0000"/>
                          </a:solidFill>
                          <a:cs typeface="B Titr" pitchFamily="2" charset="-78"/>
                        </a:rPr>
                        <a:t>غنا</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b="1" kern="1200" dirty="0" smtClean="0">
                          <a:solidFill>
                            <a:srgbClr val="FF0000"/>
                          </a:solidFill>
                          <a:latin typeface="+mn-lt"/>
                          <a:ea typeface="+mn-ea"/>
                          <a:cs typeface="B Lotus" pitchFamily="2" charset="-78"/>
                        </a:rPr>
                        <a:t>وزارت جهاد کشاورزی</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b="1" kern="1200" dirty="0" smtClean="0">
                          <a:solidFill>
                            <a:srgbClr val="FF0000"/>
                          </a:solidFill>
                          <a:latin typeface="+mn-lt"/>
                          <a:ea typeface="+mn-ea"/>
                          <a:cs typeface="B Lotus" pitchFamily="2" charset="-78"/>
                        </a:rPr>
                        <a:t>تهران-1393</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991">
                <a:tc>
                  <a:txBody>
                    <a:bodyPr/>
                    <a:lstStyle/>
                    <a:p>
                      <a:pPr algn="ctr" rtl="1"/>
                      <a:r>
                        <a:rPr lang="fa-IR" sz="1200" b="1" dirty="0" smtClean="0">
                          <a:solidFill>
                            <a:srgbClr val="FF0000"/>
                          </a:solidFill>
                          <a:cs typeface="B Titr" pitchFamily="2" charset="-78"/>
                        </a:rPr>
                        <a:t>5</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solidFill>
                            <a:srgbClr val="FF0000"/>
                          </a:solidFill>
                          <a:cs typeface="B Titr" pitchFamily="2" charset="-78"/>
                        </a:rPr>
                        <a:t>کنیا</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وزارت جهاد کشاورزی</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تهران-1393</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solidFill>
                            <a:srgbClr val="FF0000"/>
                          </a:solidFill>
                          <a:cs typeface="B Titr" pitchFamily="2" charset="-78"/>
                        </a:rPr>
                        <a:t>6</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solidFill>
                            <a:srgbClr val="FF0000"/>
                          </a:solidFill>
                          <a:cs typeface="B Titr" pitchFamily="2" charset="-78"/>
                        </a:rPr>
                        <a:t>زیمبابوه</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وزارت  تعاون،</a:t>
                      </a:r>
                      <a:r>
                        <a:rPr lang="fa-IR" sz="1600" b="1" kern="1200" baseline="0" dirty="0" smtClean="0">
                          <a:solidFill>
                            <a:srgbClr val="FF0000"/>
                          </a:solidFill>
                          <a:latin typeface="+mn-lt"/>
                          <a:ea typeface="+mn-ea"/>
                          <a:cs typeface="B Lotus" pitchFamily="2" charset="-78"/>
                        </a:rPr>
                        <a:t> </a:t>
                      </a:r>
                      <a:r>
                        <a:rPr lang="fa-IR" sz="1600" b="1" kern="1200" dirty="0" smtClean="0">
                          <a:solidFill>
                            <a:srgbClr val="FF0000"/>
                          </a:solidFill>
                          <a:latin typeface="+mn-lt"/>
                          <a:ea typeface="+mn-ea"/>
                          <a:cs typeface="B Lotus" pitchFamily="2" charset="-78"/>
                        </a:rPr>
                        <a:t>کار و رفاه</a:t>
                      </a:r>
                      <a:r>
                        <a:rPr lang="fa-IR" sz="1600" b="1" kern="1200" baseline="0" dirty="0" smtClean="0">
                          <a:solidFill>
                            <a:srgbClr val="FF0000"/>
                          </a:solidFill>
                          <a:latin typeface="+mn-lt"/>
                          <a:ea typeface="+mn-ea"/>
                          <a:cs typeface="B Lotus" pitchFamily="2" charset="-78"/>
                        </a:rPr>
                        <a:t> اجتماعی</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1394</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solidFill>
                            <a:srgbClr val="FF0000"/>
                          </a:solidFill>
                          <a:cs typeface="B Titr" pitchFamily="2" charset="-78"/>
                        </a:rPr>
                        <a:t>7</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solidFill>
                            <a:srgbClr val="FF0000"/>
                          </a:solidFill>
                          <a:cs typeface="B Titr" pitchFamily="2" charset="-78"/>
                        </a:rPr>
                        <a:t>الجزایر</a:t>
                      </a:r>
                      <a:endParaRPr lang="fa-IR" sz="1200" b="1" dirty="0">
                        <a:solidFill>
                          <a:srgbClr val="FF0000"/>
                        </a:solidFill>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وزارت راه و شهرسازی</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rgbClr val="FF0000"/>
                          </a:solidFill>
                          <a:latin typeface="+mn-lt"/>
                          <a:ea typeface="+mn-ea"/>
                          <a:cs typeface="+mj-cs"/>
                        </a:rPr>
                        <a:t>فعال</a:t>
                      </a:r>
                      <a:endParaRPr lang="fa-IR" sz="1200" b="1" kern="1200" dirty="0">
                        <a:solidFill>
                          <a:srgbClr val="FF0000"/>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rgbClr val="FF0000"/>
                          </a:solidFill>
                          <a:latin typeface="+mn-lt"/>
                          <a:ea typeface="+mn-ea"/>
                          <a:cs typeface="B Lotus" pitchFamily="2" charset="-78"/>
                        </a:rPr>
                        <a:t>1394-الجزیره</a:t>
                      </a:r>
                      <a:endParaRPr lang="fa-IR" sz="1600" b="1" kern="1200" dirty="0">
                        <a:solidFill>
                          <a:srgbClr val="FF0000"/>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1381">
                <a:tc>
                  <a:txBody>
                    <a:bodyPr/>
                    <a:lstStyle/>
                    <a:p>
                      <a:pPr algn="ctr" rtl="1"/>
                      <a:r>
                        <a:rPr lang="fa-IR" sz="1200" b="1" dirty="0" smtClean="0">
                          <a:cs typeface="B Titr" pitchFamily="2" charset="-78"/>
                        </a:rPr>
                        <a:t>8</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نیجر</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وزارت  تعاون،</a:t>
                      </a:r>
                      <a:r>
                        <a:rPr lang="fa-IR" sz="1600" b="1" kern="1200" baseline="0" dirty="0" smtClean="0">
                          <a:solidFill>
                            <a:schemeClr val="tx1"/>
                          </a:solidFill>
                          <a:latin typeface="+mn-lt"/>
                          <a:ea typeface="+mn-ea"/>
                          <a:cs typeface="B Lotus" pitchFamily="2" charset="-78"/>
                        </a:rPr>
                        <a:t> </a:t>
                      </a:r>
                      <a:r>
                        <a:rPr lang="fa-IR" sz="1600" b="1" kern="1200" dirty="0" smtClean="0">
                          <a:solidFill>
                            <a:schemeClr val="tx1"/>
                          </a:solidFill>
                          <a:latin typeface="+mn-lt"/>
                          <a:ea typeface="+mn-ea"/>
                          <a:cs typeface="B Lotus" pitchFamily="2" charset="-78"/>
                        </a:rPr>
                        <a:t>کار و رفاه</a:t>
                      </a:r>
                      <a:r>
                        <a:rPr lang="fa-IR" sz="1600" b="1" kern="1200" baseline="0" dirty="0" smtClean="0">
                          <a:solidFill>
                            <a:schemeClr val="tx1"/>
                          </a:solidFill>
                          <a:latin typeface="+mn-lt"/>
                          <a:ea typeface="+mn-ea"/>
                          <a:cs typeface="B Lotus" pitchFamily="2" charset="-78"/>
                        </a:rPr>
                        <a:t> اجتماعی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chemeClr val="tx1"/>
                          </a:solidFill>
                          <a:latin typeface="+mn-lt"/>
                          <a:ea typeface="+mn-ea"/>
                          <a:cs typeface="+mj-cs"/>
                        </a:rPr>
                        <a:t>نیمه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1391</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marL="0" algn="ctr" defTabSz="990570" rtl="1" eaLnBrk="1" latinLnBrk="0" hangingPunct="1"/>
                      <a:r>
                        <a:rPr lang="fa-IR" sz="1200" b="1" kern="1200" dirty="0" smtClean="0">
                          <a:solidFill>
                            <a:schemeClr val="tx1"/>
                          </a:solidFill>
                          <a:latin typeface="+mn-lt"/>
                          <a:ea typeface="+mn-ea"/>
                          <a:cs typeface="B Titr" pitchFamily="2" charset="-78"/>
                        </a:rPr>
                        <a:t>9</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سنگال</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وزارت  جهاد کشاورزی </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chemeClr val="tx1"/>
                          </a:solidFill>
                          <a:latin typeface="+mn-lt"/>
                          <a:ea typeface="+mn-ea"/>
                          <a:cs typeface="+mj-cs"/>
                        </a:rPr>
                        <a:t>نیمه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1389</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cs typeface="B Titr" pitchFamily="2" charset="-78"/>
                        </a:rPr>
                        <a:t>10</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ساحل عاج</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وزارت  تعاون،</a:t>
                      </a:r>
                      <a:r>
                        <a:rPr lang="fa-IR" sz="1600" b="1" kern="1200" baseline="0" dirty="0" smtClean="0">
                          <a:solidFill>
                            <a:schemeClr val="tx1"/>
                          </a:solidFill>
                          <a:latin typeface="+mn-lt"/>
                          <a:ea typeface="+mn-ea"/>
                          <a:cs typeface="B Lotus" pitchFamily="2" charset="-78"/>
                        </a:rPr>
                        <a:t> </a:t>
                      </a:r>
                      <a:r>
                        <a:rPr lang="fa-IR" sz="1600" b="1" kern="1200" dirty="0" smtClean="0">
                          <a:solidFill>
                            <a:schemeClr val="tx1"/>
                          </a:solidFill>
                          <a:latin typeface="+mn-lt"/>
                          <a:ea typeface="+mn-ea"/>
                          <a:cs typeface="B Lotus" pitchFamily="2" charset="-78"/>
                        </a:rPr>
                        <a:t>کار و رفاه</a:t>
                      </a:r>
                      <a:r>
                        <a:rPr lang="fa-IR" sz="1600" b="1" kern="1200" baseline="0" dirty="0" smtClean="0">
                          <a:solidFill>
                            <a:schemeClr val="tx1"/>
                          </a:solidFill>
                          <a:latin typeface="+mn-lt"/>
                          <a:ea typeface="+mn-ea"/>
                          <a:cs typeface="B Lotus" pitchFamily="2" charset="-78"/>
                        </a:rPr>
                        <a:t> اجتماعی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kern="1200" dirty="0" smtClean="0">
                          <a:solidFill>
                            <a:schemeClr val="tx1"/>
                          </a:solidFill>
                          <a:latin typeface="+mn-lt"/>
                          <a:ea typeface="+mn-ea"/>
                          <a:cs typeface="+mj-cs"/>
                        </a:rPr>
                        <a:t>نیمه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1386</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cs typeface="B Titr" pitchFamily="2" charset="-78"/>
                        </a:rPr>
                        <a:t>11</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اتیوپی</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وزارت  تعاون،</a:t>
                      </a:r>
                      <a:r>
                        <a:rPr lang="fa-IR" sz="1600" b="1" kern="1200" baseline="0" dirty="0" smtClean="0">
                          <a:solidFill>
                            <a:schemeClr val="tx1"/>
                          </a:solidFill>
                          <a:latin typeface="+mn-lt"/>
                          <a:ea typeface="+mn-ea"/>
                          <a:cs typeface="B Lotus" pitchFamily="2" charset="-78"/>
                        </a:rPr>
                        <a:t> </a:t>
                      </a:r>
                      <a:r>
                        <a:rPr lang="fa-IR" sz="1600" b="1" kern="1200" dirty="0" smtClean="0">
                          <a:solidFill>
                            <a:schemeClr val="tx1"/>
                          </a:solidFill>
                          <a:latin typeface="+mn-lt"/>
                          <a:ea typeface="+mn-ea"/>
                          <a:cs typeface="B Lotus" pitchFamily="2" charset="-78"/>
                        </a:rPr>
                        <a:t>کار و رفاه</a:t>
                      </a:r>
                      <a:r>
                        <a:rPr lang="fa-IR" sz="1600" b="1" kern="1200" baseline="0" dirty="0" smtClean="0">
                          <a:solidFill>
                            <a:schemeClr val="tx1"/>
                          </a:solidFill>
                          <a:latin typeface="+mn-lt"/>
                          <a:ea typeface="+mn-ea"/>
                          <a:cs typeface="B Lotus" pitchFamily="2" charset="-78"/>
                        </a:rPr>
                        <a:t> اجتماعی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kern="1200" dirty="0" smtClean="0">
                          <a:solidFill>
                            <a:schemeClr val="tx1"/>
                          </a:solidFill>
                          <a:latin typeface="+mn-lt"/>
                          <a:ea typeface="+mn-ea"/>
                          <a:cs typeface="+mj-cs"/>
                        </a:rPr>
                        <a:t>غیر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1385</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cs typeface="B Titr" pitchFamily="2" charset="-78"/>
                        </a:rPr>
                        <a:t>12</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b="1" dirty="0" smtClean="0">
                          <a:cs typeface="B Titr" pitchFamily="2" charset="-78"/>
                        </a:rPr>
                        <a:t>لیبی</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b="1" kern="1200" dirty="0" smtClean="0">
                          <a:solidFill>
                            <a:schemeClr val="tx1"/>
                          </a:solidFill>
                          <a:latin typeface="+mn-lt"/>
                          <a:ea typeface="+mn-ea"/>
                          <a:cs typeface="B Lotus" pitchFamily="2" charset="-78"/>
                        </a:rPr>
                        <a:t>وزارت راه و شهرسازی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200" b="1" kern="1200" dirty="0" smtClean="0">
                          <a:solidFill>
                            <a:schemeClr val="tx1"/>
                          </a:solidFill>
                          <a:latin typeface="+mn-lt"/>
                          <a:ea typeface="+mn-ea"/>
                          <a:cs typeface="+mj-cs"/>
                        </a:rPr>
                        <a:t>غیر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sz="1600" b="1" kern="1200" dirty="0" smtClean="0">
                          <a:solidFill>
                            <a:schemeClr val="tx1"/>
                          </a:solidFill>
                          <a:latin typeface="+mn-lt"/>
                          <a:ea typeface="+mn-ea"/>
                          <a:cs typeface="B Lotus" pitchFamily="2" charset="-78"/>
                        </a:rPr>
                        <a:t>1386-لیبی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2991">
                <a:tc>
                  <a:txBody>
                    <a:bodyPr/>
                    <a:lstStyle/>
                    <a:p>
                      <a:pPr algn="ctr" rtl="1"/>
                      <a:r>
                        <a:rPr lang="fa-IR" sz="1200" b="1" dirty="0" smtClean="0">
                          <a:cs typeface="B Titr" pitchFamily="2" charset="-78"/>
                        </a:rPr>
                        <a:t>13</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مغرب</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وزارت صنعت، معدن و تجارت</a:t>
                      </a: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kern="1200" dirty="0" smtClean="0">
                          <a:solidFill>
                            <a:schemeClr val="tx1"/>
                          </a:solidFill>
                          <a:latin typeface="+mn-lt"/>
                          <a:ea typeface="+mn-ea"/>
                          <a:cs typeface="+mj-cs"/>
                        </a:rPr>
                        <a:t>غیر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1386</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2991">
                <a:tc>
                  <a:txBody>
                    <a:bodyPr/>
                    <a:lstStyle/>
                    <a:p>
                      <a:pPr algn="ctr" rtl="1"/>
                      <a:r>
                        <a:rPr lang="fa-IR" sz="1200" b="1" dirty="0" smtClean="0">
                          <a:cs typeface="B Titr" pitchFamily="2" charset="-78"/>
                        </a:rPr>
                        <a:t>14</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اوگاندا</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600" b="1" kern="1200" dirty="0" smtClean="0">
                          <a:solidFill>
                            <a:schemeClr val="tx1"/>
                          </a:solidFill>
                          <a:latin typeface="+mn-lt"/>
                          <a:ea typeface="+mn-ea"/>
                          <a:cs typeface="B Lotus" pitchFamily="2" charset="-78"/>
                        </a:rPr>
                        <a:t>وزارت جهاد کشاورزی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200" b="1" kern="1200" dirty="0" smtClean="0">
                          <a:solidFill>
                            <a:schemeClr val="tx1"/>
                          </a:solidFill>
                          <a:latin typeface="+mn-lt"/>
                          <a:ea typeface="+mn-ea"/>
                          <a:cs typeface="+mj-cs"/>
                        </a:rPr>
                        <a:t>غیر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07352">
                <a:tc>
                  <a:txBody>
                    <a:bodyPr/>
                    <a:lstStyle/>
                    <a:p>
                      <a:pPr algn="ctr" rtl="1"/>
                      <a:r>
                        <a:rPr lang="fa-IR" sz="1200" b="1" dirty="0" smtClean="0">
                          <a:cs typeface="B Titr" pitchFamily="2" charset="-78"/>
                        </a:rPr>
                        <a:t>15</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dirty="0" smtClean="0">
                          <a:cs typeface="B Titr" pitchFamily="2" charset="-78"/>
                        </a:rPr>
                        <a:t>تانزانیا</a:t>
                      </a:r>
                      <a:endParaRPr lang="fa-IR" sz="1200" b="1" dirty="0">
                        <a:cs typeface="B Titr"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sz="1600" b="1" kern="1200" dirty="0" smtClean="0">
                          <a:solidFill>
                            <a:schemeClr val="tx1"/>
                          </a:solidFill>
                          <a:latin typeface="+mn-lt"/>
                          <a:ea typeface="+mn-ea"/>
                          <a:cs typeface="B Lotus" pitchFamily="2" charset="-78"/>
                        </a:rPr>
                        <a:t>وزارت جهاد  کشاورزی</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200" b="1" kern="1200" dirty="0" smtClean="0">
                          <a:solidFill>
                            <a:schemeClr val="tx1"/>
                          </a:solidFill>
                          <a:latin typeface="+mn-lt"/>
                          <a:ea typeface="+mn-ea"/>
                          <a:cs typeface="+mj-cs"/>
                        </a:rPr>
                        <a:t>غیر فعال</a:t>
                      </a:r>
                      <a:endParaRPr lang="fa-IR" sz="1200" b="1" kern="1200" dirty="0">
                        <a:solidFill>
                          <a:schemeClr val="tx1"/>
                        </a:solidFill>
                        <a:latin typeface="+mn-lt"/>
                        <a:ea typeface="+mn-ea"/>
                        <a:cs typeface="+mj-cs"/>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r>
                        <a:rPr lang="fa-IR" sz="1600" b="1" kern="1200" dirty="0" smtClean="0">
                          <a:solidFill>
                            <a:schemeClr val="tx1"/>
                          </a:solidFill>
                          <a:latin typeface="+mn-lt"/>
                          <a:ea typeface="+mn-ea"/>
                          <a:cs typeface="B Lotus" pitchFamily="2" charset="-78"/>
                        </a:rPr>
                        <a:t>1387</a:t>
                      </a:r>
                      <a:endParaRPr lang="fa-IR" sz="1600" b="1" kern="1200" dirty="0">
                        <a:solidFill>
                          <a:schemeClr val="tx1"/>
                        </a:solidFill>
                        <a:latin typeface="+mn-lt"/>
                        <a:ea typeface="+mn-ea"/>
                        <a:cs typeface="B Lotus" pitchFamily="2" charset="-78"/>
                      </a:endParaRPr>
                    </a:p>
                  </a:txBody>
                  <a:tcPr marL="99060" marR="99060" marT="49530" marB="4953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21"/>
          <p:cNvSpPr>
            <a:spLocks noChangeArrowheads="1"/>
          </p:cNvSpPr>
          <p:nvPr/>
        </p:nvSpPr>
        <p:spPr bwMode="auto">
          <a:xfrm>
            <a:off x="560512" y="1484784"/>
            <a:ext cx="8813933" cy="3416320"/>
          </a:xfrm>
          <a:prstGeom prst="rect">
            <a:avLst/>
          </a:prstGeom>
          <a:noFill/>
          <a:ln w="9525">
            <a:noFill/>
            <a:miter lim="800000"/>
            <a:headEnd/>
            <a:tailEnd/>
          </a:ln>
          <a:effectLst/>
        </p:spPr>
        <p:txBody>
          <a:bodyPr wrap="square" anchor="ctr">
            <a:spAutoFit/>
          </a:bodyPr>
          <a:lstStyle/>
          <a:p>
            <a:pPr indent="486687" fontAlgn="base">
              <a:lnSpc>
                <a:spcPct val="150000"/>
              </a:lnSpc>
              <a:spcBef>
                <a:spcPct val="0"/>
              </a:spcBef>
              <a:spcAft>
                <a:spcPct val="0"/>
              </a:spcAft>
            </a:pPr>
            <a:r>
              <a:rPr lang="fa-IR" altLang="zh-CN" sz="3200" b="1" dirty="0">
                <a:ln w="11430"/>
                <a:solidFill>
                  <a:srgbClr val="800000"/>
                </a:solidFill>
                <a:effectLst>
                  <a:outerShdw blurRad="80000" dist="40000" dir="5040000" algn="tl">
                    <a:srgbClr val="000000">
                      <a:alpha val="30000"/>
                    </a:srgbClr>
                  </a:outerShdw>
                </a:effectLst>
                <a:cs typeface="Titr" pitchFamily="2" charset="-78"/>
              </a:rPr>
              <a:t>بخش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سوم</a:t>
            </a:r>
          </a:p>
          <a:p>
            <a:pPr indent="486687" fontAlgn="base">
              <a:spcBef>
                <a:spcPct val="0"/>
              </a:spcBef>
              <a:spcAft>
                <a:spcPct val="0"/>
              </a:spcAft>
            </a:pPr>
            <a:endParaRPr lang="fa-IR" altLang="zh-CN" sz="3200" b="1" dirty="0">
              <a:ln w="11430"/>
              <a:solidFill>
                <a:srgbClr val="800000"/>
              </a:solidFill>
              <a:effectLst>
                <a:outerShdw blurRad="80000" dist="40000" dir="5040000" algn="tl">
                  <a:srgbClr val="000000">
                    <a:alpha val="30000"/>
                  </a:srgbClr>
                </a:outerShdw>
              </a:effectLst>
              <a:cs typeface="Titr" pitchFamily="2" charset="-78"/>
            </a:endParaRPr>
          </a:p>
          <a:p>
            <a:pPr indent="486687" algn="ctr" fontAlgn="base">
              <a:lnSpc>
                <a:spcPct val="200000"/>
              </a:lnSpc>
              <a:spcBef>
                <a:spcPct val="0"/>
              </a:spcBef>
              <a:spcAft>
                <a:spcPct val="0"/>
              </a:spcAft>
            </a:pP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تحليل وضعيت توسعه </a:t>
            </a:r>
            <a:r>
              <a:rPr lang="fa-IR" altLang="zh-CN" sz="3200" b="1" dirty="0">
                <a:ln w="11430"/>
                <a:solidFill>
                  <a:srgbClr val="800000"/>
                </a:solidFill>
                <a:effectLst>
                  <a:outerShdw blurRad="80000" dist="40000" dir="5040000" algn="tl">
                    <a:srgbClr val="000000">
                      <a:alpha val="30000"/>
                    </a:srgbClr>
                  </a:outerShdw>
                </a:effectLst>
                <a:cs typeface="Titr" pitchFamily="2" charset="-78"/>
              </a:rPr>
              <a:t>روابط اقتصادی و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تجاری</a:t>
            </a:r>
          </a:p>
          <a:p>
            <a:pPr indent="486687" algn="ctr" fontAlgn="base">
              <a:lnSpc>
                <a:spcPct val="200000"/>
              </a:lnSpc>
              <a:spcBef>
                <a:spcPct val="0"/>
              </a:spcBef>
              <a:spcAft>
                <a:spcPct val="0"/>
              </a:spcAft>
            </a:pP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جمهوری </a:t>
            </a:r>
            <a:r>
              <a:rPr lang="fa-IR" altLang="zh-CN" sz="3200" b="1" dirty="0">
                <a:ln w="11430"/>
                <a:solidFill>
                  <a:srgbClr val="800000"/>
                </a:solidFill>
                <a:effectLst>
                  <a:outerShdw blurRad="80000" dist="40000" dir="5040000" algn="tl">
                    <a:srgbClr val="000000">
                      <a:alpha val="30000"/>
                    </a:srgbClr>
                  </a:outerShdw>
                </a:effectLst>
                <a:cs typeface="Titr" pitchFamily="2" charset="-78"/>
              </a:rPr>
              <a:t>اسلامی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ايران و قاره آفريقا</a:t>
            </a:r>
            <a:r>
              <a:rPr lang="en-US" altLang="zh-CN" sz="3200" b="1" dirty="0" smtClean="0">
                <a:ln w="11430"/>
                <a:solidFill>
                  <a:srgbClr val="800000"/>
                </a:solidFill>
                <a:effectLst>
                  <a:outerShdw blurRad="80000" dist="40000" dir="5040000" algn="tl">
                    <a:srgbClr val="000000">
                      <a:alpha val="30000"/>
                    </a:srgbClr>
                  </a:outerShdw>
                </a:effectLst>
                <a:cs typeface="Titr" pitchFamily="2" charset="-78"/>
              </a:rPr>
              <a:t>(SWOT)</a:t>
            </a:r>
            <a:endParaRPr lang="fa-IR" altLang="zh-CN" sz="3200" b="1" dirty="0">
              <a:ln w="11430"/>
              <a:solidFill>
                <a:srgbClr val="0000CC"/>
              </a:solidFill>
              <a:effectLst>
                <a:outerShdw blurRad="80000" dist="40000" dir="5040000" algn="tl">
                  <a:srgbClr val="000000">
                    <a:alpha val="30000"/>
                  </a:srgbClr>
                </a:outerShdw>
              </a:effectLst>
              <a:cs typeface="Titr"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9568" y="982602"/>
            <a:ext cx="9575800" cy="5897768"/>
          </a:xfrm>
          <a:prstGeom prst="rect">
            <a:avLst/>
          </a:prstGeom>
          <a:noFill/>
        </p:spPr>
        <p:txBody>
          <a:bodyPr wrap="square" rtlCol="1">
            <a:spAutoFit/>
          </a:bodyPr>
          <a:lstStyle/>
          <a:p>
            <a:pPr marL="842421" lvl="1" indent="-385221" algn="just" fontAlgn="base">
              <a:lnSpc>
                <a:spcPct val="200000"/>
              </a:lnSpc>
              <a:spcBef>
                <a:spcPct val="0"/>
              </a:spcBef>
              <a:spcAft>
                <a:spcPct val="0"/>
              </a:spcAft>
              <a:buFont typeface="Arial" pitchFamily="34" charset="0"/>
              <a:buChar char="•"/>
              <a:tabLst>
                <a:tab pos="581272" algn="l"/>
              </a:tabLst>
            </a:pPr>
            <a:r>
              <a:rPr lang="fa-IR" altLang="zh-CN" sz="2800" b="1" dirty="0" smtClean="0">
                <a:solidFill>
                  <a:prstClr val="black"/>
                </a:solidFill>
                <a:latin typeface="MitA"/>
                <a:cs typeface="B Lotus" pitchFamily="2" charset="-78"/>
              </a:rPr>
              <a:t>دیدگاه </a:t>
            </a:r>
            <a:r>
              <a:rPr lang="fa-IR" altLang="zh-CN" sz="2800" b="1" dirty="0">
                <a:solidFill>
                  <a:prstClr val="black"/>
                </a:solidFill>
                <a:latin typeface="MitA"/>
                <a:cs typeface="B Lotus" pitchFamily="2" charset="-78"/>
              </a:rPr>
              <a:t>کلان </a:t>
            </a:r>
            <a:r>
              <a:rPr lang="fa-IR" altLang="zh-CN" sz="2800" b="1" dirty="0" smtClean="0">
                <a:solidFill>
                  <a:prstClr val="black"/>
                </a:solidFill>
                <a:latin typeface="MitA"/>
                <a:cs typeface="B Lotus" pitchFamily="2" charset="-78"/>
              </a:rPr>
              <a:t>نظام </a:t>
            </a:r>
            <a:r>
              <a:rPr lang="fa-IR" altLang="zh-CN" sz="2800" b="1" dirty="0">
                <a:solidFill>
                  <a:prstClr val="black"/>
                </a:solidFill>
                <a:latin typeface="MitA"/>
                <a:cs typeface="B Lotus" pitchFamily="2" charset="-78"/>
              </a:rPr>
              <a:t>جمهوری اسلامی ایران به توسعه مناسبات همه </a:t>
            </a:r>
            <a:r>
              <a:rPr lang="fa-IR" altLang="zh-CN" sz="2800" b="1" dirty="0" smtClean="0">
                <a:solidFill>
                  <a:prstClr val="black"/>
                </a:solidFill>
                <a:latin typeface="MitA"/>
                <a:cs typeface="B Lotus" pitchFamily="2" charset="-78"/>
              </a:rPr>
              <a:t>جانبه</a:t>
            </a:r>
            <a:endParaRPr lang="fa-IR" altLang="zh-CN" sz="2800" b="1" dirty="0">
              <a:solidFill>
                <a:prstClr val="black"/>
              </a:solidFill>
              <a:latin typeface="MitA"/>
              <a:cs typeface="B Lotus" pitchFamily="2" charset="-78"/>
            </a:endParaRPr>
          </a:p>
          <a:p>
            <a:pPr marL="842421" lvl="1" indent="-385221" algn="just" fontAlgn="base">
              <a:lnSpc>
                <a:spcPct val="200000"/>
              </a:lnSpc>
              <a:spcBef>
                <a:spcPct val="0"/>
              </a:spcBef>
              <a:spcAft>
                <a:spcPct val="0"/>
              </a:spcAft>
              <a:buFont typeface="Arial" pitchFamily="34" charset="0"/>
              <a:buChar char="•"/>
              <a:tabLst>
                <a:tab pos="581272" algn="l"/>
              </a:tabLst>
            </a:pPr>
            <a:r>
              <a:rPr lang="ar-SA" sz="2800" b="1" dirty="0" smtClean="0">
                <a:solidFill>
                  <a:prstClr val="black"/>
                </a:solidFill>
                <a:latin typeface="MitA"/>
                <a:cs typeface="B Lotus" pitchFamily="2" charset="-78"/>
              </a:rPr>
              <a:t>داشتن </a:t>
            </a:r>
            <a:r>
              <a:rPr lang="ar-SA" sz="2800" b="1" dirty="0">
                <a:solidFill>
                  <a:prstClr val="black"/>
                </a:solidFill>
                <a:latin typeface="MitA"/>
                <a:cs typeface="B Lotus" pitchFamily="2" charset="-78"/>
              </a:rPr>
              <a:t>ذخائر عظيم نفت و گاز در </a:t>
            </a:r>
            <a:r>
              <a:rPr lang="ar-SA" sz="2800" b="1" dirty="0" smtClean="0">
                <a:solidFill>
                  <a:prstClr val="black"/>
                </a:solidFill>
                <a:latin typeface="MitA"/>
                <a:cs typeface="B Lotus" pitchFamily="2" charset="-78"/>
              </a:rPr>
              <a:t>كشور</a:t>
            </a:r>
            <a:endParaRPr lang="fa-IR" sz="2800" b="1" dirty="0" smtClean="0">
              <a:solidFill>
                <a:prstClr val="black"/>
              </a:solidFill>
              <a:latin typeface="MitA"/>
              <a:cs typeface="B Lotus" pitchFamily="2" charset="-78"/>
            </a:endParaRPr>
          </a:p>
          <a:p>
            <a:pPr marL="842421" lvl="1" indent="-385221" algn="just" fontAlgn="base">
              <a:lnSpc>
                <a:spcPct val="200000"/>
              </a:lnSpc>
              <a:spcBef>
                <a:spcPct val="0"/>
              </a:spcBef>
              <a:spcAft>
                <a:spcPct val="0"/>
              </a:spcAft>
              <a:buFont typeface="Arial" pitchFamily="34" charset="0"/>
              <a:buChar char="•"/>
              <a:tabLst>
                <a:tab pos="581272" algn="l"/>
              </a:tabLst>
            </a:pPr>
            <a:r>
              <a:rPr lang="ar-SA" sz="2800" b="1" dirty="0">
                <a:solidFill>
                  <a:prstClr val="black"/>
                </a:solidFill>
                <a:latin typeface="MitA"/>
                <a:cs typeface="B Lotus" pitchFamily="2" charset="-78"/>
              </a:rPr>
              <a:t>داشتن تجربه بيش از صد سال در صنعت نفت</a:t>
            </a:r>
            <a:endParaRPr lang="fa-IR" sz="2800" b="1" dirty="0">
              <a:solidFill>
                <a:prstClr val="black"/>
              </a:solidFill>
              <a:latin typeface="MitA"/>
              <a:cs typeface="B Lotus" pitchFamily="2" charset="-78"/>
            </a:endParaRPr>
          </a:p>
          <a:p>
            <a:pPr marL="842421" lvl="1" indent="-385221" algn="just" fontAlgn="base">
              <a:lnSpc>
                <a:spcPct val="200000"/>
              </a:lnSpc>
              <a:spcBef>
                <a:spcPct val="0"/>
              </a:spcBef>
              <a:spcAft>
                <a:spcPct val="0"/>
              </a:spcAft>
              <a:buFont typeface="Arial" pitchFamily="34" charset="0"/>
              <a:buChar char="•"/>
              <a:tabLst>
                <a:tab pos="581272" algn="l"/>
              </a:tabLst>
            </a:pPr>
            <a:r>
              <a:rPr lang="ar-SA" sz="2800" b="1" dirty="0">
                <a:solidFill>
                  <a:prstClr val="black"/>
                </a:solidFill>
                <a:latin typeface="MitA"/>
                <a:cs typeface="B Lotus" pitchFamily="2" charset="-78"/>
              </a:rPr>
              <a:t>برخورداري از نيروهاي متخصص و مجرب</a:t>
            </a:r>
            <a:endParaRPr lang="fa-IR" sz="2800" b="1" dirty="0">
              <a:solidFill>
                <a:prstClr val="black"/>
              </a:solidFill>
              <a:latin typeface="MitA"/>
              <a:cs typeface="B Lotus" pitchFamily="2" charset="-78"/>
            </a:endParaRPr>
          </a:p>
          <a:p>
            <a:pPr marL="842421" lvl="1" indent="-385221" algn="just" fontAlgn="base">
              <a:lnSpc>
                <a:spcPct val="200000"/>
              </a:lnSpc>
              <a:spcBef>
                <a:spcPct val="0"/>
              </a:spcBef>
              <a:spcAft>
                <a:spcPct val="0"/>
              </a:spcAft>
              <a:buFont typeface="Arial" pitchFamily="34" charset="0"/>
              <a:buChar char="•"/>
              <a:tabLst>
                <a:tab pos="581272" algn="l"/>
              </a:tabLst>
            </a:pPr>
            <a:r>
              <a:rPr lang="fa-IR" sz="2800" b="1" dirty="0">
                <a:solidFill>
                  <a:prstClr val="black"/>
                </a:solidFill>
                <a:latin typeface="MitA"/>
                <a:cs typeface="B Lotus" pitchFamily="2" charset="-78"/>
              </a:rPr>
              <a:t>تنوع و مزیت نسبی تولیدات ایرانی برای صادرات به قاره </a:t>
            </a:r>
            <a:r>
              <a:rPr lang="fa-IR" sz="2800" b="1" dirty="0" smtClean="0">
                <a:solidFill>
                  <a:prstClr val="black"/>
                </a:solidFill>
                <a:latin typeface="MitA"/>
                <a:cs typeface="B Lotus" pitchFamily="2" charset="-78"/>
              </a:rPr>
              <a:t>آفریقا</a:t>
            </a:r>
          </a:p>
          <a:p>
            <a:pPr marL="842421" lvl="1" indent="-385221" algn="just" fontAlgn="base">
              <a:lnSpc>
                <a:spcPct val="200000"/>
              </a:lnSpc>
              <a:spcBef>
                <a:spcPct val="0"/>
              </a:spcBef>
              <a:spcAft>
                <a:spcPct val="0"/>
              </a:spcAft>
              <a:buFont typeface="Arial" pitchFamily="34" charset="0"/>
              <a:buChar char="•"/>
              <a:tabLst>
                <a:tab pos="581272" algn="l"/>
              </a:tabLst>
            </a:pPr>
            <a:r>
              <a:rPr lang="fa-IR" sz="2800" b="1" dirty="0">
                <a:solidFill>
                  <a:prstClr val="black"/>
                </a:solidFill>
                <a:latin typeface="MitA"/>
                <a:cs typeface="B Lotus" pitchFamily="2" charset="-78"/>
              </a:rPr>
              <a:t>توانایی شرکتهای ایرانی در انجام پروژه های فنی و مهندسی خارج از کشور</a:t>
            </a:r>
          </a:p>
          <a:p>
            <a:pPr marL="385221" indent="-385221" algn="just">
              <a:lnSpc>
                <a:spcPct val="150000"/>
              </a:lnSpc>
              <a:buClr>
                <a:srgbClr val="FF3300"/>
              </a:buClr>
              <a:buFont typeface="Arial" pitchFamily="34" charset="0"/>
              <a:buChar char="•"/>
            </a:pPr>
            <a:endParaRPr lang="fa-IR" sz="3000" b="1" cap="all" dirty="0">
              <a:ln w="9000" cmpd="sng">
                <a:solidFill>
                  <a:prstClr val="black"/>
                </a:solidFill>
                <a:prstDash val="solid"/>
              </a:ln>
              <a:gradFill flip="none" rotWithShape="1">
                <a:gsLst>
                  <a:gs pos="0">
                    <a:srgbClr val="FF3300"/>
                  </a:gs>
                  <a:gs pos="100000">
                    <a:prstClr val="white"/>
                  </a:gs>
                </a:gsLst>
                <a:lin ang="2700000" scaled="1"/>
                <a:tileRect/>
              </a:gradFill>
              <a:effectLst>
                <a:reflection blurRad="12700" stA="28000" endPos="45000" dist="1000" dir="5400000" sy="-100000" algn="bl" rotWithShape="0"/>
              </a:effectLst>
              <a:cs typeface="Titr" pitchFamily="2" charset="-78"/>
            </a:endParaRPr>
          </a:p>
        </p:txBody>
      </p:sp>
      <p:sp>
        <p:nvSpPr>
          <p:cNvPr id="4" name="Rectangle 3"/>
          <p:cNvSpPr/>
          <p:nvPr/>
        </p:nvSpPr>
        <p:spPr>
          <a:xfrm>
            <a:off x="666720" y="428604"/>
            <a:ext cx="8459488" cy="553998"/>
          </a:xfrm>
          <a:prstGeom prst="rect">
            <a:avLst/>
          </a:prstGeom>
        </p:spPr>
        <p:txBody>
          <a:bodyPr wrap="square">
            <a:spAutoFit/>
          </a:bodyPr>
          <a:lstStyle/>
          <a:p>
            <a:r>
              <a:rPr lang="fa-IR" altLang="zh-CN" sz="3000" b="1" dirty="0" smtClean="0">
                <a:ln w="11430"/>
                <a:solidFill>
                  <a:srgbClr val="800000"/>
                </a:solidFill>
                <a:effectLst>
                  <a:outerShdw blurRad="80000" dist="40000" dir="5040000" algn="tl">
                    <a:srgbClr val="000000">
                      <a:alpha val="30000"/>
                    </a:srgbClr>
                  </a:outerShdw>
                </a:effectLst>
                <a:cs typeface="Titr" pitchFamily="2" charset="-78"/>
              </a:rPr>
              <a:t>نقاط قوت</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0968" y="1000108"/>
            <a:ext cx="9080500" cy="4616648"/>
          </a:xfrm>
          <a:prstGeom prst="rect">
            <a:avLst/>
          </a:prstGeom>
          <a:noFill/>
        </p:spPr>
        <p:txBody>
          <a:bodyPr wrap="square" rtlCol="1">
            <a:spAutoFit/>
          </a:bodyPr>
          <a:lstStyle/>
          <a:p>
            <a:pPr marL="385221" indent="-385221" algn="just">
              <a:lnSpc>
                <a:spcPct val="150000"/>
              </a:lnSpc>
              <a:buFont typeface="Arial" pitchFamily="34" charset="0"/>
              <a:buChar char="•"/>
            </a:pPr>
            <a:r>
              <a:rPr lang="fa-IR" sz="2800" b="1" dirty="0" smtClean="0">
                <a:solidFill>
                  <a:prstClr val="black"/>
                </a:solidFill>
                <a:latin typeface="MitA"/>
                <a:cs typeface="B Lotus" pitchFamily="2" charset="-78"/>
              </a:rPr>
              <a:t>فقدان زیرساختهای اقتصادی از قبیل: روابط بانکی دوجانبه، بانک مشترک با کشورهای قاره آفریقا </a:t>
            </a:r>
          </a:p>
          <a:p>
            <a:pPr marL="385221" indent="-385221" algn="just">
              <a:lnSpc>
                <a:spcPct val="150000"/>
              </a:lnSpc>
              <a:buFont typeface="Arial" pitchFamily="34" charset="0"/>
              <a:buChar char="•"/>
            </a:pPr>
            <a:r>
              <a:rPr lang="fa-IR" sz="2800" b="1" dirty="0" smtClean="0">
                <a:solidFill>
                  <a:prstClr val="black"/>
                </a:solidFill>
                <a:latin typeface="MitA"/>
                <a:cs typeface="B Lotus" pitchFamily="2" charset="-78"/>
              </a:rPr>
              <a:t>ضعف </a:t>
            </a:r>
            <a:r>
              <a:rPr lang="fa-IR" sz="2800" b="1" dirty="0">
                <a:solidFill>
                  <a:prstClr val="black"/>
                </a:solidFill>
                <a:latin typeface="MitA"/>
                <a:cs typeface="B Lotus" pitchFamily="2" charset="-78"/>
              </a:rPr>
              <a:t>در روابط چند جانبه ایران </a:t>
            </a:r>
            <a:r>
              <a:rPr lang="fa-IR" sz="2800" b="1" dirty="0" smtClean="0">
                <a:solidFill>
                  <a:prstClr val="black"/>
                </a:solidFill>
                <a:latin typeface="MitA"/>
                <a:cs typeface="B Lotus" pitchFamily="2" charset="-78"/>
              </a:rPr>
              <a:t>با بلوک </a:t>
            </a:r>
            <a:r>
              <a:rPr lang="fa-IR" sz="2800" b="1" dirty="0">
                <a:solidFill>
                  <a:prstClr val="black"/>
                </a:solidFill>
                <a:latin typeface="MitA"/>
                <a:cs typeface="B Lotus" pitchFamily="2" charset="-78"/>
              </a:rPr>
              <a:t>بندی های اقتصادی آفریقا</a:t>
            </a:r>
          </a:p>
          <a:p>
            <a:pPr marL="385221" indent="-385221" algn="just">
              <a:lnSpc>
                <a:spcPct val="150000"/>
              </a:lnSpc>
              <a:buFont typeface="Arial" pitchFamily="34" charset="0"/>
              <a:buChar char="•"/>
            </a:pPr>
            <a:r>
              <a:rPr lang="fa-IR" sz="2800" b="1" dirty="0">
                <a:solidFill>
                  <a:prstClr val="black"/>
                </a:solidFill>
                <a:latin typeface="MitA"/>
                <a:cs typeface="B Lotus" pitchFamily="2" charset="-78"/>
              </a:rPr>
              <a:t> </a:t>
            </a:r>
            <a:r>
              <a:rPr lang="fa-IR" sz="2800" b="1" dirty="0" smtClean="0">
                <a:solidFill>
                  <a:prstClr val="black"/>
                </a:solidFill>
                <a:latin typeface="MitA"/>
                <a:cs typeface="B Lotus" pitchFamily="2" charset="-78"/>
              </a:rPr>
              <a:t>عدم شناخت فرصتهای تجاري </a:t>
            </a:r>
            <a:r>
              <a:rPr lang="fa-IR" sz="2800" b="1" dirty="0">
                <a:solidFill>
                  <a:prstClr val="black"/>
                </a:solidFill>
                <a:latin typeface="MitA"/>
                <a:cs typeface="B Lotus" pitchFamily="2" charset="-78"/>
              </a:rPr>
              <a:t>با آفریقا </a:t>
            </a:r>
            <a:endParaRPr lang="fa-IR" sz="2800" b="1" dirty="0" smtClean="0">
              <a:solidFill>
                <a:prstClr val="black"/>
              </a:solidFill>
              <a:latin typeface="MitA"/>
              <a:cs typeface="B Lotus" pitchFamily="2" charset="-78"/>
            </a:endParaRPr>
          </a:p>
          <a:p>
            <a:pPr marL="385221" indent="-385221" algn="just">
              <a:lnSpc>
                <a:spcPct val="150000"/>
              </a:lnSpc>
              <a:buFont typeface="Arial" pitchFamily="34" charset="0"/>
              <a:buChar char="•"/>
            </a:pPr>
            <a:r>
              <a:rPr lang="fa-IR" sz="2800" b="1" dirty="0">
                <a:solidFill>
                  <a:prstClr val="black"/>
                </a:solidFill>
                <a:latin typeface="MitA"/>
                <a:cs typeface="B Lotus" pitchFamily="2" charset="-78"/>
              </a:rPr>
              <a:t>ناهماهنگی در رویکردها و </a:t>
            </a:r>
            <a:r>
              <a:rPr lang="fa-IR" sz="2800" b="1" dirty="0" smtClean="0">
                <a:solidFill>
                  <a:prstClr val="black"/>
                </a:solidFill>
                <a:latin typeface="MitA"/>
                <a:cs typeface="B Lotus" pitchFamily="2" charset="-78"/>
              </a:rPr>
              <a:t>استراتژیهای </a:t>
            </a:r>
            <a:r>
              <a:rPr lang="fa-IR" sz="2800" b="1" dirty="0">
                <a:solidFill>
                  <a:prstClr val="black"/>
                </a:solidFill>
                <a:latin typeface="MitA"/>
                <a:cs typeface="B Lotus" pitchFamily="2" charset="-78"/>
              </a:rPr>
              <a:t>کلان حوزه های سیاسی و اقتصادی</a:t>
            </a:r>
            <a:endParaRPr lang="en-US" sz="2800" b="1" dirty="0">
              <a:solidFill>
                <a:prstClr val="black"/>
              </a:solidFill>
              <a:latin typeface="MitA"/>
              <a:cs typeface="B Lotus" pitchFamily="2" charset="-78"/>
            </a:endParaRPr>
          </a:p>
          <a:p>
            <a:pPr marL="385221" indent="-385221" algn="just">
              <a:lnSpc>
                <a:spcPct val="150000"/>
              </a:lnSpc>
              <a:buFont typeface="Arial" pitchFamily="34" charset="0"/>
              <a:buChar char="•"/>
            </a:pPr>
            <a:r>
              <a:rPr lang="fa-IR" sz="2800" b="1" dirty="0">
                <a:solidFill>
                  <a:prstClr val="black"/>
                </a:solidFill>
                <a:latin typeface="MitA"/>
                <a:cs typeface="B Lotus" pitchFamily="2" charset="-78"/>
              </a:rPr>
              <a:t>ضعف بخش خصوصی در بازاریابی محصولات خود در سطح جهانی</a:t>
            </a:r>
            <a:endParaRPr lang="en-US" sz="2800" b="1" dirty="0">
              <a:solidFill>
                <a:prstClr val="black"/>
              </a:solidFill>
              <a:latin typeface="MitA"/>
              <a:cs typeface="B Lotus" pitchFamily="2" charset="-78"/>
            </a:endParaRPr>
          </a:p>
          <a:p>
            <a:pPr marL="385221" indent="-385221" algn="just">
              <a:lnSpc>
                <a:spcPct val="150000"/>
              </a:lnSpc>
              <a:buFont typeface="Arial" pitchFamily="34" charset="0"/>
              <a:buChar char="•"/>
            </a:pPr>
            <a:r>
              <a:rPr lang="fa-IR" sz="2800" b="1" dirty="0" smtClean="0">
                <a:solidFill>
                  <a:prstClr val="black"/>
                </a:solidFill>
                <a:latin typeface="MitA"/>
                <a:cs typeface="B Lotus" pitchFamily="2" charset="-78"/>
              </a:rPr>
              <a:t>بعد مسافت</a:t>
            </a:r>
            <a:endParaRPr lang="fa-IR" sz="2800" b="1" dirty="0">
              <a:solidFill>
                <a:prstClr val="black"/>
              </a:solidFill>
              <a:latin typeface="MitA"/>
              <a:cs typeface="B Lotus" pitchFamily="2" charset="-78"/>
            </a:endParaRPr>
          </a:p>
        </p:txBody>
      </p:sp>
      <p:sp>
        <p:nvSpPr>
          <p:cNvPr id="3" name="TextBox 2"/>
          <p:cNvSpPr txBox="1"/>
          <p:nvPr/>
        </p:nvSpPr>
        <p:spPr>
          <a:xfrm>
            <a:off x="595282" y="285728"/>
            <a:ext cx="8861420" cy="571504"/>
          </a:xfrm>
          <a:prstGeom prst="rect">
            <a:avLst/>
          </a:prstGeom>
          <a:noFill/>
        </p:spPr>
        <p:txBody>
          <a:bodyPr wrap="square" rtlCol="1">
            <a:spAutoFit/>
          </a:bodyPr>
          <a:lstStyle/>
          <a:p>
            <a:r>
              <a:rPr lang="fa-IR" altLang="zh-CN" sz="3000" b="1" dirty="0" smtClean="0">
                <a:ln w="11430"/>
                <a:solidFill>
                  <a:srgbClr val="800000"/>
                </a:solidFill>
                <a:effectLst>
                  <a:outerShdw blurRad="80000" dist="40000" dir="5040000" algn="tl">
                    <a:srgbClr val="000000">
                      <a:alpha val="30000"/>
                    </a:srgbClr>
                  </a:outerShdw>
                </a:effectLst>
                <a:cs typeface="Titr" pitchFamily="2" charset="-78"/>
              </a:rPr>
              <a:t>نقاط ضعف</a:t>
            </a:r>
            <a:endParaRPr lang="fa-IR" altLang="zh-CN" sz="3000" b="1" dirty="0">
              <a:ln w="11430"/>
              <a:solidFill>
                <a:srgbClr val="800000"/>
              </a:solidFill>
              <a:effectLst>
                <a:outerShdw blurRad="80000" dist="40000" dir="5040000" algn="tl">
                  <a:srgbClr val="000000">
                    <a:alpha val="30000"/>
                  </a:srgbClr>
                </a:outerShdw>
              </a:effectLst>
              <a:cs typeface="Titr" pitchFamily="2" charset="-78"/>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7302" y="624110"/>
            <a:ext cx="7138299" cy="788666"/>
          </a:xfrm>
        </p:spPr>
        <p:txBody>
          <a:bodyPr>
            <a:normAutofit/>
          </a:bodyPr>
          <a:lstStyle/>
          <a:p>
            <a:pPr algn="r" rtl="1"/>
            <a:r>
              <a:rPr lang="fa-IR" sz="3000" b="1" dirty="0" smtClean="0">
                <a:ln w="11430"/>
                <a:solidFill>
                  <a:srgbClr val="800000"/>
                </a:solidFill>
                <a:effectLst>
                  <a:outerShdw blurRad="80000" dist="40000" dir="5040000" algn="tl">
                    <a:srgbClr val="000000">
                      <a:alpha val="30000"/>
                    </a:srgbClr>
                  </a:outerShdw>
                </a:effectLst>
                <a:latin typeface="+mn-lt"/>
                <a:ea typeface="+mn-ea"/>
                <a:cs typeface="Titr" pitchFamily="2" charset="-78"/>
              </a:rPr>
              <a:t>نقاط ضعف</a:t>
            </a:r>
            <a:r>
              <a:rPr lang="fa-IR" sz="3000" b="1" dirty="0">
                <a:ln w="11430"/>
                <a:solidFill>
                  <a:srgbClr val="800000"/>
                </a:solidFill>
                <a:effectLst>
                  <a:outerShdw blurRad="80000" dist="40000" dir="5040000" algn="tl">
                    <a:srgbClr val="000000">
                      <a:alpha val="30000"/>
                    </a:srgbClr>
                  </a:outerShdw>
                </a:effectLst>
                <a:latin typeface="+mn-lt"/>
                <a:ea typeface="+mn-ea"/>
                <a:cs typeface="Titr" pitchFamily="2" charset="-78"/>
              </a:rPr>
              <a:t>(ادامه)</a:t>
            </a:r>
            <a:endParaRPr lang="en-US" sz="3000" b="1" dirty="0">
              <a:ln w="11430"/>
              <a:solidFill>
                <a:srgbClr val="800000"/>
              </a:solidFill>
              <a:effectLst>
                <a:outerShdw blurRad="80000" dist="40000" dir="5040000" algn="tl">
                  <a:srgbClr val="000000">
                    <a:alpha val="30000"/>
                  </a:srgbClr>
                </a:outerShdw>
              </a:effectLst>
              <a:latin typeface="+mn-lt"/>
              <a:ea typeface="+mn-ea"/>
              <a:cs typeface="Titr" pitchFamily="2" charset="-78"/>
            </a:endParaRPr>
          </a:p>
        </p:txBody>
      </p:sp>
      <p:sp>
        <p:nvSpPr>
          <p:cNvPr id="3" name="Content Placeholder 2"/>
          <p:cNvSpPr>
            <a:spLocks noGrp="1"/>
          </p:cNvSpPr>
          <p:nvPr>
            <p:ph idx="1"/>
          </p:nvPr>
        </p:nvSpPr>
        <p:spPr>
          <a:xfrm>
            <a:off x="2288704" y="1628800"/>
            <a:ext cx="7141317" cy="3777622"/>
          </a:xfrm>
        </p:spPr>
        <p:txBody>
          <a:bodyPr/>
          <a:lstStyle/>
          <a:p>
            <a:pPr marL="385221" indent="-385221" algn="just" rtl="1">
              <a:buFont typeface="Arial" pitchFamily="34" charset="0"/>
              <a:buChar char="•"/>
            </a:pPr>
            <a:r>
              <a:rPr lang="fa-IR" sz="2800" b="1" dirty="0">
                <a:solidFill>
                  <a:prstClr val="black"/>
                </a:solidFill>
                <a:latin typeface="MitA"/>
                <a:cs typeface="B Lotus" pitchFamily="2" charset="-78"/>
              </a:rPr>
              <a:t>فقدان شعب و نمایندگی های شرکت های ایرانی</a:t>
            </a:r>
          </a:p>
          <a:p>
            <a:pPr marL="385221" indent="-385221" algn="just" rtl="1">
              <a:buFont typeface="Arial" pitchFamily="34" charset="0"/>
              <a:buChar char="•"/>
            </a:pPr>
            <a:r>
              <a:rPr lang="fa-IR" sz="2800" b="1" dirty="0">
                <a:solidFill>
                  <a:prstClr val="black"/>
                </a:solidFill>
                <a:latin typeface="MitA"/>
                <a:cs typeface="B Lotus" pitchFamily="2" charset="-78"/>
              </a:rPr>
              <a:t>کم تعداد بودن بازرگانان ایرانی مقیم در قاره آفریقا</a:t>
            </a:r>
          </a:p>
          <a:p>
            <a:pPr marL="385221" indent="-385221" algn="just" rtl="1" fontAlgn="base">
              <a:lnSpc>
                <a:spcPct val="150000"/>
              </a:lnSpc>
              <a:spcBef>
                <a:spcPct val="0"/>
              </a:spcBef>
              <a:spcAft>
                <a:spcPct val="0"/>
              </a:spcAft>
              <a:buFont typeface="Arial" pitchFamily="34" charset="0"/>
              <a:buChar char="•"/>
            </a:pPr>
            <a:r>
              <a:rPr lang="fa-IR" sz="2800" b="1" dirty="0">
                <a:solidFill>
                  <a:prstClr val="black"/>
                </a:solidFill>
                <a:latin typeface="MitA"/>
                <a:cs typeface="B Lotus" pitchFamily="2" charset="-78"/>
              </a:rPr>
              <a:t>عدم پایداری صادرات و اتفاقی بودن آن</a:t>
            </a:r>
            <a:endParaRPr lang="en-US" sz="2800" b="1" dirty="0">
              <a:solidFill>
                <a:prstClr val="black"/>
              </a:solidFill>
              <a:latin typeface="MitA"/>
              <a:cs typeface="B Lotus" pitchFamily="2" charset="-78"/>
            </a:endParaRPr>
          </a:p>
          <a:p>
            <a:pPr marL="385221" indent="-385221" algn="just" rtl="1" fontAlgn="base">
              <a:lnSpc>
                <a:spcPct val="150000"/>
              </a:lnSpc>
              <a:spcBef>
                <a:spcPct val="0"/>
              </a:spcBef>
              <a:spcAft>
                <a:spcPct val="0"/>
              </a:spcAft>
              <a:buFont typeface="Arial" pitchFamily="34" charset="0"/>
              <a:buChar char="•"/>
            </a:pPr>
            <a:r>
              <a:rPr lang="fa-IR" sz="2800" b="1" dirty="0">
                <a:solidFill>
                  <a:prstClr val="black"/>
                </a:solidFill>
                <a:latin typeface="MitA"/>
                <a:cs typeface="B Lotus" pitchFamily="2" charset="-78"/>
              </a:rPr>
              <a:t>رویکرد صرفا صادرات محور به آفریقا</a:t>
            </a:r>
          </a:p>
          <a:p>
            <a:pPr algn="r" rtl="1"/>
            <a:endParaRPr lang="en-US" dirty="0"/>
          </a:p>
        </p:txBody>
      </p:sp>
    </p:spTree>
    <p:extLst>
      <p:ext uri="{BB962C8B-B14F-4D97-AF65-F5344CB8AC3E}">
        <p14:creationId xmlns:p14="http://schemas.microsoft.com/office/powerpoint/2010/main" val="37881449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833" name="Rectangle 121"/>
          <p:cNvSpPr>
            <a:spLocks noChangeArrowheads="1"/>
          </p:cNvSpPr>
          <p:nvPr/>
        </p:nvSpPr>
        <p:spPr bwMode="auto">
          <a:xfrm>
            <a:off x="238092" y="282339"/>
            <a:ext cx="9325808" cy="646331"/>
          </a:xfrm>
          <a:prstGeom prst="rect">
            <a:avLst/>
          </a:prstGeom>
          <a:noFill/>
          <a:ln w="9525">
            <a:noFill/>
            <a:miter lim="800000"/>
            <a:headEnd/>
            <a:tailEnd/>
          </a:ln>
          <a:effectLst/>
        </p:spPr>
        <p:txBody>
          <a:bodyPr wrap="square" anchor="ctr">
            <a:spAutoFit/>
          </a:bodyPr>
          <a:lstStyle/>
          <a:p>
            <a:pPr fontAlgn="base">
              <a:lnSpc>
                <a:spcPct val="120000"/>
              </a:lnSpc>
              <a:spcBef>
                <a:spcPct val="0"/>
              </a:spcBef>
              <a:spcAft>
                <a:spcPct val="0"/>
              </a:spcAft>
            </a:pPr>
            <a:r>
              <a:rPr lang="fa-IR" altLang="zh-CN" sz="3000" b="1" dirty="0" smtClean="0">
                <a:ln w="11430"/>
                <a:solidFill>
                  <a:srgbClr val="800000"/>
                </a:solidFill>
                <a:effectLst>
                  <a:outerShdw blurRad="80000" dist="40000" dir="5040000" algn="tl">
                    <a:srgbClr val="000000">
                      <a:alpha val="30000"/>
                    </a:srgbClr>
                  </a:outerShdw>
                </a:effectLst>
                <a:cs typeface="Titr" pitchFamily="2" charset="-78"/>
              </a:rPr>
              <a:t>فرصت ها</a:t>
            </a:r>
            <a:endParaRPr lang="fa-IR" altLang="zh-CN" sz="3000" b="1" dirty="0">
              <a:ln w="11430"/>
              <a:solidFill>
                <a:srgbClr val="800000"/>
              </a:solidFill>
              <a:effectLst>
                <a:outerShdw blurRad="80000" dist="40000" dir="5040000" algn="tl">
                  <a:srgbClr val="000000">
                    <a:alpha val="30000"/>
                  </a:srgbClr>
                </a:outerShdw>
              </a:effectLst>
              <a:cs typeface="Titr" pitchFamily="2" charset="-78"/>
            </a:endParaRPr>
          </a:p>
        </p:txBody>
      </p:sp>
      <p:sp>
        <p:nvSpPr>
          <p:cNvPr id="371834" name="Rectangle 122"/>
          <p:cNvSpPr>
            <a:spLocks noChangeArrowheads="1"/>
          </p:cNvSpPr>
          <p:nvPr/>
        </p:nvSpPr>
        <p:spPr bwMode="auto">
          <a:xfrm>
            <a:off x="456553" y="968002"/>
            <a:ext cx="9107347" cy="2677656"/>
          </a:xfrm>
          <a:prstGeom prst="rect">
            <a:avLst/>
          </a:prstGeom>
          <a:noFill/>
          <a:ln w="9525">
            <a:noFill/>
            <a:miter lim="800000"/>
            <a:headEnd/>
            <a:tailEnd/>
          </a:ln>
          <a:effectLst/>
        </p:spPr>
        <p:txBody>
          <a:bodyPr wrap="square" anchor="ctr">
            <a:spAutoFit/>
          </a:bodyPr>
          <a:lstStyle/>
          <a:p>
            <a:pPr marL="581272" indent="-392100" algn="just" fontAlgn="base">
              <a:lnSpc>
                <a:spcPct val="200000"/>
              </a:lnSpc>
              <a:spcBef>
                <a:spcPct val="0"/>
              </a:spcBef>
              <a:spcAft>
                <a:spcPct val="0"/>
              </a:spcAft>
              <a:buFont typeface="Arial" pitchFamily="34" charset="0"/>
              <a:buChar char="•"/>
              <a:tabLst>
                <a:tab pos="581272" algn="l"/>
              </a:tabLst>
            </a:pPr>
            <a:r>
              <a:rPr lang="fa-IR" altLang="zh-CN" sz="2800" b="1" dirty="0">
                <a:solidFill>
                  <a:prstClr val="black"/>
                </a:solidFill>
                <a:latin typeface="MitA"/>
                <a:cs typeface="B Lotus" pitchFamily="2" charset="-78"/>
              </a:rPr>
              <a:t>بازار مصرف وسیع </a:t>
            </a:r>
          </a:p>
          <a:p>
            <a:pPr marL="581272" lvl="1" indent="-392100" algn="just" fontAlgn="base">
              <a:lnSpc>
                <a:spcPct val="200000"/>
              </a:lnSpc>
              <a:spcBef>
                <a:spcPct val="0"/>
              </a:spcBef>
              <a:spcAft>
                <a:spcPct val="0"/>
              </a:spcAft>
              <a:buFont typeface="Arial" pitchFamily="34" charset="0"/>
              <a:buChar char="•"/>
              <a:tabLst>
                <a:tab pos="581272" algn="l"/>
              </a:tabLst>
            </a:pPr>
            <a:r>
              <a:rPr lang="fa-IR" altLang="zh-CN" sz="2800" b="1" dirty="0">
                <a:solidFill>
                  <a:prstClr val="black"/>
                </a:solidFill>
                <a:latin typeface="MitA"/>
                <a:cs typeface="B Lotus" pitchFamily="2" charset="-78"/>
              </a:rPr>
              <a:t>داشتن حسن روابط </a:t>
            </a:r>
            <a:r>
              <a:rPr lang="fa-IR" altLang="zh-CN" sz="2800" b="1" dirty="0" smtClean="0">
                <a:solidFill>
                  <a:prstClr val="black"/>
                </a:solidFill>
                <a:latin typeface="MitA"/>
                <a:cs typeface="B Lotus" pitchFamily="2" charset="-78"/>
              </a:rPr>
              <a:t>با </a:t>
            </a:r>
            <a:r>
              <a:rPr lang="fa-IR" altLang="zh-CN" sz="2800" b="1" dirty="0">
                <a:solidFill>
                  <a:prstClr val="black"/>
                </a:solidFill>
                <a:latin typeface="MitA"/>
                <a:cs typeface="B Lotus" pitchFamily="2" charset="-78"/>
              </a:rPr>
              <a:t>اکثر کشورهای </a:t>
            </a:r>
            <a:r>
              <a:rPr lang="fa-IR" altLang="zh-CN" sz="2800" b="1" dirty="0" smtClean="0">
                <a:solidFill>
                  <a:prstClr val="black"/>
                </a:solidFill>
                <a:latin typeface="MitA"/>
                <a:cs typeface="B Lotus" pitchFamily="2" charset="-78"/>
              </a:rPr>
              <a:t>قاره آفريقا</a:t>
            </a:r>
            <a:endParaRPr lang="fa-IR" altLang="zh-CN" sz="2800" b="1" dirty="0">
              <a:solidFill>
                <a:prstClr val="black"/>
              </a:solidFill>
              <a:latin typeface="MitA"/>
              <a:cs typeface="B Lotus" pitchFamily="2" charset="-78"/>
            </a:endParaRPr>
          </a:p>
          <a:p>
            <a:pPr marL="581272" indent="-392100" algn="just" fontAlgn="base">
              <a:lnSpc>
                <a:spcPct val="200000"/>
              </a:lnSpc>
              <a:spcBef>
                <a:spcPct val="0"/>
              </a:spcBef>
              <a:spcAft>
                <a:spcPct val="0"/>
              </a:spcAft>
              <a:buFont typeface="Arial" pitchFamily="34" charset="0"/>
              <a:buChar char="•"/>
              <a:tabLst>
                <a:tab pos="581272" algn="l"/>
              </a:tabLst>
            </a:pPr>
            <a:r>
              <a:rPr lang="fa-IR" altLang="zh-CN" sz="2800" b="1" dirty="0">
                <a:solidFill>
                  <a:prstClr val="black"/>
                </a:solidFill>
                <a:latin typeface="MitA"/>
                <a:cs typeface="B Lotus" pitchFamily="2" charset="-78"/>
              </a:rPr>
              <a:t>امکان انجام پروژه های فنی و مهندسی و زیربنایی در زمینه نفت و </a:t>
            </a:r>
            <a:r>
              <a:rPr lang="fa-IR" altLang="zh-CN" sz="2800" b="1" dirty="0" smtClean="0">
                <a:solidFill>
                  <a:prstClr val="black"/>
                </a:solidFill>
                <a:latin typeface="MitA"/>
                <a:cs typeface="B Lotus" pitchFamily="2" charset="-78"/>
              </a:rPr>
              <a:t>گاز</a:t>
            </a:r>
            <a:endParaRPr lang="fa-IR" altLang="zh-CN" sz="2800" b="1" dirty="0">
              <a:solidFill>
                <a:prstClr val="black"/>
              </a:solidFill>
              <a:latin typeface="MitA"/>
              <a:cs typeface="B Lotus" pitchFamily="2" charset="-78"/>
            </a:endParaRPr>
          </a:p>
        </p:txBody>
      </p:sp>
      <p:sp>
        <p:nvSpPr>
          <p:cNvPr id="10" name="Slide Number Placeholder 9"/>
          <p:cNvSpPr>
            <a:spLocks noGrp="1"/>
          </p:cNvSpPr>
          <p:nvPr>
            <p:ph type="sldNum" sz="quarter" idx="12"/>
          </p:nvPr>
        </p:nvSpPr>
        <p:spPr/>
        <p:txBody>
          <a:bodyPr/>
          <a:lstStyle/>
          <a:p>
            <a:fld id="{4FCE4D2F-5F5E-42DB-B679-BC66313DE471}" type="slidenum">
              <a:rPr lang="fa-IR" smtClean="0">
                <a:solidFill>
                  <a:srgbClr val="808080"/>
                </a:solidFill>
              </a:rPr>
              <a:pPr/>
              <a:t>46</a:t>
            </a:fld>
            <a:endParaRPr lang="en-US">
              <a:solidFill>
                <a:srgbClr val="808080"/>
              </a:solidFill>
            </a:endParaRPr>
          </a:p>
        </p:txBody>
      </p:sp>
    </p:spTree>
  </p:cSld>
  <p:clrMapOvr>
    <a:masterClrMapping/>
  </p:clrMapOvr>
  <p:transition spd="slow">
    <p:spli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5216" y="356206"/>
            <a:ext cx="9575800" cy="646331"/>
          </a:xfrm>
          <a:prstGeom prst="rect">
            <a:avLst/>
          </a:prstGeom>
          <a:noFill/>
        </p:spPr>
        <p:txBody>
          <a:bodyPr wrap="square" rtlCol="1">
            <a:spAutoFit/>
          </a:bodyPr>
          <a:lstStyle/>
          <a:p>
            <a:pPr indent="486687" fontAlgn="base">
              <a:lnSpc>
                <a:spcPct val="120000"/>
              </a:lnSpc>
              <a:spcBef>
                <a:spcPct val="0"/>
              </a:spcBef>
              <a:spcAft>
                <a:spcPct val="0"/>
              </a:spcAft>
            </a:pPr>
            <a:r>
              <a:rPr lang="fa-IR" altLang="zh-CN" sz="3000" b="1" dirty="0" smtClean="0">
                <a:ln w="11430"/>
                <a:solidFill>
                  <a:srgbClr val="800000"/>
                </a:solidFill>
                <a:effectLst>
                  <a:outerShdw blurRad="80000" dist="40000" dir="5040000" algn="tl">
                    <a:srgbClr val="000000">
                      <a:alpha val="30000"/>
                    </a:srgbClr>
                  </a:outerShdw>
                </a:effectLst>
                <a:cs typeface="Titr" pitchFamily="2" charset="-78"/>
              </a:rPr>
              <a:t>تهديدات</a:t>
            </a:r>
            <a:endParaRPr lang="fa-IR" altLang="zh-CN" sz="3000" b="1" dirty="0">
              <a:ln w="11430"/>
              <a:solidFill>
                <a:srgbClr val="800000"/>
              </a:solidFill>
              <a:effectLst>
                <a:outerShdw blurRad="80000" dist="40000" dir="5040000" algn="tl">
                  <a:srgbClr val="000000">
                    <a:alpha val="30000"/>
                  </a:srgbClr>
                </a:outerShdw>
              </a:effectLst>
              <a:cs typeface="Titr" pitchFamily="2" charset="-78"/>
            </a:endParaRPr>
          </a:p>
        </p:txBody>
      </p:sp>
      <p:sp>
        <p:nvSpPr>
          <p:cNvPr id="7" name="TextBox 6"/>
          <p:cNvSpPr txBox="1"/>
          <p:nvPr/>
        </p:nvSpPr>
        <p:spPr>
          <a:xfrm>
            <a:off x="238092" y="1357298"/>
            <a:ext cx="9473390" cy="4616648"/>
          </a:xfrm>
          <a:prstGeom prst="rect">
            <a:avLst/>
          </a:prstGeom>
          <a:noFill/>
        </p:spPr>
        <p:txBody>
          <a:bodyPr wrap="square" rtlCol="1">
            <a:spAutoFit/>
          </a:bodyPr>
          <a:lstStyle/>
          <a:p>
            <a:pPr marL="842421" lvl="1" indent="-385221" algn="just">
              <a:lnSpc>
                <a:spcPct val="150000"/>
              </a:lnSpc>
              <a:buFont typeface="Arial" pitchFamily="34" charset="0"/>
              <a:buChar char="•"/>
            </a:pPr>
            <a:r>
              <a:rPr lang="fa-IR" sz="2800" b="1" dirty="0" smtClean="0">
                <a:solidFill>
                  <a:prstClr val="black"/>
                </a:solidFill>
                <a:cs typeface="B Lotus" pitchFamily="2" charset="-78"/>
              </a:rPr>
              <a:t>بالابودن </a:t>
            </a:r>
            <a:r>
              <a:rPr lang="fa-IR" sz="2800" b="1" dirty="0">
                <a:solidFill>
                  <a:prstClr val="black"/>
                </a:solidFill>
                <a:cs typeface="B Lotus" pitchFamily="2" charset="-78"/>
              </a:rPr>
              <a:t>ریسک </a:t>
            </a:r>
            <a:r>
              <a:rPr lang="fa-IR" sz="2800" b="1" dirty="0" smtClean="0">
                <a:solidFill>
                  <a:prstClr val="black"/>
                </a:solidFill>
                <a:cs typeface="B Lotus" pitchFamily="2" charset="-78"/>
              </a:rPr>
              <a:t>برخی از کشورهای آفریقایی</a:t>
            </a:r>
            <a:endParaRPr lang="fa-IR" sz="2800" b="1" dirty="0">
              <a:solidFill>
                <a:prstClr val="black"/>
              </a:solidFill>
              <a:cs typeface="B Lotus" pitchFamily="2" charset="-78"/>
            </a:endParaRPr>
          </a:p>
          <a:p>
            <a:pPr marL="842421" lvl="1" indent="-385221" algn="just">
              <a:lnSpc>
                <a:spcPct val="150000"/>
              </a:lnSpc>
              <a:buFont typeface="Arial" pitchFamily="34" charset="0"/>
              <a:buChar char="•"/>
            </a:pPr>
            <a:r>
              <a:rPr lang="fa-IR" sz="2800" b="1" dirty="0">
                <a:solidFill>
                  <a:prstClr val="black"/>
                </a:solidFill>
                <a:cs typeface="B Lotus" pitchFamily="2" charset="-78"/>
              </a:rPr>
              <a:t>نامطلوب بودن رتبه سهولت کسب وکار در اکثر </a:t>
            </a:r>
            <a:r>
              <a:rPr lang="fa-IR" sz="2800" b="1" dirty="0" smtClean="0">
                <a:solidFill>
                  <a:prstClr val="black"/>
                </a:solidFill>
                <a:cs typeface="B Lotus" pitchFamily="2" charset="-78"/>
              </a:rPr>
              <a:t>کشورها</a:t>
            </a:r>
            <a:endParaRPr lang="fa-IR" sz="2800" b="1" dirty="0">
              <a:solidFill>
                <a:prstClr val="black"/>
              </a:solidFill>
              <a:cs typeface="B Lotus" pitchFamily="2" charset="-78"/>
            </a:endParaRPr>
          </a:p>
          <a:p>
            <a:pPr marL="842421" lvl="1" indent="-385221" algn="just">
              <a:lnSpc>
                <a:spcPct val="150000"/>
              </a:lnSpc>
              <a:buFont typeface="Arial" pitchFamily="34" charset="0"/>
              <a:buChar char="•"/>
            </a:pPr>
            <a:r>
              <a:rPr lang="fa-IR" sz="2800" b="1" dirty="0">
                <a:solidFill>
                  <a:prstClr val="black"/>
                </a:solidFill>
                <a:cs typeface="B Lotus" pitchFamily="2" charset="-78"/>
              </a:rPr>
              <a:t>بی ثباتی نظام های اداری و فساد اداری در برخی از </a:t>
            </a:r>
            <a:r>
              <a:rPr lang="fa-IR" sz="2800" b="1" dirty="0" smtClean="0">
                <a:solidFill>
                  <a:prstClr val="black"/>
                </a:solidFill>
                <a:cs typeface="B Lotus" pitchFamily="2" charset="-78"/>
              </a:rPr>
              <a:t>کشورها</a:t>
            </a:r>
            <a:endParaRPr lang="fa-IR" sz="2800" b="1" dirty="0">
              <a:solidFill>
                <a:prstClr val="black"/>
              </a:solidFill>
              <a:cs typeface="B Lotus" pitchFamily="2" charset="-78"/>
            </a:endParaRPr>
          </a:p>
          <a:p>
            <a:pPr marL="842421" lvl="1" indent="-385221" algn="just">
              <a:lnSpc>
                <a:spcPct val="150000"/>
              </a:lnSpc>
              <a:buFont typeface="Arial" pitchFamily="34" charset="0"/>
              <a:buChar char="•"/>
            </a:pPr>
            <a:r>
              <a:rPr lang="fa-IR" sz="2800" b="1" dirty="0">
                <a:solidFill>
                  <a:prstClr val="black"/>
                </a:solidFill>
                <a:cs typeface="B Lotus" pitchFamily="2" charset="-78"/>
              </a:rPr>
              <a:t>وجود رقبای قوی با </a:t>
            </a:r>
            <a:r>
              <a:rPr lang="fa-IR" sz="2800" b="1" dirty="0" smtClean="0">
                <a:solidFill>
                  <a:prstClr val="black"/>
                </a:solidFill>
                <a:cs typeface="B Lotus" pitchFamily="2" charset="-78"/>
              </a:rPr>
              <a:t>استراتژی ها </a:t>
            </a:r>
            <a:r>
              <a:rPr lang="fa-IR" sz="2800" b="1" dirty="0">
                <a:solidFill>
                  <a:prstClr val="black"/>
                </a:solidFill>
                <a:cs typeface="B Lotus" pitchFamily="2" charset="-78"/>
              </a:rPr>
              <a:t>و برنامه های گسترده </a:t>
            </a:r>
            <a:r>
              <a:rPr lang="fa-IR" sz="2800" b="1" dirty="0" smtClean="0">
                <a:solidFill>
                  <a:prstClr val="black"/>
                </a:solidFill>
                <a:cs typeface="B Lotus" pitchFamily="2" charset="-78"/>
              </a:rPr>
              <a:t>عملیاتی</a:t>
            </a:r>
          </a:p>
          <a:p>
            <a:pPr marL="842421" lvl="1" indent="-385221" algn="just">
              <a:lnSpc>
                <a:spcPct val="150000"/>
              </a:lnSpc>
              <a:buFont typeface="Arial" pitchFamily="34" charset="0"/>
              <a:buChar char="•"/>
            </a:pPr>
            <a:r>
              <a:rPr lang="fa-IR" sz="2800" b="1" dirty="0" smtClean="0">
                <a:solidFill>
                  <a:prstClr val="black"/>
                </a:solidFill>
                <a:cs typeface="B Lotus" pitchFamily="2" charset="-78"/>
              </a:rPr>
              <a:t>عدم زیرساخت های مناسب در اكثر كشورها</a:t>
            </a:r>
          </a:p>
          <a:p>
            <a:pPr marL="842421" lvl="1" indent="-385221" algn="just">
              <a:lnSpc>
                <a:spcPct val="150000"/>
              </a:lnSpc>
              <a:buFont typeface="Arial" pitchFamily="34" charset="0"/>
              <a:buChar char="•"/>
            </a:pPr>
            <a:r>
              <a:rPr lang="fa-IR" sz="2800" b="1" dirty="0">
                <a:solidFill>
                  <a:prstClr val="black"/>
                </a:solidFill>
                <a:latin typeface="MitA"/>
                <a:cs typeface="B Lotus" pitchFamily="2" charset="-78"/>
              </a:rPr>
              <a:t>جذاب نبودن بازار آفریقا در مقایسه با سایر بازارها برای فعالان </a:t>
            </a:r>
            <a:r>
              <a:rPr lang="fa-IR" sz="2800" b="1" dirty="0" smtClean="0">
                <a:solidFill>
                  <a:prstClr val="black"/>
                </a:solidFill>
                <a:latin typeface="MitA"/>
                <a:cs typeface="B Lotus" pitchFamily="2" charset="-78"/>
              </a:rPr>
              <a:t>تجاری</a:t>
            </a:r>
            <a:endParaRPr lang="fa-IR" sz="2800" b="1" dirty="0" smtClean="0">
              <a:solidFill>
                <a:prstClr val="black"/>
              </a:solidFill>
              <a:cs typeface="B Lotus" pitchFamily="2" charset="-78"/>
            </a:endParaRPr>
          </a:p>
          <a:p>
            <a:pPr marL="385221" indent="-385221" algn="just">
              <a:lnSpc>
                <a:spcPct val="150000"/>
              </a:lnSpc>
              <a:buFont typeface="Arial" pitchFamily="34" charset="0"/>
              <a:buChar char="•"/>
            </a:pPr>
            <a:endParaRPr lang="en-US" sz="2800" b="1" dirty="0">
              <a:solidFill>
                <a:prstClr val="black"/>
              </a:solidFill>
              <a:cs typeface="B Lotus"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p:cNvSpPr/>
          <p:nvPr/>
        </p:nvSpPr>
        <p:spPr>
          <a:xfrm>
            <a:off x="632520" y="980728"/>
            <a:ext cx="8358246" cy="2803396"/>
          </a:xfrm>
          <a:prstGeom prst="rect">
            <a:avLst/>
          </a:prstGeom>
          <a:noFill/>
        </p:spPr>
        <p:txBody>
          <a:bodyPr wrap="square" lIns="99060" tIns="49530" rIns="99060" bIns="4953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altLang="zh-CN" sz="3200" b="1" dirty="0">
                <a:ln w="11430"/>
                <a:solidFill>
                  <a:srgbClr val="800000"/>
                </a:solidFill>
                <a:effectLst>
                  <a:outerShdw blurRad="80000" dist="40000" dir="5040000" algn="tl">
                    <a:srgbClr val="000000">
                      <a:alpha val="30000"/>
                    </a:srgbClr>
                  </a:outerShdw>
                </a:effectLst>
                <a:cs typeface="Titr" pitchFamily="2" charset="-78"/>
              </a:rPr>
              <a:t>بخش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چهارم</a:t>
            </a:r>
          </a:p>
          <a:p>
            <a:endParaRPr lang="fa-IR" altLang="zh-CN" sz="4767" b="1" dirty="0">
              <a:ln w="11430"/>
              <a:solidFill>
                <a:srgbClr val="800000"/>
              </a:solidFill>
              <a:effectLst>
                <a:outerShdw blurRad="80000" dist="40000" dir="5040000" algn="tl">
                  <a:srgbClr val="000000">
                    <a:alpha val="30000"/>
                  </a:srgbClr>
                </a:outerShdw>
              </a:effectLst>
              <a:cs typeface="Titr" pitchFamily="2" charset="-78"/>
            </a:endParaRPr>
          </a:p>
          <a:p>
            <a:pPr algn="ctr">
              <a:lnSpc>
                <a:spcPct val="150000"/>
              </a:lnSpc>
            </a:pP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استراتژي ها </a:t>
            </a:r>
            <a:r>
              <a:rPr lang="fa-IR" altLang="zh-CN" sz="3200" b="1" dirty="0">
                <a:ln w="11430"/>
                <a:solidFill>
                  <a:srgbClr val="800000"/>
                </a:solidFill>
                <a:effectLst>
                  <a:outerShdw blurRad="80000" dist="40000" dir="5040000" algn="tl">
                    <a:srgbClr val="000000">
                      <a:alpha val="30000"/>
                    </a:srgbClr>
                  </a:outerShdw>
                </a:effectLst>
                <a:cs typeface="Titr" pitchFamily="2" charset="-78"/>
              </a:rPr>
              <a:t>و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راهکارهای  </a:t>
            </a:r>
            <a:r>
              <a:rPr lang="fa-IR" altLang="zh-CN" sz="3200" b="1" dirty="0">
                <a:ln w="11430"/>
                <a:solidFill>
                  <a:srgbClr val="800000"/>
                </a:solidFill>
                <a:effectLst>
                  <a:outerShdw blurRad="80000" dist="40000" dir="5040000" algn="tl">
                    <a:srgbClr val="000000">
                      <a:alpha val="30000"/>
                    </a:srgbClr>
                  </a:outerShdw>
                </a:effectLst>
                <a:cs typeface="Titr" pitchFamily="2" charset="-78"/>
              </a:rPr>
              <a:t>توسعه روابط </a:t>
            </a:r>
            <a:endParaRPr lang="fa-IR" altLang="zh-CN" sz="3200" b="1" dirty="0" smtClean="0">
              <a:ln w="11430"/>
              <a:solidFill>
                <a:srgbClr val="800000"/>
              </a:solidFill>
              <a:effectLst>
                <a:outerShdw blurRad="80000" dist="40000" dir="5040000" algn="tl">
                  <a:srgbClr val="000000">
                    <a:alpha val="30000"/>
                  </a:srgbClr>
                </a:outerShdw>
              </a:effectLst>
              <a:cs typeface="Titr" pitchFamily="2" charset="-78"/>
            </a:endParaRPr>
          </a:p>
          <a:p>
            <a:pPr algn="ctr">
              <a:lnSpc>
                <a:spcPct val="150000"/>
              </a:lnSpc>
            </a:pP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جمهوری </a:t>
            </a:r>
            <a:r>
              <a:rPr lang="fa-IR" altLang="zh-CN" sz="3200" b="1" dirty="0">
                <a:ln w="11430"/>
                <a:solidFill>
                  <a:srgbClr val="800000"/>
                </a:solidFill>
                <a:effectLst>
                  <a:outerShdw blurRad="80000" dist="40000" dir="5040000" algn="tl">
                    <a:srgbClr val="000000">
                      <a:alpha val="30000"/>
                    </a:srgbClr>
                  </a:outerShdw>
                </a:effectLst>
                <a:cs typeface="Titr" pitchFamily="2" charset="-78"/>
              </a:rPr>
              <a:t>اسلامی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ايران </a:t>
            </a:r>
            <a:r>
              <a:rPr lang="fa-IR" altLang="zh-CN" sz="3200" b="1" dirty="0">
                <a:ln w="11430"/>
                <a:solidFill>
                  <a:srgbClr val="800000"/>
                </a:solidFill>
                <a:effectLst>
                  <a:outerShdw blurRad="80000" dist="40000" dir="5040000" algn="tl">
                    <a:srgbClr val="000000">
                      <a:alpha val="30000"/>
                    </a:srgbClr>
                  </a:outerShdw>
                </a:effectLst>
                <a:cs typeface="Titr" pitchFamily="2" charset="-78"/>
              </a:rPr>
              <a:t>با قاره </a:t>
            </a:r>
            <a:r>
              <a:rPr lang="fa-IR" altLang="zh-CN" sz="3200" b="1" dirty="0" smtClean="0">
                <a:ln w="11430"/>
                <a:solidFill>
                  <a:srgbClr val="800000"/>
                </a:solidFill>
                <a:effectLst>
                  <a:outerShdw blurRad="80000" dist="40000" dir="5040000" algn="tl">
                    <a:srgbClr val="000000">
                      <a:alpha val="30000"/>
                    </a:srgbClr>
                  </a:outerShdw>
                </a:effectLst>
                <a:cs typeface="Titr" pitchFamily="2" charset="-78"/>
              </a:rPr>
              <a:t>آفريقا</a:t>
            </a:r>
            <a:endParaRPr lang="en-US" altLang="zh-CN" sz="3200" b="1" dirty="0">
              <a:ln w="11430"/>
              <a:solidFill>
                <a:srgbClr val="800000"/>
              </a:solidFill>
              <a:effectLst>
                <a:outerShdw blurRad="80000" dist="40000" dir="5040000" algn="tl">
                  <a:srgbClr val="000000">
                    <a:alpha val="30000"/>
                  </a:srgbClr>
                </a:outerShdw>
              </a:effectLst>
              <a:cs typeface="Titr" pitchFamily="2" charset="-7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0" y="357166"/>
            <a:ext cx="9644026" cy="461665"/>
          </a:xfrm>
          <a:prstGeom prst="rect">
            <a:avLst/>
          </a:prstGeom>
          <a:noFill/>
        </p:spPr>
        <p:txBody>
          <a:bodyPr wrap="square" rtlCol="1">
            <a:spAutoFit/>
          </a:bodyPr>
          <a:lstStyle/>
          <a:p>
            <a:r>
              <a:rPr lang="fa-IR" altLang="zh-CN" sz="2400" b="1" dirty="0">
                <a:ln w="11430"/>
                <a:solidFill>
                  <a:srgbClr val="800000"/>
                </a:solidFill>
                <a:cs typeface="Titr" pitchFamily="2" charset="-78"/>
              </a:rPr>
              <a:t>1) استراتژی های  </a:t>
            </a:r>
            <a:r>
              <a:rPr lang="fa-IR" altLang="zh-CN" sz="2400" b="1" dirty="0" smtClean="0">
                <a:ln w="11430"/>
                <a:solidFill>
                  <a:srgbClr val="800000"/>
                </a:solidFill>
                <a:cs typeface="Titr" pitchFamily="2" charset="-78"/>
              </a:rPr>
              <a:t>پيشنهادی  </a:t>
            </a:r>
            <a:r>
              <a:rPr lang="fa-IR" altLang="zh-CN" sz="2400" b="1" dirty="0">
                <a:ln w="11430"/>
                <a:solidFill>
                  <a:srgbClr val="800000"/>
                </a:solidFill>
                <a:cs typeface="Titr" pitchFamily="2" charset="-78"/>
              </a:rPr>
              <a:t>جهت توسعه روابط با کشورهای </a:t>
            </a:r>
            <a:r>
              <a:rPr lang="fa-IR" altLang="zh-CN" sz="2400" b="1" dirty="0" smtClean="0">
                <a:ln w="11430"/>
                <a:solidFill>
                  <a:srgbClr val="800000"/>
                </a:solidFill>
                <a:cs typeface="Titr" pitchFamily="2" charset="-78"/>
              </a:rPr>
              <a:t>آفريقايی</a:t>
            </a:r>
            <a:endParaRPr lang="fa-IR" altLang="zh-CN" sz="2400" b="1" dirty="0">
              <a:ln w="11430"/>
              <a:solidFill>
                <a:srgbClr val="800000"/>
              </a:solidFill>
              <a:cs typeface="Titr" pitchFamily="2" charset="-78"/>
            </a:endParaRPr>
          </a:p>
        </p:txBody>
      </p:sp>
      <p:sp>
        <p:nvSpPr>
          <p:cNvPr id="9" name="TextBox 8"/>
          <p:cNvSpPr txBox="1"/>
          <p:nvPr/>
        </p:nvSpPr>
        <p:spPr>
          <a:xfrm>
            <a:off x="595282" y="1000108"/>
            <a:ext cx="8822593" cy="5004447"/>
          </a:xfrm>
          <a:prstGeom prst="rect">
            <a:avLst/>
          </a:prstGeom>
          <a:noFill/>
        </p:spPr>
        <p:txBody>
          <a:bodyPr wrap="square" rtlCol="1">
            <a:spAutoFit/>
          </a:bodyPr>
          <a:lstStyle/>
          <a:p>
            <a:pPr marL="577832" indent="-577832">
              <a:lnSpc>
                <a:spcPct val="130000"/>
              </a:lnSpc>
              <a:buSzPct val="93000"/>
              <a:buFont typeface="Arial" pitchFamily="34" charset="0"/>
              <a:buChar char="•"/>
            </a:pPr>
            <a:r>
              <a:rPr lang="fa-IR" sz="2800" b="1" dirty="0" smtClean="0">
                <a:solidFill>
                  <a:prstClr val="black"/>
                </a:solidFill>
                <a:cs typeface="B Lotus" pitchFamily="2" charset="-78"/>
              </a:rPr>
              <a:t>تمرکز </a:t>
            </a:r>
            <a:r>
              <a:rPr lang="fa-IR" sz="2800" b="1" dirty="0">
                <a:solidFill>
                  <a:prstClr val="black"/>
                </a:solidFill>
                <a:cs typeface="B Lotus" pitchFamily="2" charset="-78"/>
              </a:rPr>
              <a:t>بر بازارهای اولویت دار آفریقا</a:t>
            </a:r>
          </a:p>
          <a:p>
            <a:pPr marL="577832" indent="-577832">
              <a:lnSpc>
                <a:spcPct val="130000"/>
              </a:lnSpc>
              <a:buSzPct val="93000"/>
              <a:buFont typeface="Arial" pitchFamily="34" charset="0"/>
              <a:buChar char="•"/>
            </a:pPr>
            <a:r>
              <a:rPr lang="fa-IR" sz="2800" b="1" dirty="0">
                <a:solidFill>
                  <a:prstClr val="black"/>
                </a:solidFill>
                <a:cs typeface="B Lotus" pitchFamily="2" charset="-78"/>
              </a:rPr>
              <a:t>تغییر نگرش به سمت بازاریابی پایدار بین المللی</a:t>
            </a:r>
          </a:p>
          <a:p>
            <a:pPr marL="577832" indent="-577832">
              <a:lnSpc>
                <a:spcPct val="130000"/>
              </a:lnSpc>
              <a:buSzPct val="93000"/>
              <a:buFont typeface="Arial" pitchFamily="34" charset="0"/>
              <a:buChar char="•"/>
            </a:pPr>
            <a:r>
              <a:rPr lang="fa-IR" sz="2800" b="1" dirty="0" smtClean="0">
                <a:solidFill>
                  <a:prstClr val="black"/>
                </a:solidFill>
                <a:cs typeface="B Lotus" pitchFamily="2" charset="-78"/>
              </a:rPr>
              <a:t>توسعه </a:t>
            </a:r>
            <a:r>
              <a:rPr lang="fa-IR" sz="2800" b="1" dirty="0">
                <a:solidFill>
                  <a:prstClr val="black"/>
                </a:solidFill>
                <a:cs typeface="B Lotus" pitchFamily="2" charset="-78"/>
              </a:rPr>
              <a:t>زیرساخت </a:t>
            </a:r>
            <a:r>
              <a:rPr lang="fa-IR" sz="2800" b="1" dirty="0" smtClean="0">
                <a:solidFill>
                  <a:prstClr val="black"/>
                </a:solidFill>
                <a:cs typeface="B Lotus" pitchFamily="2" charset="-78"/>
              </a:rPr>
              <a:t>های فیزیکی و حقوقی توسعه </a:t>
            </a:r>
            <a:r>
              <a:rPr lang="fa-IR" sz="2800" b="1" dirty="0">
                <a:solidFill>
                  <a:prstClr val="black"/>
                </a:solidFill>
                <a:cs typeface="B Lotus" pitchFamily="2" charset="-78"/>
              </a:rPr>
              <a:t>روابط</a:t>
            </a:r>
            <a:endParaRPr lang="en-US" sz="2800" b="1" dirty="0">
              <a:solidFill>
                <a:prstClr val="black"/>
              </a:solidFill>
              <a:cs typeface="B Lotus" pitchFamily="2" charset="-78"/>
            </a:endParaRPr>
          </a:p>
          <a:p>
            <a:pPr marL="577832" indent="-577832">
              <a:lnSpc>
                <a:spcPct val="130000"/>
              </a:lnSpc>
              <a:buSzPct val="93000"/>
              <a:buFont typeface="Arial" pitchFamily="34" charset="0"/>
              <a:buChar char="•"/>
            </a:pPr>
            <a:r>
              <a:rPr lang="fa-IR" sz="2800" b="1" dirty="0">
                <a:solidFill>
                  <a:prstClr val="black"/>
                </a:solidFill>
                <a:cs typeface="B Lotus" pitchFamily="2" charset="-78"/>
              </a:rPr>
              <a:t>حمایت از شرکت ها و فعالان اقتصادی و تجاری خصوصاً </a:t>
            </a:r>
            <a:r>
              <a:rPr lang="en-US" sz="2800" b="1" dirty="0">
                <a:solidFill>
                  <a:prstClr val="black"/>
                </a:solidFill>
                <a:cs typeface="B Lotus" pitchFamily="2" charset="-78"/>
              </a:rPr>
              <a:t>SMEs</a:t>
            </a:r>
          </a:p>
          <a:p>
            <a:pPr marL="577832" indent="-577832">
              <a:lnSpc>
                <a:spcPct val="130000"/>
              </a:lnSpc>
              <a:buSzPct val="93000"/>
              <a:buFont typeface="Arial" pitchFamily="34" charset="0"/>
              <a:buChar char="•"/>
            </a:pPr>
            <a:r>
              <a:rPr lang="fa-IR" sz="2800" b="1" dirty="0" smtClean="0">
                <a:solidFill>
                  <a:prstClr val="black"/>
                </a:solidFill>
                <a:cs typeface="B Lotus" pitchFamily="2" charset="-78"/>
              </a:rPr>
              <a:t>نفوذ </a:t>
            </a:r>
            <a:r>
              <a:rPr lang="fa-IR" sz="2800" b="1" dirty="0">
                <a:solidFill>
                  <a:prstClr val="black"/>
                </a:solidFill>
                <a:cs typeface="B Lotus" pitchFamily="2" charset="-78"/>
              </a:rPr>
              <a:t>در بلوک ها و سازمانهای بین المللی </a:t>
            </a:r>
            <a:r>
              <a:rPr lang="fa-IR" sz="2800" b="1" dirty="0" smtClean="0">
                <a:solidFill>
                  <a:prstClr val="black"/>
                </a:solidFill>
                <a:cs typeface="B Lotus" pitchFamily="2" charset="-78"/>
              </a:rPr>
              <a:t>آفریقایی</a:t>
            </a:r>
          </a:p>
          <a:p>
            <a:pPr marL="577832" indent="-577832">
              <a:lnSpc>
                <a:spcPct val="130000"/>
              </a:lnSpc>
              <a:buSzPct val="93000"/>
              <a:buFont typeface="Arial" pitchFamily="34" charset="0"/>
              <a:buChar char="•"/>
            </a:pPr>
            <a:r>
              <a:rPr lang="fa-IR" altLang="zh-CN" sz="2800" b="1" dirty="0">
                <a:solidFill>
                  <a:prstClr val="black"/>
                </a:solidFill>
                <a:cs typeface="B Lotus" pitchFamily="2" charset="-78"/>
              </a:rPr>
              <a:t>استراتژی توسعه روابط مالی – بانکی و بيمه ای</a:t>
            </a:r>
            <a:endParaRPr lang="fa-IR" sz="2800" b="1" dirty="0">
              <a:solidFill>
                <a:prstClr val="black"/>
              </a:solidFill>
              <a:cs typeface="B Lotus" pitchFamily="2" charset="-78"/>
            </a:endParaRPr>
          </a:p>
          <a:p>
            <a:pPr marL="577832" indent="-577832">
              <a:lnSpc>
                <a:spcPct val="130000"/>
              </a:lnSpc>
              <a:buSzPct val="93000"/>
              <a:buFont typeface="Arial" pitchFamily="34" charset="0"/>
              <a:buChar char="•"/>
            </a:pPr>
            <a:r>
              <a:rPr lang="fa-IR" sz="2800" b="1" dirty="0" smtClean="0">
                <a:solidFill>
                  <a:prstClr val="black"/>
                </a:solidFill>
                <a:cs typeface="B Lotus" pitchFamily="2" charset="-78"/>
              </a:rPr>
              <a:t>توسعه منابع انسانی و همکاری های علمی و آموزشی</a:t>
            </a:r>
          </a:p>
          <a:p>
            <a:pPr marL="577832" indent="-577832">
              <a:lnSpc>
                <a:spcPct val="130000"/>
              </a:lnSpc>
              <a:buSzPct val="93000"/>
              <a:buFont typeface="Arial" pitchFamily="34" charset="0"/>
              <a:buChar char="•"/>
            </a:pPr>
            <a:endParaRPr lang="en-US" sz="2800" b="1" dirty="0">
              <a:solidFill>
                <a:prstClr val="black"/>
              </a:solidFill>
              <a:cs typeface="B Lotus" pitchFamily="2" charset="-78"/>
            </a:endParaRPr>
          </a:p>
          <a:p>
            <a:pPr marL="577832" indent="-577832" algn="l" rtl="0">
              <a:buSzPct val="93000"/>
              <a:buFont typeface="Arial" pitchFamily="34" charset="0"/>
              <a:buChar char="•"/>
            </a:pPr>
            <a:endParaRPr lang="fa-IR" sz="2800" b="1" dirty="0">
              <a:solidFill>
                <a:prstClr val="black"/>
              </a:solidFill>
              <a:cs typeface="B Lotus"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71833" name="Rectangle 121"/>
          <p:cNvSpPr>
            <a:spLocks noChangeArrowheads="1"/>
          </p:cNvSpPr>
          <p:nvPr/>
        </p:nvSpPr>
        <p:spPr bwMode="auto">
          <a:xfrm>
            <a:off x="595282" y="214290"/>
            <a:ext cx="8813933" cy="609398"/>
          </a:xfrm>
          <a:prstGeom prst="rect">
            <a:avLst/>
          </a:prstGeom>
          <a:noFill/>
          <a:ln w="9525">
            <a:noFill/>
            <a:miter lim="800000"/>
            <a:headEnd/>
            <a:tailEnd/>
          </a:ln>
          <a:effectLst/>
        </p:spPr>
        <p:txBody>
          <a:bodyPr anchor="ctr">
            <a:spAutoFit/>
          </a:bodyPr>
          <a:lstStyle/>
          <a:p>
            <a:pPr indent="486687" fontAlgn="base">
              <a:lnSpc>
                <a:spcPct val="120000"/>
              </a:lnSpc>
              <a:spcBef>
                <a:spcPct val="0"/>
              </a:spcBef>
              <a:spcAft>
                <a:spcPct val="0"/>
              </a:spcAft>
            </a:pPr>
            <a:r>
              <a:rPr lang="fa-IR" altLang="zh-CN" sz="2800" dirty="0">
                <a:solidFill>
                  <a:srgbClr val="800000"/>
                </a:solidFill>
                <a:latin typeface="Verdana" pitchFamily="34" charset="0"/>
                <a:ea typeface="SimSun" pitchFamily="2" charset="-122"/>
                <a:cs typeface="B Titr" pitchFamily="2" charset="-78"/>
              </a:rPr>
              <a:t>2) </a:t>
            </a:r>
            <a:r>
              <a:rPr lang="fa-IR" altLang="zh-CN" sz="2400" dirty="0">
                <a:solidFill>
                  <a:srgbClr val="800000"/>
                </a:solidFill>
                <a:latin typeface="Verdana" pitchFamily="34" charset="0"/>
                <a:ea typeface="SimSun" pitchFamily="2" charset="-122"/>
                <a:cs typeface="B Titr" pitchFamily="2" charset="-78"/>
              </a:rPr>
              <a:t>شاخص ها و </a:t>
            </a:r>
            <a:r>
              <a:rPr lang="fa-IR" altLang="zh-CN" sz="2400" dirty="0" smtClean="0">
                <a:solidFill>
                  <a:srgbClr val="800000"/>
                </a:solidFill>
                <a:latin typeface="Verdana" pitchFamily="34" charset="0"/>
                <a:ea typeface="SimSun" pitchFamily="2" charset="-122"/>
                <a:cs typeface="B Titr" pitchFamily="2" charset="-78"/>
              </a:rPr>
              <a:t>ویژگی های  اقتصادی(ادامه)</a:t>
            </a:r>
            <a:endParaRPr lang="fa-IR" altLang="zh-CN" sz="2400" dirty="0">
              <a:solidFill>
                <a:srgbClr val="800000"/>
              </a:solidFill>
              <a:latin typeface="Verdana" pitchFamily="34" charset="0"/>
              <a:ea typeface="SimSun" pitchFamily="2" charset="-122"/>
              <a:cs typeface="B Titr" pitchFamily="2" charset="-78"/>
            </a:endParaRPr>
          </a:p>
        </p:txBody>
      </p:sp>
      <p:sp>
        <p:nvSpPr>
          <p:cNvPr id="7" name="Rectangle 17"/>
          <p:cNvSpPr>
            <a:spLocks noChangeArrowheads="1"/>
          </p:cNvSpPr>
          <p:nvPr/>
        </p:nvSpPr>
        <p:spPr bwMode="auto">
          <a:xfrm>
            <a:off x="635883" y="1152909"/>
            <a:ext cx="8746020" cy="3754874"/>
          </a:xfrm>
          <a:prstGeom prst="rect">
            <a:avLst/>
          </a:prstGeom>
          <a:noFill/>
          <a:ln w="9525">
            <a:noFill/>
            <a:miter lim="800000"/>
            <a:headEnd/>
            <a:tailEnd/>
          </a:ln>
          <a:effectLst/>
        </p:spPr>
        <p:txBody>
          <a:bodyPr wrap="square" anchor="ctr">
            <a:spAutoFit/>
          </a:bodyPr>
          <a:lstStyle/>
          <a:p>
            <a:pPr algn="just">
              <a:lnSpc>
                <a:spcPct val="150000"/>
              </a:lnSpc>
              <a:buFont typeface="Arial" pitchFamily="34" charset="0"/>
              <a:buChar char="•"/>
            </a:pPr>
            <a:r>
              <a:rPr lang="fa-IR" sz="2800" b="1" dirty="0" smtClean="0">
                <a:solidFill>
                  <a:srgbClr val="FF0000"/>
                </a:solidFill>
                <a:cs typeface="B Lotus" pitchFamily="2" charset="-78"/>
              </a:rPr>
              <a:t>  13 کشور </a:t>
            </a:r>
            <a:r>
              <a:rPr lang="fa-IR" sz="2800" b="1" dirty="0">
                <a:solidFill>
                  <a:srgbClr val="FF0000"/>
                </a:solidFill>
                <a:cs typeface="B Lotus" pitchFamily="2" charset="-78"/>
              </a:rPr>
              <a:t>دارای ذخایر نفتی</a:t>
            </a:r>
          </a:p>
          <a:p>
            <a:pPr algn="just">
              <a:lnSpc>
                <a:spcPct val="150000"/>
              </a:lnSpc>
              <a:buFont typeface="Arial" pitchFamily="34" charset="0"/>
              <a:buChar char="•"/>
            </a:pPr>
            <a:r>
              <a:rPr lang="fa-IR" sz="2800" b="1" dirty="0">
                <a:cs typeface="B Lotus" pitchFamily="2" charset="-78"/>
              </a:rPr>
              <a:t>  </a:t>
            </a:r>
            <a:r>
              <a:rPr lang="fa-IR" sz="2800" b="1" dirty="0" smtClean="0">
                <a:cs typeface="B Lotus" pitchFamily="2" charset="-78"/>
              </a:rPr>
              <a:t>6 </a:t>
            </a:r>
            <a:r>
              <a:rPr lang="fa-IR" sz="2800" b="1" dirty="0">
                <a:cs typeface="B Lotus" pitchFamily="2" charset="-78"/>
              </a:rPr>
              <a:t>کشور با دارا بودن بالاترین درجه آزادی اقتصادی(موریس، بوتسوانا، آفریقای جنوبی ، نامیبیا ، ماداگاسکار و تونس)</a:t>
            </a:r>
          </a:p>
          <a:p>
            <a:pPr algn="just">
              <a:lnSpc>
                <a:spcPct val="150000"/>
              </a:lnSpc>
              <a:buFont typeface="Arial" pitchFamily="34" charset="0"/>
              <a:buChar char="•"/>
            </a:pPr>
            <a:r>
              <a:rPr lang="fa-IR" sz="2800" b="1" dirty="0">
                <a:cs typeface="B Lotus" pitchFamily="2" charset="-78"/>
              </a:rPr>
              <a:t> بسیاری از کشورها پائین ترین درجه آزادی اقتصادی و ضعیف ترین حقوق مالکیت فکری، مقررات، بانکداری و سرمایه گذاری خارجی</a:t>
            </a:r>
          </a:p>
          <a:p>
            <a:pPr marL="271462" lvl="1"/>
            <a:endParaRPr lang="en-US" altLang="zh-CN" sz="2800" b="1" dirty="0" smtClean="0">
              <a:latin typeface="Verdana" pitchFamily="34" charset="0"/>
              <a:ea typeface="SimSun" pitchFamily="2" charset="-122"/>
              <a:cs typeface="B Lotus" pitchFamily="2" charset="-78"/>
            </a:endParaRPr>
          </a:p>
        </p:txBody>
      </p:sp>
      <p:sp>
        <p:nvSpPr>
          <p:cNvPr id="10" name="Slide Number Placeholder 9"/>
          <p:cNvSpPr>
            <a:spLocks noGrp="1"/>
          </p:cNvSpPr>
          <p:nvPr>
            <p:ph type="sldNum" sz="quarter" idx="12"/>
          </p:nvPr>
        </p:nvSpPr>
        <p:spPr/>
        <p:txBody>
          <a:bodyPr/>
          <a:lstStyle/>
          <a:p>
            <a:fld id="{4FCE4D2F-5F5E-42DB-B679-BC66313DE471}" type="slidenum">
              <a:rPr lang="fa-IR" smtClean="0">
                <a:solidFill>
                  <a:srgbClr val="808080"/>
                </a:solidFill>
              </a:rPr>
              <a:pPr/>
              <a:t>5</a:t>
            </a:fld>
            <a:endParaRPr lang="en-US">
              <a:solidFill>
                <a:srgbClr val="808080"/>
              </a:solidFill>
            </a:endParaRPr>
          </a:p>
        </p:txBody>
      </p:sp>
    </p:spTree>
    <p:extLst>
      <p:ext uri="{BB962C8B-B14F-4D97-AF65-F5344CB8AC3E}">
        <p14:creationId xmlns:p14="http://schemas.microsoft.com/office/powerpoint/2010/main" val="377647860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1571612"/>
            <a:ext cx="9555130" cy="2246769"/>
          </a:xfrm>
          <a:prstGeom prst="rect">
            <a:avLst/>
          </a:prstGeom>
          <a:noFill/>
        </p:spPr>
        <p:txBody>
          <a:bodyPr wrap="square" rtlCol="1">
            <a:spAutoFit/>
          </a:bodyPr>
          <a:lstStyle/>
          <a:p>
            <a:pPr>
              <a:buFont typeface="Arial" pitchFamily="34" charset="0"/>
              <a:buChar char="•"/>
            </a:pPr>
            <a:r>
              <a:rPr lang="fa-IR" sz="2800" b="1" dirty="0" smtClean="0">
                <a:solidFill>
                  <a:prstClr val="black"/>
                </a:solidFill>
                <a:cs typeface="B Lotus" pitchFamily="2" charset="-78"/>
              </a:rPr>
              <a:t>تعیین کشورهای دارای اولویت اول و دوم در مناطق مختلف و ایجاد </a:t>
            </a:r>
            <a:r>
              <a:rPr lang="fa-IR" sz="2800" b="1" dirty="0">
                <a:solidFill>
                  <a:prstClr val="black"/>
                </a:solidFill>
                <a:cs typeface="B Lotus" pitchFamily="2" charset="-78"/>
              </a:rPr>
              <a:t>قطب های صادراتی (</a:t>
            </a:r>
            <a:r>
              <a:rPr lang="en-US" sz="2800" b="1" dirty="0">
                <a:solidFill>
                  <a:prstClr val="black"/>
                </a:solidFill>
                <a:cs typeface="B Lotus" pitchFamily="2" charset="-78"/>
              </a:rPr>
              <a:t>HUB</a:t>
            </a:r>
            <a:r>
              <a:rPr lang="fa-IR" sz="2800" b="1" dirty="0">
                <a:solidFill>
                  <a:prstClr val="black"/>
                </a:solidFill>
                <a:cs typeface="B Lotus" pitchFamily="2" charset="-78"/>
              </a:rPr>
              <a:t>) </a:t>
            </a:r>
            <a:r>
              <a:rPr lang="fa-IR" sz="2800" b="1" dirty="0" smtClean="0">
                <a:solidFill>
                  <a:prstClr val="black"/>
                </a:solidFill>
                <a:cs typeface="B Lotus" pitchFamily="2" charset="-78"/>
              </a:rPr>
              <a:t>در هر منطقه</a:t>
            </a:r>
          </a:p>
          <a:p>
            <a:pPr>
              <a:lnSpc>
                <a:spcPct val="150000"/>
              </a:lnSpc>
              <a:buFont typeface="Arial" pitchFamily="34" charset="0"/>
              <a:buChar char="•"/>
            </a:pPr>
            <a:r>
              <a:rPr lang="fa-IR" sz="2800" b="1" dirty="0" smtClean="0">
                <a:solidFill>
                  <a:prstClr val="black"/>
                </a:solidFill>
                <a:cs typeface="B Lotus" pitchFamily="2" charset="-78"/>
              </a:rPr>
              <a:t> تعیین پتانسیل ها ی صادراتی و تهیه نقشه راه گسترش </a:t>
            </a:r>
            <a:r>
              <a:rPr lang="fa-IR" sz="2800" b="1" dirty="0">
                <a:solidFill>
                  <a:prstClr val="black"/>
                </a:solidFill>
                <a:cs typeface="B Lotus" pitchFamily="2" charset="-78"/>
              </a:rPr>
              <a:t>روابط با </a:t>
            </a:r>
            <a:r>
              <a:rPr lang="fa-IR" sz="2800" b="1" dirty="0" smtClean="0">
                <a:solidFill>
                  <a:prstClr val="black"/>
                </a:solidFill>
                <a:cs typeface="B Lotus" pitchFamily="2" charset="-78"/>
              </a:rPr>
              <a:t>هر منطقه با محوریت کشورهای هدف</a:t>
            </a:r>
            <a:endParaRPr lang="fa-IR" sz="2800" b="1" dirty="0">
              <a:solidFill>
                <a:prstClr val="black"/>
              </a:solidFill>
              <a:cs typeface="B Lotus" pitchFamily="2" charset="-78"/>
            </a:endParaRPr>
          </a:p>
        </p:txBody>
      </p:sp>
      <p:sp>
        <p:nvSpPr>
          <p:cNvPr id="10" name="TextBox 9"/>
          <p:cNvSpPr txBox="1"/>
          <p:nvPr/>
        </p:nvSpPr>
        <p:spPr>
          <a:xfrm>
            <a:off x="386921" y="178574"/>
            <a:ext cx="9245600" cy="1107996"/>
          </a:xfrm>
          <a:prstGeom prst="rect">
            <a:avLst/>
          </a:prstGeom>
          <a:noFill/>
        </p:spPr>
        <p:txBody>
          <a:bodyPr wrap="square" rtlCol="1">
            <a:spAutoFit/>
          </a:bodyPr>
          <a:lstStyle/>
          <a:p>
            <a:r>
              <a:rPr lang="fa-IR" altLang="zh-CN" sz="2400" b="1" dirty="0">
                <a:ln w="11430"/>
                <a:solidFill>
                  <a:srgbClr val="800000"/>
                </a:solidFill>
                <a:cs typeface="Titr" pitchFamily="2" charset="-78"/>
              </a:rPr>
              <a:t>2) راهکارهای توسعه روابط </a:t>
            </a:r>
            <a:r>
              <a:rPr lang="fa-IR" altLang="zh-CN" sz="2400" b="1" dirty="0" smtClean="0">
                <a:ln w="11430"/>
                <a:solidFill>
                  <a:srgbClr val="800000"/>
                </a:solidFill>
                <a:cs typeface="Titr" pitchFamily="2" charset="-78"/>
              </a:rPr>
              <a:t>ايران </a:t>
            </a:r>
            <a:r>
              <a:rPr lang="fa-IR" altLang="zh-CN" sz="2400" b="1" dirty="0">
                <a:ln w="11430"/>
                <a:solidFill>
                  <a:srgbClr val="800000"/>
                </a:solidFill>
                <a:cs typeface="Titr" pitchFamily="2" charset="-78"/>
              </a:rPr>
              <a:t>_</a:t>
            </a:r>
            <a:r>
              <a:rPr lang="fa-IR" altLang="zh-CN" sz="2400" b="1" dirty="0" smtClean="0">
                <a:ln w="11430"/>
                <a:solidFill>
                  <a:srgbClr val="800000"/>
                </a:solidFill>
                <a:cs typeface="Titr" pitchFamily="2" charset="-78"/>
              </a:rPr>
              <a:t>آفريقا </a:t>
            </a:r>
            <a:r>
              <a:rPr lang="fa-IR" altLang="zh-CN" sz="2400" b="1" dirty="0">
                <a:ln w="11430"/>
                <a:solidFill>
                  <a:srgbClr val="800000"/>
                </a:solidFill>
                <a:cs typeface="Titr" pitchFamily="2" charset="-78"/>
              </a:rPr>
              <a:t>به </a:t>
            </a:r>
            <a:r>
              <a:rPr lang="fa-IR" altLang="zh-CN" sz="2400" b="1" dirty="0" smtClean="0">
                <a:ln w="11430"/>
                <a:solidFill>
                  <a:srgbClr val="800000"/>
                </a:solidFill>
                <a:cs typeface="Titr" pitchFamily="2" charset="-78"/>
              </a:rPr>
              <a:t>تفکيک </a:t>
            </a:r>
            <a:r>
              <a:rPr lang="fa-IR" altLang="zh-CN" sz="2400" b="1" dirty="0">
                <a:ln w="11430"/>
                <a:solidFill>
                  <a:srgbClr val="800000"/>
                </a:solidFill>
                <a:cs typeface="Titr" pitchFamily="2" charset="-78"/>
              </a:rPr>
              <a:t>استراتژی </a:t>
            </a:r>
            <a:r>
              <a:rPr lang="fa-IR" altLang="zh-CN" sz="2400" b="1" dirty="0" smtClean="0">
                <a:ln w="11430"/>
                <a:solidFill>
                  <a:srgbClr val="800000"/>
                </a:solidFill>
                <a:cs typeface="Titr" pitchFamily="2" charset="-78"/>
              </a:rPr>
              <a:t>ها</a:t>
            </a:r>
          </a:p>
          <a:p>
            <a:endParaRPr lang="fa-IR" altLang="zh-CN" b="1" dirty="0" smtClean="0">
              <a:ln w="11430"/>
              <a:solidFill>
                <a:srgbClr val="800000"/>
              </a:solidFill>
              <a:cs typeface="Titr" pitchFamily="2" charset="-78"/>
            </a:endParaRPr>
          </a:p>
          <a:p>
            <a:pPr algn="ctr"/>
            <a:r>
              <a:rPr lang="fa-IR" altLang="zh-CN" sz="2400" b="1" dirty="0" smtClean="0">
                <a:ln w="11430"/>
                <a:solidFill>
                  <a:srgbClr val="800000"/>
                </a:solidFill>
                <a:cs typeface="Titr" pitchFamily="2" charset="-78"/>
              </a:rPr>
              <a:t>1-2)راهکارهای مرتبط با </a:t>
            </a:r>
            <a:r>
              <a:rPr lang="fa-IR" altLang="zh-CN" sz="2400" b="1" dirty="0" smtClean="0">
                <a:ln w="11430"/>
                <a:solidFill>
                  <a:srgbClr val="FF0000"/>
                </a:solidFill>
                <a:cs typeface="Titr" pitchFamily="2" charset="-78"/>
              </a:rPr>
              <a:t>استراتژی تمرکز بر بازار هدف</a:t>
            </a:r>
          </a:p>
        </p:txBody>
      </p:sp>
      <p:graphicFrame>
        <p:nvGraphicFramePr>
          <p:cNvPr id="11" name="Content Placeholder 6"/>
          <p:cNvGraphicFramePr>
            <a:graphicFrameLocks/>
          </p:cNvGraphicFramePr>
          <p:nvPr>
            <p:extLst>
              <p:ext uri="{D42A27DB-BD31-4B8C-83A1-F6EECF244321}">
                <p14:modId xmlns:p14="http://schemas.microsoft.com/office/powerpoint/2010/main" val="4130242856"/>
              </p:ext>
            </p:extLst>
          </p:nvPr>
        </p:nvGraphicFramePr>
        <p:xfrm>
          <a:off x="773877" y="3429000"/>
          <a:ext cx="8420100" cy="30318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2480" y="542679"/>
            <a:ext cx="8915400" cy="610526"/>
          </a:xfrm>
        </p:spPr>
        <p:txBody>
          <a:bodyPr>
            <a:normAutofit/>
          </a:bodyPr>
          <a:lstStyle/>
          <a:p>
            <a:pPr algn="r"/>
            <a:r>
              <a:rPr lang="fa-IR" sz="2400" dirty="0" smtClean="0">
                <a:solidFill>
                  <a:srgbClr val="800000"/>
                </a:solidFill>
                <a:cs typeface="B Titr" pitchFamily="2" charset="-78"/>
              </a:rPr>
              <a:t>سایر کشورهای دارای اولویت</a:t>
            </a:r>
            <a:endParaRPr lang="en-US" sz="2400" dirty="0">
              <a:solidFill>
                <a:srgbClr val="800000"/>
              </a:solidFill>
              <a:cs typeface="B Titr" pitchFamily="2" charset="-78"/>
            </a:endParaRPr>
          </a:p>
        </p:txBody>
      </p:sp>
      <p:sp>
        <p:nvSpPr>
          <p:cNvPr id="6" name="Oval 5"/>
          <p:cNvSpPr/>
          <p:nvPr/>
        </p:nvSpPr>
        <p:spPr>
          <a:xfrm>
            <a:off x="165100" y="1680442"/>
            <a:ext cx="2228850" cy="165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950" b="1" dirty="0">
                <a:solidFill>
                  <a:schemeClr val="tx1"/>
                </a:solidFill>
                <a:cs typeface="B Titr" pitchFamily="2" charset="-78"/>
              </a:rPr>
              <a:t>شرق آفریقا</a:t>
            </a:r>
            <a:endParaRPr lang="en-US" sz="1950" b="1" dirty="0">
              <a:solidFill>
                <a:schemeClr val="tx1"/>
              </a:solidFill>
              <a:cs typeface="B Titr" pitchFamily="2" charset="-78"/>
            </a:endParaRPr>
          </a:p>
        </p:txBody>
      </p:sp>
      <p:sp>
        <p:nvSpPr>
          <p:cNvPr id="7" name="Oval 6"/>
          <p:cNvSpPr/>
          <p:nvPr/>
        </p:nvSpPr>
        <p:spPr>
          <a:xfrm>
            <a:off x="2559050" y="1680442"/>
            <a:ext cx="2228850" cy="165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950" b="1" dirty="0">
                <a:solidFill>
                  <a:schemeClr val="tx1"/>
                </a:solidFill>
                <a:cs typeface="B Titr" pitchFamily="2" charset="-78"/>
              </a:rPr>
              <a:t>جنوب آفریقا</a:t>
            </a:r>
            <a:endParaRPr lang="en-US" sz="1950" b="1" dirty="0">
              <a:solidFill>
                <a:schemeClr val="tx1"/>
              </a:solidFill>
              <a:cs typeface="B Titr" pitchFamily="2" charset="-78"/>
            </a:endParaRPr>
          </a:p>
        </p:txBody>
      </p:sp>
      <p:sp>
        <p:nvSpPr>
          <p:cNvPr id="8" name="Oval 7"/>
          <p:cNvSpPr/>
          <p:nvPr/>
        </p:nvSpPr>
        <p:spPr>
          <a:xfrm>
            <a:off x="5035550" y="1695450"/>
            <a:ext cx="2228850" cy="165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950" b="1" dirty="0">
                <a:solidFill>
                  <a:schemeClr val="tx1"/>
                </a:solidFill>
                <a:cs typeface="B Titr" pitchFamily="2" charset="-78"/>
              </a:rPr>
              <a:t>غرب آفریقا</a:t>
            </a:r>
            <a:endParaRPr lang="en-US" sz="1950" b="1" dirty="0">
              <a:solidFill>
                <a:schemeClr val="tx1"/>
              </a:solidFill>
              <a:cs typeface="B Titr" pitchFamily="2" charset="-78"/>
            </a:endParaRPr>
          </a:p>
        </p:txBody>
      </p:sp>
      <p:sp>
        <p:nvSpPr>
          <p:cNvPr id="9" name="Oval 8"/>
          <p:cNvSpPr/>
          <p:nvPr/>
        </p:nvSpPr>
        <p:spPr>
          <a:xfrm>
            <a:off x="7512050" y="1680442"/>
            <a:ext cx="2228850" cy="165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950" b="1" dirty="0">
                <a:solidFill>
                  <a:schemeClr val="tx1"/>
                </a:solidFill>
                <a:cs typeface="B Titr" pitchFamily="2" charset="-78"/>
              </a:rPr>
              <a:t>شمال آفریقا</a:t>
            </a:r>
            <a:endParaRPr lang="en-US" sz="1950" b="1" dirty="0">
              <a:solidFill>
                <a:schemeClr val="tx1"/>
              </a:solidFill>
              <a:cs typeface="B Titr" pitchFamily="2" charset="-78"/>
            </a:endParaRPr>
          </a:p>
        </p:txBody>
      </p:sp>
      <p:cxnSp>
        <p:nvCxnSpPr>
          <p:cNvPr id="11" name="Straight Arrow Connector 10"/>
          <p:cNvCxnSpPr/>
          <p:nvPr/>
        </p:nvCxnSpPr>
        <p:spPr>
          <a:xfrm>
            <a:off x="8667750" y="3346450"/>
            <a:ext cx="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689304" y="3717032"/>
            <a:ext cx="2063750" cy="5778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a-IR" sz="1950" dirty="0">
              <a:cs typeface="B Nazanin" panose="00000400000000000000" pitchFamily="2" charset="-78"/>
            </a:endParaRPr>
          </a:p>
          <a:p>
            <a:pPr algn="ctr" rtl="1"/>
            <a:r>
              <a:rPr lang="fa-IR" sz="1950" dirty="0">
                <a:cs typeface="B Nazanin" panose="00000400000000000000" pitchFamily="2" charset="-78"/>
              </a:rPr>
              <a:t>اولویت اول</a:t>
            </a:r>
          </a:p>
          <a:p>
            <a:pPr algn="ctr" rtl="1"/>
            <a:r>
              <a:rPr lang="fa-IR" sz="1950" b="1" dirty="0">
                <a:solidFill>
                  <a:srgbClr val="FF0000"/>
                </a:solidFill>
                <a:cs typeface="B Nazanin" panose="00000400000000000000" pitchFamily="2" charset="-78"/>
              </a:rPr>
              <a:t>الجزایر</a:t>
            </a:r>
          </a:p>
          <a:p>
            <a:pPr algn="ctr"/>
            <a:endParaRPr lang="en-US" sz="1950" dirty="0"/>
          </a:p>
        </p:txBody>
      </p:sp>
      <p:sp>
        <p:nvSpPr>
          <p:cNvPr id="13" name="Rectangle 12"/>
          <p:cNvSpPr/>
          <p:nvPr/>
        </p:nvSpPr>
        <p:spPr>
          <a:xfrm>
            <a:off x="7689304" y="4653136"/>
            <a:ext cx="2063750" cy="5778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1950" dirty="0">
                <a:cs typeface="B Nazanin" panose="00000400000000000000" pitchFamily="2" charset="-78"/>
              </a:rPr>
              <a:t>اولویت دوم</a:t>
            </a:r>
          </a:p>
          <a:p>
            <a:pPr algn="ctr"/>
            <a:r>
              <a:rPr lang="fa-IR" sz="1950" b="1" dirty="0">
                <a:solidFill>
                  <a:srgbClr val="FF0000"/>
                </a:solidFill>
                <a:cs typeface="B Nazanin" panose="00000400000000000000" pitchFamily="2" charset="-78"/>
              </a:rPr>
              <a:t>مصر و تونس</a:t>
            </a:r>
            <a:endParaRPr lang="en-US" sz="1950" b="1" dirty="0">
              <a:solidFill>
                <a:srgbClr val="FF0000"/>
              </a:solidFill>
              <a:cs typeface="B Nazanin" panose="00000400000000000000" pitchFamily="2" charset="-78"/>
            </a:endParaRPr>
          </a:p>
        </p:txBody>
      </p:sp>
      <p:sp>
        <p:nvSpPr>
          <p:cNvPr id="14" name="Rectangle 13"/>
          <p:cNvSpPr/>
          <p:nvPr/>
        </p:nvSpPr>
        <p:spPr>
          <a:xfrm>
            <a:off x="7689304" y="5589240"/>
            <a:ext cx="2063750" cy="5778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1950" dirty="0">
                <a:cs typeface="B Nazanin" panose="00000400000000000000" pitchFamily="2" charset="-78"/>
              </a:rPr>
              <a:t>اولویت سوم</a:t>
            </a:r>
          </a:p>
          <a:p>
            <a:pPr algn="ctr"/>
            <a:r>
              <a:rPr lang="fa-IR" sz="1733" b="1" dirty="0">
                <a:solidFill>
                  <a:srgbClr val="FF0000"/>
                </a:solidFill>
                <a:cs typeface="B Nazanin" panose="00000400000000000000" pitchFamily="2" charset="-78"/>
              </a:rPr>
              <a:t>لیبی، مراکش و موریتانی</a:t>
            </a:r>
            <a:endParaRPr lang="en-US" sz="1733" b="1" dirty="0">
              <a:solidFill>
                <a:srgbClr val="FF0000"/>
              </a:solidFill>
              <a:cs typeface="B Nazanin" panose="00000400000000000000" pitchFamily="2" charset="-78"/>
            </a:endParaRPr>
          </a:p>
        </p:txBody>
      </p:sp>
      <p:cxnSp>
        <p:nvCxnSpPr>
          <p:cNvPr id="21" name="Straight Arrow Connector 20"/>
          <p:cNvCxnSpPr/>
          <p:nvPr/>
        </p:nvCxnSpPr>
        <p:spPr>
          <a:xfrm>
            <a:off x="1259870" y="3346450"/>
            <a:ext cx="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3673475" y="3346450"/>
            <a:ext cx="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114597" y="3346450"/>
            <a:ext cx="0" cy="742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5169024" y="3717032"/>
            <a:ext cx="2063750" cy="5778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a-IR" sz="1950" dirty="0">
              <a:cs typeface="B Nazanin" panose="00000400000000000000" pitchFamily="2" charset="-78"/>
            </a:endParaRPr>
          </a:p>
          <a:p>
            <a:pPr algn="ctr" rtl="1"/>
            <a:r>
              <a:rPr lang="fa-IR" sz="1950" dirty="0">
                <a:cs typeface="B Nazanin" panose="00000400000000000000" pitchFamily="2" charset="-78"/>
              </a:rPr>
              <a:t>اولویت اول</a:t>
            </a:r>
          </a:p>
          <a:p>
            <a:pPr algn="ctr" rtl="1"/>
            <a:r>
              <a:rPr lang="fa-IR" sz="1950" b="1" dirty="0">
                <a:solidFill>
                  <a:srgbClr val="FF0000"/>
                </a:solidFill>
                <a:cs typeface="B Nazanin" panose="00000400000000000000" pitchFamily="2" charset="-78"/>
              </a:rPr>
              <a:t>نیجریه</a:t>
            </a:r>
          </a:p>
          <a:p>
            <a:pPr algn="ctr"/>
            <a:endParaRPr lang="en-US" sz="1950" dirty="0"/>
          </a:p>
        </p:txBody>
      </p:sp>
      <p:sp>
        <p:nvSpPr>
          <p:cNvPr id="25" name="Rectangle 24"/>
          <p:cNvSpPr/>
          <p:nvPr/>
        </p:nvSpPr>
        <p:spPr>
          <a:xfrm>
            <a:off x="2648744" y="3717032"/>
            <a:ext cx="2063750" cy="5778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a-IR" sz="1950" dirty="0">
              <a:cs typeface="B Nazanin" panose="00000400000000000000" pitchFamily="2" charset="-78"/>
            </a:endParaRPr>
          </a:p>
          <a:p>
            <a:pPr algn="ctr" rtl="1"/>
            <a:r>
              <a:rPr lang="fa-IR" sz="1950" dirty="0">
                <a:cs typeface="B Nazanin" panose="00000400000000000000" pitchFamily="2" charset="-78"/>
              </a:rPr>
              <a:t>اولویت اول</a:t>
            </a:r>
          </a:p>
          <a:p>
            <a:pPr algn="ctr" rtl="1"/>
            <a:r>
              <a:rPr lang="fa-IR" sz="1950" b="1" dirty="0">
                <a:solidFill>
                  <a:srgbClr val="FF0000"/>
                </a:solidFill>
                <a:cs typeface="B Nazanin" panose="00000400000000000000" pitchFamily="2" charset="-78"/>
              </a:rPr>
              <a:t>آفریقای جنوبی</a:t>
            </a:r>
          </a:p>
          <a:p>
            <a:pPr algn="ctr"/>
            <a:endParaRPr lang="en-US" sz="1950" dirty="0"/>
          </a:p>
        </p:txBody>
      </p:sp>
      <p:sp>
        <p:nvSpPr>
          <p:cNvPr id="26" name="Rectangle 25"/>
          <p:cNvSpPr/>
          <p:nvPr/>
        </p:nvSpPr>
        <p:spPr>
          <a:xfrm>
            <a:off x="200472" y="3717032"/>
            <a:ext cx="2063750" cy="5778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fa-IR" sz="1950" dirty="0">
              <a:cs typeface="B Nazanin" panose="00000400000000000000" pitchFamily="2" charset="-78"/>
            </a:endParaRPr>
          </a:p>
          <a:p>
            <a:pPr algn="ctr" rtl="1"/>
            <a:r>
              <a:rPr lang="fa-IR" sz="1950" dirty="0">
                <a:cs typeface="B Nazanin" panose="00000400000000000000" pitchFamily="2" charset="-78"/>
              </a:rPr>
              <a:t>اولویت اول</a:t>
            </a:r>
          </a:p>
          <a:p>
            <a:pPr algn="ctr" rtl="1"/>
            <a:r>
              <a:rPr lang="fa-IR" sz="1950" b="1" dirty="0">
                <a:solidFill>
                  <a:srgbClr val="FF0000"/>
                </a:solidFill>
                <a:cs typeface="B Nazanin" panose="00000400000000000000" pitchFamily="2" charset="-78"/>
              </a:rPr>
              <a:t>کنیا</a:t>
            </a:r>
          </a:p>
          <a:p>
            <a:pPr algn="ctr"/>
            <a:endParaRPr lang="en-US" sz="1950" dirty="0"/>
          </a:p>
        </p:txBody>
      </p:sp>
      <p:sp>
        <p:nvSpPr>
          <p:cNvPr id="27" name="Rectangle 26"/>
          <p:cNvSpPr/>
          <p:nvPr/>
        </p:nvSpPr>
        <p:spPr>
          <a:xfrm>
            <a:off x="200472" y="4725144"/>
            <a:ext cx="2063750" cy="5778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1950" dirty="0">
                <a:cs typeface="B Nazanin" panose="00000400000000000000" pitchFamily="2" charset="-78"/>
              </a:rPr>
              <a:t>اولویت دوم</a:t>
            </a:r>
          </a:p>
          <a:p>
            <a:pPr algn="ctr"/>
            <a:r>
              <a:rPr lang="fa-IR" sz="1950" b="1" dirty="0">
                <a:solidFill>
                  <a:srgbClr val="FF0000"/>
                </a:solidFill>
                <a:cs typeface="B Nazanin" panose="00000400000000000000" pitchFamily="2" charset="-78"/>
              </a:rPr>
              <a:t>تانزانیا، اتیوپی، اوگاندا</a:t>
            </a:r>
            <a:endParaRPr lang="en-US" sz="1950" b="1" dirty="0">
              <a:solidFill>
                <a:srgbClr val="FF0000"/>
              </a:solidFill>
              <a:cs typeface="B Nazanin" panose="00000400000000000000" pitchFamily="2" charset="-78"/>
            </a:endParaRPr>
          </a:p>
        </p:txBody>
      </p:sp>
      <p:sp>
        <p:nvSpPr>
          <p:cNvPr id="28" name="Rectangle 27"/>
          <p:cNvSpPr/>
          <p:nvPr/>
        </p:nvSpPr>
        <p:spPr>
          <a:xfrm>
            <a:off x="2648744" y="4725144"/>
            <a:ext cx="2063750" cy="5778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1950" dirty="0">
                <a:cs typeface="B Nazanin" panose="00000400000000000000" pitchFamily="2" charset="-78"/>
              </a:rPr>
              <a:t>اولویت دوم</a:t>
            </a:r>
          </a:p>
          <a:p>
            <a:pPr algn="ctr"/>
            <a:r>
              <a:rPr lang="fa-IR" sz="1950" b="1" dirty="0">
                <a:solidFill>
                  <a:srgbClr val="FF0000"/>
                </a:solidFill>
                <a:cs typeface="B Nazanin" panose="00000400000000000000" pitchFamily="2" charset="-78"/>
              </a:rPr>
              <a:t>آنگولا و زیمبابوه</a:t>
            </a:r>
            <a:endParaRPr lang="en-US" sz="1950" b="1" dirty="0">
              <a:solidFill>
                <a:srgbClr val="FF0000"/>
              </a:solidFill>
              <a:cs typeface="B Nazanin" panose="00000400000000000000" pitchFamily="2" charset="-78"/>
            </a:endParaRPr>
          </a:p>
        </p:txBody>
      </p:sp>
      <p:sp>
        <p:nvSpPr>
          <p:cNvPr id="29" name="Rectangle 28"/>
          <p:cNvSpPr/>
          <p:nvPr/>
        </p:nvSpPr>
        <p:spPr>
          <a:xfrm>
            <a:off x="5169024" y="4653136"/>
            <a:ext cx="2063750" cy="5778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1950" dirty="0">
                <a:cs typeface="B Nazanin" panose="00000400000000000000" pitchFamily="2" charset="-78"/>
              </a:rPr>
              <a:t>اولویت دوم</a:t>
            </a:r>
          </a:p>
          <a:p>
            <a:pPr algn="ctr"/>
            <a:r>
              <a:rPr lang="fa-IR" sz="1733" b="1" dirty="0">
                <a:solidFill>
                  <a:srgbClr val="FF0000"/>
                </a:solidFill>
                <a:cs typeface="B Nazanin" panose="00000400000000000000" pitchFamily="2" charset="-78"/>
              </a:rPr>
              <a:t>ساحل عاج، سنگال و غنا</a:t>
            </a:r>
            <a:endParaRPr lang="en-US" sz="1733" b="1" dirty="0">
              <a:solidFill>
                <a:srgbClr val="FF0000"/>
              </a:solidFill>
              <a:cs typeface="B Nazanin" panose="00000400000000000000" pitchFamily="2" charset="-78"/>
            </a:endParaRPr>
          </a:p>
        </p:txBody>
      </p:sp>
      <p:sp>
        <p:nvSpPr>
          <p:cNvPr id="30" name="Rectangle 29"/>
          <p:cNvSpPr/>
          <p:nvPr/>
        </p:nvSpPr>
        <p:spPr>
          <a:xfrm>
            <a:off x="5169024" y="5589240"/>
            <a:ext cx="2063750" cy="5778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1950" dirty="0">
                <a:cs typeface="B Nazanin" panose="00000400000000000000" pitchFamily="2" charset="-78"/>
              </a:rPr>
              <a:t>اولویت سوم</a:t>
            </a:r>
          </a:p>
          <a:p>
            <a:pPr algn="ctr"/>
            <a:r>
              <a:rPr lang="fa-IR" sz="1733" b="1" dirty="0">
                <a:solidFill>
                  <a:srgbClr val="FF0000"/>
                </a:solidFill>
                <a:cs typeface="B Nazanin" panose="00000400000000000000" pitchFamily="2" charset="-78"/>
              </a:rPr>
              <a:t>سایر کشورهای منطقه</a:t>
            </a:r>
            <a:endParaRPr lang="en-US" sz="1733" b="1" dirty="0">
              <a:solidFill>
                <a:srgbClr val="FF0000"/>
              </a:solidFill>
              <a:cs typeface="B Nazanin" panose="00000400000000000000" pitchFamily="2" charset="-78"/>
            </a:endParaRPr>
          </a:p>
        </p:txBody>
      </p:sp>
      <p:sp>
        <p:nvSpPr>
          <p:cNvPr id="31" name="Rectangle 30"/>
          <p:cNvSpPr/>
          <p:nvPr/>
        </p:nvSpPr>
        <p:spPr>
          <a:xfrm>
            <a:off x="2648744" y="5589240"/>
            <a:ext cx="2063750" cy="5778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1950" dirty="0">
                <a:cs typeface="B Nazanin" panose="00000400000000000000" pitchFamily="2" charset="-78"/>
              </a:rPr>
              <a:t>اولویت سوم</a:t>
            </a:r>
          </a:p>
          <a:p>
            <a:pPr algn="ctr"/>
            <a:r>
              <a:rPr lang="fa-IR" sz="1733" b="1" dirty="0">
                <a:solidFill>
                  <a:srgbClr val="FF0000"/>
                </a:solidFill>
                <a:cs typeface="B Nazanin" panose="00000400000000000000" pitchFamily="2" charset="-78"/>
              </a:rPr>
              <a:t>سایر کشورهای منطقه</a:t>
            </a:r>
            <a:endParaRPr lang="en-US" sz="1733" b="1" dirty="0">
              <a:solidFill>
                <a:srgbClr val="FF0000"/>
              </a:solidFill>
              <a:cs typeface="B Nazanin" panose="00000400000000000000" pitchFamily="2" charset="-78"/>
            </a:endParaRPr>
          </a:p>
        </p:txBody>
      </p:sp>
      <p:sp>
        <p:nvSpPr>
          <p:cNvPr id="32" name="Rectangle 31"/>
          <p:cNvSpPr/>
          <p:nvPr/>
        </p:nvSpPr>
        <p:spPr>
          <a:xfrm>
            <a:off x="200472" y="5589240"/>
            <a:ext cx="2063750" cy="57785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1950" dirty="0">
                <a:cs typeface="B Nazanin" panose="00000400000000000000" pitchFamily="2" charset="-78"/>
              </a:rPr>
              <a:t>اولویت سوم</a:t>
            </a:r>
          </a:p>
          <a:p>
            <a:pPr algn="ctr"/>
            <a:r>
              <a:rPr lang="fa-IR" sz="1733" b="1" dirty="0">
                <a:solidFill>
                  <a:srgbClr val="FF0000"/>
                </a:solidFill>
                <a:cs typeface="B Nazanin" panose="00000400000000000000" pitchFamily="2" charset="-78"/>
              </a:rPr>
              <a:t>سایر کشورهای منطقه</a:t>
            </a:r>
            <a:endParaRPr lang="en-US" sz="1733" b="1" dirty="0">
              <a:solidFill>
                <a:srgbClr val="FF0000"/>
              </a:solidFill>
              <a:cs typeface="B Nazanin" panose="00000400000000000000" pitchFamily="2" charset="-78"/>
            </a:endParaRPr>
          </a:p>
        </p:txBody>
      </p:sp>
    </p:spTree>
    <p:extLst>
      <p:ext uri="{BB962C8B-B14F-4D97-AF65-F5344CB8AC3E}">
        <p14:creationId xmlns:p14="http://schemas.microsoft.com/office/powerpoint/2010/main" val="15421417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0" y="1340768"/>
            <a:ext cx="9431370" cy="5262979"/>
          </a:xfrm>
          <a:prstGeom prst="rect">
            <a:avLst/>
          </a:prstGeom>
          <a:noFill/>
        </p:spPr>
        <p:txBody>
          <a:bodyPr wrap="square" rtlCol="1">
            <a:spAutoFit/>
          </a:bodyPr>
          <a:lstStyle/>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ایجاد دفاتر توسط شرکتهای معتبر</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 تاسیس مراکز تجاری در کشورهای هدف</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ایجاد موسسات تحقیقات تخصصی بازار</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حضور </a:t>
            </a:r>
            <a:r>
              <a:rPr lang="fa-IR" sz="2800" b="1" dirty="0">
                <a:solidFill>
                  <a:prstClr val="black"/>
                </a:solidFill>
                <a:cs typeface="B Lotus" pitchFamily="2" charset="-78"/>
              </a:rPr>
              <a:t>مستمر در </a:t>
            </a:r>
            <a:r>
              <a:rPr lang="fa-IR" sz="2800" b="1" dirty="0" smtClean="0">
                <a:solidFill>
                  <a:prstClr val="black"/>
                </a:solidFill>
                <a:cs typeface="B Lotus" pitchFamily="2" charset="-78"/>
              </a:rPr>
              <a:t>نمایشگاههای بین المللی </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برگزاری نمایشگاههای تخصصی- اختصاصی ایران در کشورهای هدف </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 </a:t>
            </a:r>
            <a:r>
              <a:rPr lang="fa-IR" sz="2800" b="1" dirty="0">
                <a:solidFill>
                  <a:prstClr val="black"/>
                </a:solidFill>
                <a:cs typeface="B Lotus" pitchFamily="2" charset="-78"/>
              </a:rPr>
              <a:t>اعزام </a:t>
            </a:r>
            <a:r>
              <a:rPr lang="fa-IR" sz="2800" b="1" dirty="0" smtClean="0">
                <a:solidFill>
                  <a:prstClr val="black"/>
                </a:solidFill>
                <a:cs typeface="B Lotus" pitchFamily="2" charset="-78"/>
              </a:rPr>
              <a:t>و پذیرش هیاتهای تجاری</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حضور و فعال سازی شبکه های توزیع و فروش کالاهای مزیت دار</a:t>
            </a:r>
          </a:p>
          <a:p>
            <a:pPr marL="392100" indent="-392100" algn="just">
              <a:lnSpc>
                <a:spcPct val="150000"/>
              </a:lnSpc>
              <a:buFont typeface="Arial" pitchFamily="34" charset="0"/>
              <a:buChar char="•"/>
              <a:tabLst>
                <a:tab pos="392100" algn="l"/>
              </a:tabLst>
            </a:pPr>
            <a:r>
              <a:rPr lang="fa-IR" sz="2800" b="1" dirty="0" smtClean="0">
                <a:solidFill>
                  <a:prstClr val="black"/>
                </a:solidFill>
                <a:cs typeface="B Lotus" pitchFamily="2" charset="-78"/>
              </a:rPr>
              <a:t>تشکیل کنسرسیومهای صادراتی</a:t>
            </a:r>
          </a:p>
        </p:txBody>
      </p:sp>
      <p:sp>
        <p:nvSpPr>
          <p:cNvPr id="3" name="Rectangle 2"/>
          <p:cNvSpPr/>
          <p:nvPr/>
        </p:nvSpPr>
        <p:spPr>
          <a:xfrm>
            <a:off x="452406" y="214290"/>
            <a:ext cx="9096404" cy="1200329"/>
          </a:xfrm>
          <a:prstGeom prst="rect">
            <a:avLst/>
          </a:prstGeom>
        </p:spPr>
        <p:txBody>
          <a:bodyPr wrap="square">
            <a:spAutoFit/>
          </a:bodyPr>
          <a:lstStyle/>
          <a:p>
            <a:pPr algn="ctr">
              <a:lnSpc>
                <a:spcPct val="150000"/>
              </a:lnSpc>
            </a:pPr>
            <a:r>
              <a:rPr lang="fa-IR" altLang="zh-CN" sz="2400" b="1" dirty="0" smtClean="0">
                <a:ln w="11430"/>
                <a:solidFill>
                  <a:srgbClr val="800000"/>
                </a:solidFill>
                <a:cs typeface="Titr" pitchFamily="2" charset="-78"/>
              </a:rPr>
              <a:t>2-2)راهکارهای مرتبط با استراتژی </a:t>
            </a:r>
            <a:r>
              <a:rPr lang="fa-IR" altLang="zh-CN" sz="2400" b="1" dirty="0" smtClean="0">
                <a:ln w="11430"/>
                <a:solidFill>
                  <a:srgbClr val="FF0000"/>
                </a:solidFill>
                <a:cs typeface="Titr" pitchFamily="2" charset="-78"/>
              </a:rPr>
              <a:t>تغيير نگرش به سمت بازاريابی</a:t>
            </a:r>
          </a:p>
          <a:p>
            <a:pPr algn="ctr">
              <a:lnSpc>
                <a:spcPct val="150000"/>
              </a:lnSpc>
            </a:pPr>
            <a:r>
              <a:rPr lang="fa-IR" altLang="zh-CN" sz="2400" b="1" dirty="0" smtClean="0">
                <a:ln w="11430"/>
                <a:solidFill>
                  <a:srgbClr val="FF0000"/>
                </a:solidFill>
                <a:cs typeface="Titr" pitchFamily="2" charset="-78"/>
              </a:rPr>
              <a:t> بين الملل و حضور پايدار در بازار</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80968" y="1285860"/>
            <a:ext cx="9193399" cy="3970318"/>
          </a:xfrm>
          <a:prstGeom prst="rect">
            <a:avLst/>
          </a:prstGeom>
          <a:noFill/>
        </p:spPr>
        <p:txBody>
          <a:bodyPr wrap="square" rtlCol="1">
            <a:spAutoFit/>
          </a:bodyPr>
          <a:lstStyle/>
          <a:p>
            <a:pPr>
              <a:lnSpc>
                <a:spcPct val="150000"/>
              </a:lnSpc>
              <a:buClr>
                <a:schemeClr val="tx1"/>
              </a:buClr>
              <a:buFont typeface="Arial" pitchFamily="34" charset="0"/>
              <a:buChar char="•"/>
            </a:pPr>
            <a:r>
              <a:rPr lang="fa-IR" sz="2800" b="1" dirty="0" smtClean="0">
                <a:solidFill>
                  <a:prstClr val="black"/>
                </a:solidFill>
                <a:cs typeface="B Lotus" pitchFamily="2" charset="-78"/>
              </a:rPr>
              <a:t>   فعال </a:t>
            </a:r>
            <a:r>
              <a:rPr lang="fa-IR" sz="2800" b="1" dirty="0">
                <a:solidFill>
                  <a:prstClr val="black"/>
                </a:solidFill>
                <a:cs typeface="B Lotus" pitchFamily="2" charset="-78"/>
              </a:rPr>
              <a:t>نمودن کمیسیون های همکاری با کشورهای </a:t>
            </a:r>
            <a:r>
              <a:rPr lang="fa-IR" sz="2800" b="1" dirty="0" smtClean="0">
                <a:solidFill>
                  <a:prstClr val="black"/>
                </a:solidFill>
                <a:cs typeface="B Lotus" pitchFamily="2" charset="-78"/>
              </a:rPr>
              <a:t>هدف</a:t>
            </a:r>
            <a:endParaRPr lang="fa-IR" sz="2800" b="1" dirty="0">
              <a:solidFill>
                <a:prstClr val="black"/>
              </a:solidFill>
              <a:cs typeface="B Lotus" pitchFamily="2" charset="-78"/>
            </a:endParaRPr>
          </a:p>
          <a:p>
            <a:pPr marL="495285" indent="-495285">
              <a:lnSpc>
                <a:spcPct val="150000"/>
              </a:lnSpc>
              <a:buClr>
                <a:schemeClr val="tx1"/>
              </a:buClr>
              <a:buFont typeface="Arial" pitchFamily="34" charset="0"/>
              <a:buChar char="•"/>
            </a:pPr>
            <a:r>
              <a:rPr lang="fa-IR" sz="2800" b="1" dirty="0" smtClean="0">
                <a:solidFill>
                  <a:prstClr val="black"/>
                </a:solidFill>
                <a:cs typeface="B Lotus" pitchFamily="2" charset="-78"/>
              </a:rPr>
              <a:t>انعقاد </a:t>
            </a:r>
            <a:r>
              <a:rPr lang="fa-IR" sz="2800" b="1" dirty="0">
                <a:solidFill>
                  <a:prstClr val="black"/>
                </a:solidFill>
                <a:cs typeface="B Lotus" pitchFamily="2" charset="-78"/>
              </a:rPr>
              <a:t>موافقت نامه های </a:t>
            </a:r>
            <a:r>
              <a:rPr lang="fa-IR" sz="2800" b="1" dirty="0" smtClean="0">
                <a:solidFill>
                  <a:prstClr val="black"/>
                </a:solidFill>
                <a:cs typeface="B Lotus" pitchFamily="2" charset="-78"/>
              </a:rPr>
              <a:t>اجتناب از </a:t>
            </a:r>
            <a:r>
              <a:rPr lang="fa-IR" sz="2800" b="1" dirty="0">
                <a:solidFill>
                  <a:prstClr val="black"/>
                </a:solidFill>
                <a:cs typeface="B Lotus" pitchFamily="2" charset="-78"/>
              </a:rPr>
              <a:t>مالیات </a:t>
            </a:r>
            <a:r>
              <a:rPr lang="fa-IR" sz="2800" b="1" dirty="0" smtClean="0">
                <a:solidFill>
                  <a:prstClr val="black"/>
                </a:solidFill>
                <a:cs typeface="B Lotus" pitchFamily="2" charset="-78"/>
              </a:rPr>
              <a:t>مضاعف، </a:t>
            </a:r>
            <a:r>
              <a:rPr lang="fa-IR" sz="2800" b="1" dirty="0">
                <a:solidFill>
                  <a:prstClr val="black"/>
                </a:solidFill>
                <a:cs typeface="B Lotus" pitchFamily="2" charset="-78"/>
              </a:rPr>
              <a:t>بانکی و بیمه ای</a:t>
            </a:r>
          </a:p>
          <a:p>
            <a:pPr marL="495285" indent="-495285">
              <a:lnSpc>
                <a:spcPct val="150000"/>
              </a:lnSpc>
              <a:buClr>
                <a:schemeClr val="tx1"/>
              </a:buClr>
              <a:buFont typeface="Arial" pitchFamily="34" charset="0"/>
              <a:buChar char="•"/>
            </a:pPr>
            <a:r>
              <a:rPr lang="fa-IR" sz="2800" b="1" dirty="0">
                <a:solidFill>
                  <a:prstClr val="black"/>
                </a:solidFill>
                <a:cs typeface="B Lotus" pitchFamily="2" charset="-78"/>
              </a:rPr>
              <a:t>انعقاد موافقت نامه های اقتصادی و بازرگانی</a:t>
            </a:r>
          </a:p>
          <a:p>
            <a:pPr marL="495285" indent="-495285">
              <a:lnSpc>
                <a:spcPct val="150000"/>
              </a:lnSpc>
              <a:buClr>
                <a:schemeClr val="tx1"/>
              </a:buClr>
              <a:buFont typeface="Arial" pitchFamily="34" charset="0"/>
              <a:buChar char="•"/>
            </a:pPr>
            <a:r>
              <a:rPr lang="fa-IR" sz="2800" b="1" dirty="0">
                <a:solidFill>
                  <a:prstClr val="black"/>
                </a:solidFill>
                <a:cs typeface="B Lotus" pitchFamily="2" charset="-78"/>
              </a:rPr>
              <a:t>انعقاد موافقت نامه های </a:t>
            </a:r>
            <a:r>
              <a:rPr lang="fa-IR" sz="2800" b="1" dirty="0" smtClean="0">
                <a:solidFill>
                  <a:prstClr val="black"/>
                </a:solidFill>
                <a:cs typeface="B Lotus" pitchFamily="2" charset="-78"/>
              </a:rPr>
              <a:t>حمل </a:t>
            </a:r>
            <a:r>
              <a:rPr lang="fa-IR" sz="2800" b="1" dirty="0">
                <a:solidFill>
                  <a:prstClr val="black"/>
                </a:solidFill>
                <a:cs typeface="B Lotus" pitchFamily="2" charset="-78"/>
              </a:rPr>
              <a:t>و </a:t>
            </a:r>
            <a:r>
              <a:rPr lang="fa-IR" sz="2800" b="1" dirty="0" smtClean="0">
                <a:solidFill>
                  <a:prstClr val="black"/>
                </a:solidFill>
                <a:cs typeface="B Lotus" pitchFamily="2" charset="-78"/>
              </a:rPr>
              <a:t>نقل</a:t>
            </a:r>
          </a:p>
          <a:p>
            <a:pPr marL="495285" indent="-495285">
              <a:lnSpc>
                <a:spcPct val="150000"/>
              </a:lnSpc>
              <a:buClr>
                <a:schemeClr val="tx1"/>
              </a:buClr>
              <a:buFont typeface="Arial" pitchFamily="34" charset="0"/>
              <a:buChar char="•"/>
            </a:pPr>
            <a:r>
              <a:rPr lang="fa-IR" sz="2800" b="1" dirty="0" smtClean="0">
                <a:solidFill>
                  <a:prstClr val="black"/>
                </a:solidFill>
                <a:cs typeface="B Lotus" pitchFamily="2" charset="-78"/>
              </a:rPr>
              <a:t> انعقاد موافقت نامه های مبادله نیروی کار</a:t>
            </a:r>
          </a:p>
          <a:p>
            <a:pPr marL="495285" indent="-495285">
              <a:lnSpc>
                <a:spcPct val="150000"/>
              </a:lnSpc>
              <a:buClr>
                <a:schemeClr val="tx1"/>
              </a:buClr>
              <a:buFont typeface="Arial" pitchFamily="34" charset="0"/>
              <a:buChar char="•"/>
            </a:pPr>
            <a:endParaRPr lang="fa-IR" sz="2800" b="1" dirty="0">
              <a:solidFill>
                <a:prstClr val="black"/>
              </a:solidFill>
              <a:cs typeface="B Lotus" pitchFamily="2" charset="-78"/>
            </a:endParaRPr>
          </a:p>
        </p:txBody>
      </p:sp>
      <p:sp>
        <p:nvSpPr>
          <p:cNvPr id="3" name="Rectangle 2"/>
          <p:cNvSpPr/>
          <p:nvPr/>
        </p:nvSpPr>
        <p:spPr>
          <a:xfrm>
            <a:off x="848544" y="620688"/>
            <a:ext cx="8539438" cy="461665"/>
          </a:xfrm>
          <a:prstGeom prst="rect">
            <a:avLst/>
          </a:prstGeom>
        </p:spPr>
        <p:txBody>
          <a:bodyPr wrap="square">
            <a:spAutoFit/>
          </a:bodyPr>
          <a:lstStyle/>
          <a:p>
            <a:pPr algn="ctr"/>
            <a:r>
              <a:rPr lang="fa-IR" altLang="zh-CN" sz="2400" b="1" dirty="0" smtClean="0">
                <a:ln w="11430"/>
                <a:solidFill>
                  <a:srgbClr val="800000"/>
                </a:solidFill>
                <a:cs typeface="Titr" pitchFamily="2" charset="-78"/>
              </a:rPr>
              <a:t>3-2)راهکارهای مرتبط با </a:t>
            </a:r>
            <a:r>
              <a:rPr lang="fa-IR" altLang="zh-CN" sz="2400" b="1" dirty="0" smtClean="0">
                <a:ln w="11430"/>
                <a:solidFill>
                  <a:srgbClr val="FF0000"/>
                </a:solidFill>
                <a:cs typeface="Titr" pitchFamily="2" charset="-78"/>
              </a:rPr>
              <a:t>استراتژی توسعه زيرساختهای حقوقی</a:t>
            </a:r>
            <a:endParaRPr lang="fa-IR" altLang="zh-CN" sz="2400" b="1" dirty="0">
              <a:ln w="11430"/>
              <a:solidFill>
                <a:srgbClr val="FF0000"/>
              </a:solidFill>
              <a:cs typeface="Titr" pitchFamily="2" charset="-78"/>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38092" y="1928802"/>
            <a:ext cx="9462804" cy="2677656"/>
          </a:xfrm>
          <a:prstGeom prst="rect">
            <a:avLst/>
          </a:prstGeom>
          <a:noFill/>
        </p:spPr>
        <p:txBody>
          <a:bodyPr wrap="square" rtlCol="1">
            <a:spAutoFit/>
          </a:bodyPr>
          <a:lstStyle/>
          <a:p>
            <a:pPr marL="495285" indent="-495285" algn="just">
              <a:lnSpc>
                <a:spcPct val="150000"/>
              </a:lnSpc>
              <a:buFont typeface="Arial" pitchFamily="34" charset="0"/>
              <a:buChar char="•"/>
            </a:pPr>
            <a:r>
              <a:rPr lang="fa-IR" sz="2800" b="1" dirty="0" smtClean="0">
                <a:solidFill>
                  <a:prstClr val="black"/>
                </a:solidFill>
                <a:cs typeface="B Lotus" pitchFamily="2" charset="-78"/>
              </a:rPr>
              <a:t>اعطای تسهیلات با نرخ ترجیحی به شرکت ها و </a:t>
            </a:r>
            <a:r>
              <a:rPr lang="en-US" sz="2800" b="1" dirty="0" smtClean="0">
                <a:solidFill>
                  <a:prstClr val="black"/>
                </a:solidFill>
                <a:cs typeface="B Lotus" pitchFamily="2" charset="-78"/>
              </a:rPr>
              <a:t>SMEs</a:t>
            </a:r>
            <a:r>
              <a:rPr lang="fa-IR" sz="2800" b="1" dirty="0" smtClean="0">
                <a:solidFill>
                  <a:prstClr val="black"/>
                </a:solidFill>
                <a:cs typeface="B Lotus" pitchFamily="2" charset="-78"/>
              </a:rPr>
              <a:t> علاقمند</a:t>
            </a:r>
          </a:p>
          <a:p>
            <a:pPr marL="495285" indent="-495285" algn="just">
              <a:lnSpc>
                <a:spcPct val="150000"/>
              </a:lnSpc>
              <a:buFont typeface="Arial" pitchFamily="34" charset="0"/>
              <a:buChar char="•"/>
            </a:pPr>
            <a:r>
              <a:rPr lang="fa-IR" sz="2800" b="1" dirty="0" smtClean="0">
                <a:solidFill>
                  <a:prstClr val="black"/>
                </a:solidFill>
                <a:cs typeface="B Lotus" pitchFamily="2" charset="-78"/>
              </a:rPr>
              <a:t>افزایش منابع صندوق ضمانت </a:t>
            </a:r>
            <a:r>
              <a:rPr lang="fa-IR" sz="2800" b="1" dirty="0">
                <a:solidFill>
                  <a:prstClr val="black"/>
                </a:solidFill>
                <a:cs typeface="B Lotus" pitchFamily="2" charset="-78"/>
              </a:rPr>
              <a:t>جهت گسترش پوشش ریسک های </a:t>
            </a:r>
            <a:r>
              <a:rPr lang="fa-IR" sz="2800" b="1" dirty="0" smtClean="0">
                <a:solidFill>
                  <a:prstClr val="black"/>
                </a:solidFill>
                <a:cs typeface="B Lotus" pitchFamily="2" charset="-78"/>
              </a:rPr>
              <a:t>تجاری</a:t>
            </a:r>
            <a:endParaRPr lang="fa-IR" sz="2800" b="1" dirty="0">
              <a:solidFill>
                <a:prstClr val="black"/>
              </a:solidFill>
              <a:cs typeface="B Lotus" pitchFamily="2" charset="-78"/>
            </a:endParaRPr>
          </a:p>
          <a:p>
            <a:pPr marL="495285" indent="-495285" algn="just">
              <a:lnSpc>
                <a:spcPct val="150000"/>
              </a:lnSpc>
              <a:buFont typeface="Arial" pitchFamily="34" charset="0"/>
              <a:buChar char="•"/>
            </a:pPr>
            <a:r>
              <a:rPr lang="fa-IR" sz="2800" b="1" dirty="0">
                <a:solidFill>
                  <a:prstClr val="black"/>
                </a:solidFill>
                <a:cs typeface="B Lotus" pitchFamily="2" charset="-78"/>
              </a:rPr>
              <a:t>کاهش هزینه های بهره اعم از بانکی و بیمه ای</a:t>
            </a:r>
          </a:p>
          <a:p>
            <a:pPr marL="495285" indent="-495285" algn="just">
              <a:lnSpc>
                <a:spcPct val="150000"/>
              </a:lnSpc>
              <a:buFont typeface="Arial" pitchFamily="34" charset="0"/>
              <a:buChar char="•"/>
            </a:pPr>
            <a:r>
              <a:rPr lang="fa-IR" sz="2800" b="1" dirty="0">
                <a:solidFill>
                  <a:prstClr val="black"/>
                </a:solidFill>
                <a:cs typeface="B Lotus" pitchFamily="2" charset="-78"/>
              </a:rPr>
              <a:t>انتقال </a:t>
            </a:r>
            <a:r>
              <a:rPr lang="fa-IR" sz="2800" b="1" dirty="0" smtClean="0">
                <a:solidFill>
                  <a:prstClr val="black"/>
                </a:solidFill>
                <a:cs typeface="B Lotus" pitchFamily="2" charset="-78"/>
              </a:rPr>
              <a:t>بخشی از </a:t>
            </a:r>
            <a:r>
              <a:rPr lang="fa-IR" sz="2800" b="1" dirty="0">
                <a:solidFill>
                  <a:prstClr val="black"/>
                </a:solidFill>
                <a:cs typeface="B Lotus" pitchFamily="2" charset="-78"/>
              </a:rPr>
              <a:t>خطوط تولید محصولات صنعتی ایران به کشورهای </a:t>
            </a:r>
            <a:r>
              <a:rPr lang="fa-IR" sz="2800" b="1" dirty="0" smtClean="0">
                <a:solidFill>
                  <a:prstClr val="black"/>
                </a:solidFill>
                <a:cs typeface="B Lotus" pitchFamily="2" charset="-78"/>
              </a:rPr>
              <a:t>هدف</a:t>
            </a:r>
            <a:endParaRPr lang="fa-IR" sz="2800" b="1" dirty="0">
              <a:solidFill>
                <a:prstClr val="black"/>
              </a:solidFill>
              <a:cs typeface="B Lotus" pitchFamily="2" charset="-78"/>
            </a:endParaRPr>
          </a:p>
        </p:txBody>
      </p:sp>
      <p:sp>
        <p:nvSpPr>
          <p:cNvPr id="10" name="TextBox 9"/>
          <p:cNvSpPr txBox="1"/>
          <p:nvPr/>
        </p:nvSpPr>
        <p:spPr>
          <a:xfrm>
            <a:off x="560512" y="476672"/>
            <a:ext cx="9054732" cy="1200329"/>
          </a:xfrm>
          <a:prstGeom prst="rect">
            <a:avLst/>
          </a:prstGeom>
          <a:noFill/>
        </p:spPr>
        <p:txBody>
          <a:bodyPr wrap="square" rtlCol="1">
            <a:spAutoFit/>
          </a:bodyPr>
          <a:lstStyle/>
          <a:p>
            <a:pPr algn="ctr" rtl="1">
              <a:lnSpc>
                <a:spcPct val="150000"/>
              </a:lnSpc>
            </a:pPr>
            <a:r>
              <a:rPr lang="fa-IR" altLang="zh-CN" sz="2400" b="1" dirty="0" smtClean="0">
                <a:ln w="11430"/>
                <a:solidFill>
                  <a:srgbClr val="800000"/>
                </a:solidFill>
                <a:cs typeface="Titr" pitchFamily="2" charset="-78"/>
              </a:rPr>
              <a:t>4-2)راهکار </a:t>
            </a:r>
            <a:r>
              <a:rPr lang="fa-IR" altLang="zh-CN" sz="2400" b="1" dirty="0">
                <a:ln w="11430"/>
                <a:solidFill>
                  <a:srgbClr val="800000"/>
                </a:solidFill>
                <a:cs typeface="Titr" pitchFamily="2" charset="-78"/>
              </a:rPr>
              <a:t>های مرتبط با </a:t>
            </a:r>
            <a:r>
              <a:rPr lang="fa-IR" altLang="zh-CN" sz="2400" b="1" dirty="0">
                <a:ln w="11430"/>
                <a:solidFill>
                  <a:srgbClr val="FF0000"/>
                </a:solidFill>
                <a:cs typeface="Titr" pitchFamily="2" charset="-78"/>
              </a:rPr>
              <a:t>استراتژی </a:t>
            </a:r>
            <a:r>
              <a:rPr lang="fa-IR" altLang="zh-CN" sz="2400" b="1" dirty="0" smtClean="0">
                <a:ln w="11430"/>
                <a:solidFill>
                  <a:srgbClr val="FF0000"/>
                </a:solidFill>
                <a:cs typeface="Titr" pitchFamily="2" charset="-78"/>
              </a:rPr>
              <a:t>حمايت </a:t>
            </a:r>
            <a:r>
              <a:rPr lang="fa-IR" altLang="zh-CN" sz="2400" b="1" dirty="0">
                <a:ln w="11430"/>
                <a:solidFill>
                  <a:srgbClr val="FF0000"/>
                </a:solidFill>
                <a:cs typeface="Titr" pitchFamily="2" charset="-78"/>
              </a:rPr>
              <a:t>از شرکت ها و </a:t>
            </a:r>
            <a:endParaRPr lang="fa-IR" altLang="zh-CN" sz="2400" b="1" dirty="0" smtClean="0">
              <a:ln w="11430"/>
              <a:solidFill>
                <a:srgbClr val="FF0000"/>
              </a:solidFill>
              <a:cs typeface="Titr" pitchFamily="2" charset="-78"/>
            </a:endParaRPr>
          </a:p>
          <a:p>
            <a:pPr algn="ctr" rtl="1">
              <a:lnSpc>
                <a:spcPct val="150000"/>
              </a:lnSpc>
            </a:pPr>
            <a:r>
              <a:rPr lang="fa-IR" altLang="zh-CN" sz="2400" b="1" dirty="0" smtClean="0">
                <a:ln w="11430"/>
                <a:solidFill>
                  <a:srgbClr val="FF0000"/>
                </a:solidFill>
                <a:cs typeface="Titr" pitchFamily="2" charset="-78"/>
              </a:rPr>
              <a:t>فعالان </a:t>
            </a:r>
            <a:r>
              <a:rPr lang="fa-IR" altLang="zh-CN" sz="2400" b="1" dirty="0">
                <a:ln w="11430"/>
                <a:solidFill>
                  <a:srgbClr val="FF0000"/>
                </a:solidFill>
                <a:cs typeface="Titr" pitchFamily="2" charset="-78"/>
              </a:rPr>
              <a:t>اقتصادی و </a:t>
            </a:r>
            <a:r>
              <a:rPr lang="fa-IR" altLang="zh-CN" sz="2400" b="1" dirty="0" smtClean="0">
                <a:ln w="11430"/>
                <a:solidFill>
                  <a:srgbClr val="FF0000"/>
                </a:solidFill>
                <a:cs typeface="Titr" pitchFamily="2" charset="-78"/>
              </a:rPr>
              <a:t>تجاری</a:t>
            </a:r>
            <a:endParaRPr lang="fa-IR" altLang="zh-CN" sz="2400" b="1" dirty="0">
              <a:ln w="11430"/>
              <a:solidFill>
                <a:srgbClr val="FF0000"/>
              </a:solidFill>
              <a:cs typeface="Titr" pitchFamily="2" charset="-78"/>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72480" y="1916832"/>
            <a:ext cx="9384906" cy="3970318"/>
          </a:xfrm>
          <a:prstGeom prst="rect">
            <a:avLst/>
          </a:prstGeom>
          <a:noFill/>
        </p:spPr>
        <p:txBody>
          <a:bodyPr wrap="square" rtlCol="1">
            <a:spAutoFit/>
          </a:bodyPr>
          <a:lstStyle/>
          <a:p>
            <a:pPr algn="r" rtl="1">
              <a:buFont typeface="Arial" pitchFamily="34" charset="0"/>
              <a:buChar char="•"/>
            </a:pPr>
            <a:r>
              <a:rPr lang="fa-IR" sz="2800" b="1" dirty="0" smtClean="0">
                <a:solidFill>
                  <a:prstClr val="black"/>
                </a:solidFill>
                <a:cs typeface="B Lotus" pitchFamily="2" charset="-78"/>
              </a:rPr>
              <a:t> عقد قرارداد </a:t>
            </a:r>
            <a:r>
              <a:rPr lang="fa-IR" sz="2800" b="1" dirty="0">
                <a:solidFill>
                  <a:prstClr val="black"/>
                </a:solidFill>
                <a:cs typeface="B Lotus" pitchFamily="2" charset="-78"/>
              </a:rPr>
              <a:t>همکاری با بلوک ها و سازمان های منطقه ای</a:t>
            </a:r>
          </a:p>
          <a:p>
            <a:pPr marL="288916" indent="-288916">
              <a:lnSpc>
                <a:spcPct val="200000"/>
              </a:lnSpc>
              <a:buFont typeface="Arial" pitchFamily="34" charset="0"/>
              <a:buChar char="•"/>
            </a:pPr>
            <a:r>
              <a:rPr lang="fa-IR" sz="2800" b="1" dirty="0">
                <a:solidFill>
                  <a:prstClr val="black"/>
                </a:solidFill>
                <a:cs typeface="B Lotus" pitchFamily="2" charset="-78"/>
              </a:rPr>
              <a:t>مشارکت فعال در برنامه های توسعه ای و مبارزه با فقر و سایر برنامه های </a:t>
            </a:r>
            <a:r>
              <a:rPr lang="fa-IR" sz="2800" b="1" dirty="0" smtClean="0">
                <a:solidFill>
                  <a:prstClr val="black"/>
                </a:solidFill>
                <a:cs typeface="B Lotus" pitchFamily="2" charset="-78"/>
              </a:rPr>
              <a:t>انسان دوستانه در </a:t>
            </a:r>
            <a:r>
              <a:rPr lang="fa-IR" sz="2800" b="1" dirty="0">
                <a:solidFill>
                  <a:prstClr val="black"/>
                </a:solidFill>
                <a:cs typeface="B Lotus" pitchFamily="2" charset="-78"/>
              </a:rPr>
              <a:t>منطقه با همکاری سازمان </a:t>
            </a:r>
            <a:r>
              <a:rPr lang="fa-IR" sz="2800" b="1" dirty="0" smtClean="0">
                <a:solidFill>
                  <a:prstClr val="black"/>
                </a:solidFill>
                <a:cs typeface="B Lotus" pitchFamily="2" charset="-78"/>
              </a:rPr>
              <a:t>ملل</a:t>
            </a:r>
            <a:endParaRPr lang="fa-IR" sz="2800" b="1" dirty="0">
              <a:solidFill>
                <a:prstClr val="black"/>
              </a:solidFill>
              <a:cs typeface="B Lotus" pitchFamily="2" charset="-78"/>
            </a:endParaRPr>
          </a:p>
          <a:p>
            <a:pPr marL="288916" indent="-288916">
              <a:lnSpc>
                <a:spcPct val="200000"/>
              </a:lnSpc>
              <a:buFont typeface="Arial" pitchFamily="34" charset="0"/>
              <a:buChar char="•"/>
            </a:pPr>
            <a:r>
              <a:rPr lang="fa-IR" sz="2800" b="1" dirty="0">
                <a:solidFill>
                  <a:prstClr val="black"/>
                </a:solidFill>
                <a:cs typeface="B Lotus" pitchFamily="2" charset="-78"/>
              </a:rPr>
              <a:t>برگزاری کنفرانس ها و مجمع های مختلف مربوط به حوزه آفریقا در تهران با مشارکت سازمان ملل </a:t>
            </a:r>
          </a:p>
        </p:txBody>
      </p:sp>
      <p:sp>
        <p:nvSpPr>
          <p:cNvPr id="3" name="Rectangle 2"/>
          <p:cNvSpPr/>
          <p:nvPr/>
        </p:nvSpPr>
        <p:spPr>
          <a:xfrm>
            <a:off x="0" y="332656"/>
            <a:ext cx="9906000" cy="1200329"/>
          </a:xfrm>
          <a:prstGeom prst="rect">
            <a:avLst/>
          </a:prstGeom>
        </p:spPr>
        <p:txBody>
          <a:bodyPr wrap="square">
            <a:spAutoFit/>
          </a:bodyPr>
          <a:lstStyle/>
          <a:p>
            <a:pPr algn="ctr">
              <a:lnSpc>
                <a:spcPct val="150000"/>
              </a:lnSpc>
            </a:pPr>
            <a:r>
              <a:rPr lang="fa-IR" altLang="zh-CN" sz="2400" b="1" dirty="0" smtClean="0">
                <a:ln w="11430"/>
                <a:solidFill>
                  <a:srgbClr val="800000"/>
                </a:solidFill>
                <a:cs typeface="Titr" pitchFamily="2" charset="-78"/>
              </a:rPr>
              <a:t>5-2)راهکار های مرتبط با استراتژی </a:t>
            </a:r>
            <a:r>
              <a:rPr lang="fa-IR" altLang="zh-CN" sz="2400" b="1" dirty="0" smtClean="0">
                <a:ln w="11430"/>
                <a:solidFill>
                  <a:srgbClr val="FF0000"/>
                </a:solidFill>
                <a:cs typeface="Titr" pitchFamily="2" charset="-78"/>
              </a:rPr>
              <a:t>گسترش نفوذ در بلوک ها و</a:t>
            </a:r>
          </a:p>
          <a:p>
            <a:pPr algn="ctr">
              <a:lnSpc>
                <a:spcPct val="150000"/>
              </a:lnSpc>
            </a:pPr>
            <a:r>
              <a:rPr lang="fa-IR" altLang="zh-CN" sz="2400" b="1" dirty="0" smtClean="0">
                <a:ln w="11430"/>
                <a:solidFill>
                  <a:srgbClr val="FF0000"/>
                </a:solidFill>
                <a:cs typeface="Titr" pitchFamily="2" charset="-78"/>
              </a:rPr>
              <a:t> سازمان های منطقه ای و بين المللی</a:t>
            </a:r>
            <a:endParaRPr lang="fa-IR" altLang="zh-CN" sz="2400" b="1" dirty="0">
              <a:ln w="11430"/>
              <a:solidFill>
                <a:srgbClr val="FF0000"/>
              </a:solidFill>
              <a:cs typeface="Titr" pitchFamily="2" charset="-78"/>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452406" y="1214422"/>
            <a:ext cx="9044449" cy="3323987"/>
          </a:xfrm>
          <a:prstGeom prst="rect">
            <a:avLst/>
          </a:prstGeom>
          <a:noFill/>
        </p:spPr>
        <p:txBody>
          <a:bodyPr wrap="square" rtlCol="1">
            <a:spAutoFit/>
          </a:bodyPr>
          <a:lstStyle/>
          <a:p>
            <a:pPr algn="r" rtl="1">
              <a:lnSpc>
                <a:spcPct val="150000"/>
              </a:lnSpc>
              <a:buClr>
                <a:schemeClr val="tx1"/>
              </a:buClr>
              <a:buFont typeface="Arial" pitchFamily="34" charset="0"/>
              <a:buChar char="•"/>
            </a:pPr>
            <a:r>
              <a:rPr lang="fa-IR" sz="2800" b="1" dirty="0" smtClean="0">
                <a:solidFill>
                  <a:prstClr val="black"/>
                </a:solidFill>
                <a:cs typeface="B Lotus" pitchFamily="2" charset="-78"/>
              </a:rPr>
              <a:t> ایجاد </a:t>
            </a:r>
            <a:r>
              <a:rPr lang="fa-IR" sz="2800" b="1" dirty="0">
                <a:solidFill>
                  <a:prstClr val="black"/>
                </a:solidFill>
                <a:cs typeface="B Lotus" pitchFamily="2" charset="-78"/>
              </a:rPr>
              <a:t>بانک ها و صندوق های همکاری مشترک </a:t>
            </a:r>
            <a:endParaRPr lang="fa-IR" sz="2800" b="1" dirty="0" smtClean="0">
              <a:solidFill>
                <a:prstClr val="black"/>
              </a:solidFill>
              <a:cs typeface="B Lotus" pitchFamily="2" charset="-78"/>
            </a:endParaRPr>
          </a:p>
          <a:p>
            <a:pPr marL="392100" indent="-392100">
              <a:lnSpc>
                <a:spcPct val="150000"/>
              </a:lnSpc>
              <a:buClr>
                <a:schemeClr val="tx1"/>
              </a:buClr>
              <a:buFont typeface="Arial" pitchFamily="34" charset="0"/>
              <a:buChar char="•"/>
            </a:pPr>
            <a:r>
              <a:rPr lang="fa-IR" sz="2800" b="1" dirty="0" smtClean="0">
                <a:solidFill>
                  <a:prstClr val="black"/>
                </a:solidFill>
                <a:cs typeface="B Lotus" pitchFamily="2" charset="-78"/>
              </a:rPr>
              <a:t>پوشش بیمه ای صادرات خدمات فنی و مهندسی</a:t>
            </a:r>
          </a:p>
          <a:p>
            <a:pPr marL="392100" indent="-392100">
              <a:lnSpc>
                <a:spcPct val="150000"/>
              </a:lnSpc>
              <a:buClr>
                <a:schemeClr val="tx1"/>
              </a:buClr>
              <a:buFont typeface="Arial" pitchFamily="34" charset="0"/>
              <a:buChar char="•"/>
            </a:pPr>
            <a:r>
              <a:rPr lang="fa-IR" sz="2800" b="1" dirty="0" smtClean="0">
                <a:solidFill>
                  <a:prstClr val="black"/>
                </a:solidFill>
                <a:cs typeface="B Lotus" pitchFamily="2" charset="-78"/>
              </a:rPr>
              <a:t>اعطای خطوط اعتباری(خریدار) به کشورهای هدف</a:t>
            </a:r>
          </a:p>
          <a:p>
            <a:pPr marL="392100" indent="-392100">
              <a:lnSpc>
                <a:spcPct val="150000"/>
              </a:lnSpc>
              <a:buClr>
                <a:schemeClr val="tx1"/>
              </a:buClr>
              <a:buFont typeface="Arial" pitchFamily="34" charset="0"/>
              <a:buChar char="•"/>
            </a:pPr>
            <a:r>
              <a:rPr lang="fa-IR" sz="2800" b="1" dirty="0" smtClean="0">
                <a:solidFill>
                  <a:prstClr val="black"/>
                </a:solidFill>
                <a:cs typeface="B Lotus" pitchFamily="2" charset="-78"/>
              </a:rPr>
              <a:t>پرداخت تسهیلات با نرخ ترجیحی به پروژه های خدمات فنی و مهندسی</a:t>
            </a:r>
          </a:p>
          <a:p>
            <a:pPr marL="392100" indent="-392100">
              <a:lnSpc>
                <a:spcPct val="150000"/>
              </a:lnSpc>
              <a:buClr>
                <a:schemeClr val="tx1"/>
              </a:buClr>
              <a:buFont typeface="Arial" pitchFamily="34" charset="0"/>
              <a:buChar char="•"/>
            </a:pPr>
            <a:r>
              <a:rPr lang="fa-IR" sz="2800" b="1" dirty="0" smtClean="0">
                <a:solidFill>
                  <a:prstClr val="black"/>
                </a:solidFill>
                <a:cs typeface="B Lotus" pitchFamily="2" charset="-78"/>
              </a:rPr>
              <a:t>خرید بخشی </a:t>
            </a:r>
            <a:r>
              <a:rPr lang="fa-IR" sz="2800" b="1" dirty="0">
                <a:solidFill>
                  <a:prstClr val="black"/>
                </a:solidFill>
                <a:cs typeface="B Lotus" pitchFamily="2" charset="-78"/>
              </a:rPr>
              <a:t>از سهام </a:t>
            </a:r>
            <a:r>
              <a:rPr lang="fa-IR" sz="2800" b="1" dirty="0" smtClean="0">
                <a:solidFill>
                  <a:prstClr val="black"/>
                </a:solidFill>
                <a:cs typeface="B Lotus" pitchFamily="2" charset="-78"/>
              </a:rPr>
              <a:t>بانک های </a:t>
            </a:r>
            <a:r>
              <a:rPr lang="fa-IR" sz="2800" b="1" dirty="0">
                <a:solidFill>
                  <a:prstClr val="black"/>
                </a:solidFill>
                <a:cs typeface="B Lotus" pitchFamily="2" charset="-78"/>
              </a:rPr>
              <a:t>کشورهای هدف توسط بانک های ایرانی</a:t>
            </a:r>
          </a:p>
        </p:txBody>
      </p:sp>
      <p:sp>
        <p:nvSpPr>
          <p:cNvPr id="3" name="Rectangle 2"/>
          <p:cNvSpPr/>
          <p:nvPr/>
        </p:nvSpPr>
        <p:spPr>
          <a:xfrm>
            <a:off x="848544" y="476672"/>
            <a:ext cx="9286940" cy="461665"/>
          </a:xfrm>
          <a:prstGeom prst="rect">
            <a:avLst/>
          </a:prstGeom>
        </p:spPr>
        <p:txBody>
          <a:bodyPr wrap="square">
            <a:spAutoFit/>
          </a:bodyPr>
          <a:lstStyle/>
          <a:p>
            <a:pPr algn="ctr"/>
            <a:r>
              <a:rPr lang="fa-IR" altLang="zh-CN" sz="2400" b="1" dirty="0" smtClean="0">
                <a:ln w="11430"/>
                <a:solidFill>
                  <a:srgbClr val="800000"/>
                </a:solidFill>
                <a:cs typeface="Titr" pitchFamily="2" charset="-78"/>
              </a:rPr>
              <a:t>6-2)راهکارهای  مرتبط با </a:t>
            </a:r>
            <a:r>
              <a:rPr lang="fa-IR" altLang="zh-CN" sz="2400" b="1" dirty="0" smtClean="0">
                <a:ln w="11430"/>
                <a:solidFill>
                  <a:srgbClr val="FF0000"/>
                </a:solidFill>
                <a:cs typeface="Titr" pitchFamily="2" charset="-78"/>
              </a:rPr>
              <a:t>استراتژی توسعه روابط مالی – بانکی و بيمه ای </a:t>
            </a:r>
            <a:endParaRPr lang="fa-IR" altLang="zh-CN" sz="2400" b="1" dirty="0">
              <a:ln w="11430"/>
              <a:solidFill>
                <a:srgbClr val="FF0000"/>
              </a:solidFill>
              <a:cs typeface="Titr" pitchFamily="2" charset="-78"/>
            </a:endParaRPr>
          </a:p>
        </p:txBody>
      </p:sp>
    </p:spTree>
    <p:extLst>
      <p:ext uri="{BB962C8B-B14F-4D97-AF65-F5344CB8AC3E}">
        <p14:creationId xmlns:p14="http://schemas.microsoft.com/office/powerpoint/2010/main" val="37830206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1"/>
          </p:nvPr>
        </p:nvSpPr>
        <p:spPr>
          <a:xfrm>
            <a:off x="238092" y="1689129"/>
            <a:ext cx="9347448" cy="3836948"/>
          </a:xfrm>
          <a:prstGeom prst="rect">
            <a:avLst/>
          </a:prstGeom>
          <a:noFill/>
        </p:spPr>
        <p:txBody>
          <a:bodyPr wrap="square" rtlCol="1">
            <a:spAutoFit/>
          </a:bodyPr>
          <a:lstStyle/>
          <a:p>
            <a:pPr algn="r" rtl="1">
              <a:lnSpc>
                <a:spcPct val="150000"/>
              </a:lnSpc>
              <a:buClrTx/>
              <a:buFont typeface="Arial" panose="020B0604020202020204" pitchFamily="34" charset="0"/>
              <a:buChar char="•"/>
              <a:tabLst>
                <a:tab pos="185732" algn="l"/>
              </a:tabLst>
            </a:pPr>
            <a:r>
              <a:rPr lang="fa-IR" sz="2800" b="1" dirty="0" smtClean="0">
                <a:solidFill>
                  <a:schemeClr val="tx1"/>
                </a:solidFill>
                <a:cs typeface="B Lotus" pitchFamily="2" charset="-78"/>
              </a:rPr>
              <a:t>ایجاد </a:t>
            </a:r>
            <a:r>
              <a:rPr lang="fa-IR" sz="2800" b="1" dirty="0">
                <a:solidFill>
                  <a:schemeClr val="tx1"/>
                </a:solidFill>
                <a:cs typeface="B Lotus" pitchFamily="2" charset="-78"/>
              </a:rPr>
              <a:t>مراکز آموزش تخصصی در حوزه </a:t>
            </a:r>
            <a:r>
              <a:rPr lang="fa-IR" sz="2800" b="1" dirty="0" smtClean="0">
                <a:solidFill>
                  <a:schemeClr val="tx1"/>
                </a:solidFill>
                <a:cs typeface="B Lotus" pitchFamily="2" charset="-78"/>
              </a:rPr>
              <a:t>های دارای </a:t>
            </a:r>
            <a:r>
              <a:rPr lang="fa-IR" sz="2800" b="1" dirty="0">
                <a:solidFill>
                  <a:schemeClr val="tx1"/>
                </a:solidFill>
                <a:cs typeface="B Lotus" pitchFamily="2" charset="-78"/>
              </a:rPr>
              <a:t>مزیت </a:t>
            </a:r>
            <a:r>
              <a:rPr lang="fa-IR" sz="2800" b="1" dirty="0" smtClean="0">
                <a:solidFill>
                  <a:schemeClr val="tx1"/>
                </a:solidFill>
                <a:cs typeface="B Lotus" pitchFamily="2" charset="-78"/>
              </a:rPr>
              <a:t>در </a:t>
            </a:r>
            <a:r>
              <a:rPr lang="fa-IR" sz="2800" b="1" dirty="0">
                <a:solidFill>
                  <a:schemeClr val="tx1"/>
                </a:solidFill>
                <a:cs typeface="B Lotus" pitchFamily="2" charset="-78"/>
              </a:rPr>
              <a:t>کشورهای هدف</a:t>
            </a:r>
          </a:p>
          <a:p>
            <a:pPr algn="r" rtl="1">
              <a:lnSpc>
                <a:spcPct val="150000"/>
              </a:lnSpc>
              <a:buClrTx/>
              <a:buFont typeface="Arial" panose="020B0604020202020204" pitchFamily="34" charset="0"/>
              <a:buChar char="•"/>
              <a:tabLst>
                <a:tab pos="185732" algn="l"/>
              </a:tabLst>
            </a:pPr>
            <a:r>
              <a:rPr lang="fa-IR" sz="2800" b="1" dirty="0">
                <a:solidFill>
                  <a:schemeClr val="tx1"/>
                </a:solidFill>
                <a:cs typeface="B Lotus" pitchFamily="2" charset="-78"/>
              </a:rPr>
              <a:t>تبادل دانشجو خصوصاً در رشته های فنی- مهندسی و پزشکی</a:t>
            </a:r>
          </a:p>
          <a:p>
            <a:pPr algn="r" rtl="1">
              <a:lnSpc>
                <a:spcPct val="150000"/>
              </a:lnSpc>
              <a:buClrTx/>
              <a:buFont typeface="Arial" panose="020B0604020202020204" pitchFamily="34" charset="0"/>
              <a:buChar char="•"/>
              <a:tabLst>
                <a:tab pos="185732" algn="l"/>
              </a:tabLst>
            </a:pPr>
            <a:r>
              <a:rPr lang="fa-IR" sz="2800" b="1" dirty="0">
                <a:solidFill>
                  <a:schemeClr val="tx1"/>
                </a:solidFill>
                <a:cs typeface="B Lotus" pitchFamily="2" charset="-78"/>
              </a:rPr>
              <a:t>ایجاد </a:t>
            </a:r>
            <a:r>
              <a:rPr lang="fa-IR" sz="2800" b="1" dirty="0" smtClean="0">
                <a:solidFill>
                  <a:schemeClr val="tx1"/>
                </a:solidFill>
                <a:cs typeface="B Lotus" pitchFamily="2" charset="-78"/>
              </a:rPr>
              <a:t>دانشگاه های </a:t>
            </a:r>
            <a:r>
              <a:rPr lang="fa-IR" sz="2800" b="1" dirty="0">
                <a:solidFill>
                  <a:schemeClr val="tx1"/>
                </a:solidFill>
                <a:cs typeface="B Lotus" pitchFamily="2" charset="-78"/>
              </a:rPr>
              <a:t>مشترک با هدف گسترش تبادلات علمی و فرهنگی</a:t>
            </a:r>
          </a:p>
          <a:p>
            <a:pPr algn="r" rtl="1">
              <a:lnSpc>
                <a:spcPct val="150000"/>
              </a:lnSpc>
              <a:buClrTx/>
              <a:buFont typeface="Arial" panose="020B0604020202020204" pitchFamily="34" charset="0"/>
              <a:buChar char="•"/>
              <a:tabLst>
                <a:tab pos="185732" algn="l"/>
              </a:tabLst>
            </a:pPr>
            <a:r>
              <a:rPr lang="fa-IR" sz="2800" b="1" dirty="0">
                <a:solidFill>
                  <a:schemeClr val="tx1"/>
                </a:solidFill>
                <a:cs typeface="B Lotus" pitchFamily="2" charset="-78"/>
              </a:rPr>
              <a:t>تاسیس و ایجاد واحدهای تحقیقات بازار مستقر در کشورهای هدف</a:t>
            </a:r>
          </a:p>
          <a:p>
            <a:pPr algn="r" rtl="1">
              <a:lnSpc>
                <a:spcPct val="150000"/>
              </a:lnSpc>
              <a:buClrTx/>
              <a:buFont typeface="Arial" panose="020B0604020202020204" pitchFamily="34" charset="0"/>
              <a:buChar char="•"/>
              <a:tabLst>
                <a:tab pos="185732" algn="l"/>
              </a:tabLst>
            </a:pPr>
            <a:r>
              <a:rPr lang="fa-IR" sz="2800" b="1" dirty="0">
                <a:solidFill>
                  <a:schemeClr val="tx1"/>
                </a:solidFill>
                <a:cs typeface="B Lotus" pitchFamily="2" charset="-78"/>
              </a:rPr>
              <a:t>برگزاری دوره های آموزشی برای کارشناسان و مدیران</a:t>
            </a:r>
          </a:p>
        </p:txBody>
      </p:sp>
      <p:sp>
        <p:nvSpPr>
          <p:cNvPr id="3" name="Rectangle 2"/>
          <p:cNvSpPr/>
          <p:nvPr/>
        </p:nvSpPr>
        <p:spPr>
          <a:xfrm>
            <a:off x="488504" y="332656"/>
            <a:ext cx="9215502" cy="1338828"/>
          </a:xfrm>
          <a:prstGeom prst="rect">
            <a:avLst/>
          </a:prstGeom>
        </p:spPr>
        <p:txBody>
          <a:bodyPr wrap="square">
            <a:spAutoFit/>
          </a:bodyPr>
          <a:lstStyle/>
          <a:p>
            <a:pPr algn="ctr">
              <a:lnSpc>
                <a:spcPct val="150000"/>
              </a:lnSpc>
            </a:pPr>
            <a:r>
              <a:rPr lang="fa-IR" altLang="zh-CN" sz="2400" b="1" dirty="0" smtClean="0">
                <a:ln w="11430"/>
                <a:solidFill>
                  <a:srgbClr val="800000"/>
                </a:solidFill>
                <a:cs typeface="Titr" pitchFamily="2" charset="-78"/>
              </a:rPr>
              <a:t>7</a:t>
            </a:r>
            <a:r>
              <a:rPr lang="fa-IR" altLang="zh-CN" sz="3000" b="1" dirty="0" smtClean="0">
                <a:ln w="11430"/>
                <a:solidFill>
                  <a:srgbClr val="800000"/>
                </a:solidFill>
                <a:cs typeface="Titr" pitchFamily="2" charset="-78"/>
              </a:rPr>
              <a:t>-</a:t>
            </a:r>
            <a:r>
              <a:rPr lang="fa-IR" altLang="zh-CN" sz="2400" b="1" dirty="0" smtClean="0">
                <a:ln w="11430"/>
                <a:solidFill>
                  <a:srgbClr val="800000"/>
                </a:solidFill>
                <a:cs typeface="Titr" pitchFamily="2" charset="-78"/>
              </a:rPr>
              <a:t>2)راهکارهای مرتبط با </a:t>
            </a:r>
            <a:r>
              <a:rPr lang="fa-IR" altLang="zh-CN" sz="2400" b="1" dirty="0">
                <a:ln w="11430"/>
                <a:solidFill>
                  <a:srgbClr val="FF0000"/>
                </a:solidFill>
                <a:cs typeface="Titr" pitchFamily="2" charset="-78"/>
              </a:rPr>
              <a:t>استراتژی</a:t>
            </a:r>
            <a:r>
              <a:rPr lang="fa-IR" altLang="zh-CN" sz="2400" b="1" dirty="0" smtClean="0">
                <a:ln w="11430"/>
                <a:solidFill>
                  <a:srgbClr val="800000"/>
                </a:solidFill>
                <a:cs typeface="Titr" pitchFamily="2" charset="-78"/>
              </a:rPr>
              <a:t> </a:t>
            </a:r>
            <a:r>
              <a:rPr lang="fa-IR" altLang="zh-CN" sz="2400" b="1" dirty="0" smtClean="0">
                <a:ln w="11430"/>
                <a:solidFill>
                  <a:srgbClr val="FF0000"/>
                </a:solidFill>
                <a:cs typeface="Titr" pitchFamily="2" charset="-78"/>
              </a:rPr>
              <a:t>توسعه منابع انسانی و </a:t>
            </a:r>
          </a:p>
          <a:p>
            <a:pPr algn="ctr">
              <a:lnSpc>
                <a:spcPct val="150000"/>
              </a:lnSpc>
            </a:pPr>
            <a:r>
              <a:rPr lang="fa-IR" altLang="zh-CN" sz="2400" b="1" dirty="0" smtClean="0">
                <a:ln w="11430"/>
                <a:solidFill>
                  <a:srgbClr val="FF0000"/>
                </a:solidFill>
                <a:cs typeface="Titr" pitchFamily="2" charset="-78"/>
              </a:rPr>
              <a:t>گسترش همکاري های علمی و آموزشی</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576" y="116632"/>
            <a:ext cx="8606338" cy="572642"/>
          </a:xfrm>
        </p:spPr>
        <p:txBody>
          <a:bodyPr>
            <a:noAutofit/>
          </a:bodyPr>
          <a:lstStyle/>
          <a:p>
            <a:pPr algn="r" rtl="1"/>
            <a:r>
              <a:rPr lang="fa-IR" sz="2400" b="1" dirty="0" smtClean="0">
                <a:ln w="11430"/>
                <a:solidFill>
                  <a:srgbClr val="800000"/>
                </a:solidFill>
                <a:latin typeface="+mn-lt"/>
                <a:ea typeface="+mn-ea"/>
                <a:cs typeface="Titr" pitchFamily="2" charset="-78"/>
              </a:rPr>
              <a:t>سياست </a:t>
            </a:r>
            <a:r>
              <a:rPr lang="fa-IR" sz="2400" b="1" dirty="0">
                <a:ln w="11430"/>
                <a:solidFill>
                  <a:srgbClr val="800000"/>
                </a:solidFill>
                <a:latin typeface="+mn-lt"/>
                <a:ea typeface="+mn-ea"/>
                <a:cs typeface="Titr" pitchFamily="2" charset="-78"/>
              </a:rPr>
              <a:t>های وزارت نفت در رابطه با توسعه همکاری ها با کشورهای </a:t>
            </a:r>
            <a:r>
              <a:rPr lang="fa-IR" sz="2400" b="1" dirty="0" smtClean="0">
                <a:ln w="11430"/>
                <a:solidFill>
                  <a:srgbClr val="800000"/>
                </a:solidFill>
                <a:latin typeface="+mn-lt"/>
                <a:ea typeface="+mn-ea"/>
                <a:cs typeface="Titr" pitchFamily="2" charset="-78"/>
              </a:rPr>
              <a:t>آفريقايی</a:t>
            </a:r>
            <a:endParaRPr lang="en-US" sz="2400" b="1" dirty="0">
              <a:ln w="11430"/>
              <a:solidFill>
                <a:srgbClr val="800000"/>
              </a:solidFill>
              <a:latin typeface="+mn-lt"/>
              <a:ea typeface="+mn-ea"/>
              <a:cs typeface="Titr" pitchFamily="2" charset="-78"/>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43770448"/>
              </p:ext>
            </p:extLst>
          </p:nvPr>
        </p:nvGraphicFramePr>
        <p:xfrm>
          <a:off x="1496616" y="672834"/>
          <a:ext cx="8246298" cy="6110352"/>
        </p:xfrm>
        <a:graphic>
          <a:graphicData uri="http://schemas.openxmlformats.org/drawingml/2006/table">
            <a:tbl>
              <a:tblPr rtl="1" firstRow="1" firstCol="1" bandRow="1">
                <a:tableStyleId>{5C22544A-7EE6-4342-B048-85BDC9FD1C3A}</a:tableStyleId>
              </a:tblPr>
              <a:tblGrid>
                <a:gridCol w="449674"/>
                <a:gridCol w="501174"/>
                <a:gridCol w="1571197"/>
                <a:gridCol w="1107240"/>
                <a:gridCol w="1159966"/>
                <a:gridCol w="1212691"/>
                <a:gridCol w="2244356"/>
              </a:tblGrid>
              <a:tr h="338063">
                <a:tc>
                  <a:txBody>
                    <a:bodyPr/>
                    <a:lstStyle/>
                    <a:p>
                      <a:pPr algn="ctr" rtl="1">
                        <a:lnSpc>
                          <a:spcPct val="115000"/>
                        </a:lnSpc>
                        <a:spcAft>
                          <a:spcPts val="1000"/>
                        </a:spcAft>
                      </a:pPr>
                      <a:r>
                        <a:rPr lang="fa-IR" sz="1000" dirty="0">
                          <a:ln>
                            <a:noFill/>
                          </a:ln>
                          <a:solidFill>
                            <a:schemeClr val="tx1"/>
                          </a:solidFill>
                          <a:effectLst/>
                        </a:rPr>
                        <a:t>رديف </a:t>
                      </a:r>
                      <a:endParaRPr lang="en-US" sz="100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ln>
                            <a:noFill/>
                          </a:ln>
                          <a:solidFill>
                            <a:schemeClr val="tx1"/>
                          </a:solidFill>
                          <a:effectLst/>
                        </a:rPr>
                        <a:t>نام كشور </a:t>
                      </a:r>
                      <a:endParaRPr lang="en-US" sz="100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ln>
                            <a:noFill/>
                          </a:ln>
                          <a:solidFill>
                            <a:schemeClr val="tx1"/>
                          </a:solidFill>
                          <a:effectLst/>
                        </a:rPr>
                        <a:t>همکاری های پیشین</a:t>
                      </a:r>
                      <a:endParaRPr lang="en-US" sz="100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ln>
                            <a:noFill/>
                          </a:ln>
                          <a:solidFill>
                            <a:schemeClr val="tx1"/>
                          </a:solidFill>
                          <a:effectLst/>
                        </a:rPr>
                        <a:t>اهداف كوتاه مدت </a:t>
                      </a:r>
                      <a:endParaRPr lang="en-US" sz="100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ln>
                            <a:noFill/>
                          </a:ln>
                          <a:solidFill>
                            <a:schemeClr val="tx1"/>
                          </a:solidFill>
                          <a:effectLst/>
                        </a:rPr>
                        <a:t>اهداف ميان مدت </a:t>
                      </a:r>
                      <a:endParaRPr lang="en-US" sz="100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ln>
                            <a:noFill/>
                          </a:ln>
                          <a:solidFill>
                            <a:schemeClr val="tx1"/>
                          </a:solidFill>
                          <a:effectLst/>
                        </a:rPr>
                        <a:t>اهداف بلند مدت </a:t>
                      </a:r>
                      <a:endParaRPr lang="en-US" sz="100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ln>
                            <a:noFill/>
                          </a:ln>
                          <a:solidFill>
                            <a:schemeClr val="tx1"/>
                          </a:solidFill>
                          <a:effectLst/>
                        </a:rPr>
                        <a:t>پیشنهاد جهت توسعه سطح  تعاملات</a:t>
                      </a:r>
                      <a:endParaRPr lang="en-US" sz="100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566592">
                <a:tc>
                  <a:txBody>
                    <a:bodyPr/>
                    <a:lstStyle/>
                    <a:p>
                      <a:pPr algn="ctr" rtl="1">
                        <a:lnSpc>
                          <a:spcPct val="115000"/>
                        </a:lnSpc>
                        <a:spcAft>
                          <a:spcPts val="1000"/>
                        </a:spcAft>
                      </a:pPr>
                      <a:r>
                        <a:rPr lang="fa-IR" sz="1000" dirty="0" smtClean="0">
                          <a:ln>
                            <a:noFill/>
                          </a:ln>
                          <a:solidFill>
                            <a:schemeClr val="tx1"/>
                          </a:solidFill>
                          <a:effectLst/>
                        </a:rPr>
                        <a:t>1</a:t>
                      </a:r>
                      <a:endParaRPr lang="en-US" sz="100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ln>
                            <a:noFill/>
                          </a:ln>
                          <a:solidFill>
                            <a:srgbClr val="FF0000"/>
                          </a:solidFill>
                          <a:effectLst/>
                        </a:rPr>
                        <a:t>آفريقاي جنوبي</a:t>
                      </a:r>
                      <a:endParaRPr lang="en-US" sz="1000" dirty="0">
                        <a:ln>
                          <a:noFill/>
                        </a:ln>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158750" algn="l"/>
                          <a:tab pos="106045" algn="l"/>
                        </a:tabLst>
                      </a:pPr>
                      <a:r>
                        <a:rPr lang="ar-SA" sz="1000" dirty="0">
                          <a:ln>
                            <a:noFill/>
                          </a:ln>
                          <a:effectLst/>
                        </a:rPr>
                        <a:t>تامین حدود 27 درصد از  نفت خام مورد نیاز آفریقای جنوبی از ایران در سال 2011 (قطع واردات نفت خام در ماه ژوئن 2012 بر اساس اعلام گمرك آفريقاي جنوبي به دلیل تحریم)</a:t>
                      </a:r>
                      <a:endParaRPr lang="en-US" sz="1000" dirty="0">
                        <a:ln>
                          <a:noFill/>
                        </a:ln>
                        <a:effectLst/>
                      </a:endParaRPr>
                    </a:p>
                    <a:p>
                      <a:pPr algn="just" rtl="1">
                        <a:lnSpc>
                          <a:spcPct val="115000"/>
                        </a:lnSpc>
                        <a:spcAft>
                          <a:spcPts val="0"/>
                        </a:spcAft>
                        <a:tabLst>
                          <a:tab pos="-158750" algn="l"/>
                          <a:tab pos="96520" algn="l"/>
                        </a:tabLst>
                      </a:pPr>
                      <a:r>
                        <a:rPr lang="ar-SA" sz="1000" dirty="0">
                          <a:ln>
                            <a:noFill/>
                          </a:ln>
                          <a:effectLst/>
                        </a:rPr>
                        <a:t>احداث مجتمع پتروشیمی آریا ساسول با همکاری شرکت ساسول آفریقای جنوبی (فروش سهام شركت ساسول در شركت پتروشيمي آرياساسول در مردادماه 1392)</a:t>
                      </a:r>
                      <a:endParaRPr lang="en-US" sz="1000" dirty="0">
                        <a:ln>
                          <a:noFill/>
                        </a:ln>
                        <a:effectLst/>
                      </a:endParaRPr>
                    </a:p>
                    <a:p>
                      <a:pPr marL="457200" algn="just" rtl="1">
                        <a:lnSpc>
                          <a:spcPct val="115000"/>
                        </a:lnSpc>
                        <a:spcAft>
                          <a:spcPts val="0"/>
                        </a:spcAft>
                        <a:tabLst>
                          <a:tab pos="-158750" algn="l"/>
                          <a:tab pos="96520" algn="l"/>
                        </a:tabLst>
                      </a:pPr>
                      <a:r>
                        <a:rPr lang="en-US" sz="1000" dirty="0">
                          <a:ln>
                            <a:noFill/>
                          </a:ln>
                          <a:effectLst/>
                        </a:rPr>
                        <a:t> </a:t>
                      </a:r>
                    </a:p>
                    <a:p>
                      <a:pPr algn="just" rtl="1">
                        <a:lnSpc>
                          <a:spcPct val="115000"/>
                        </a:lnSpc>
                        <a:spcAft>
                          <a:spcPts val="1000"/>
                        </a:spcAft>
                      </a:pPr>
                      <a:r>
                        <a:rPr lang="fa-IR" sz="1000" dirty="0">
                          <a:ln>
                            <a:noFill/>
                          </a:ln>
                          <a:effectLst/>
                        </a:rPr>
                        <a:t>همکاری شرکت ساسول در طرح الفین نهم واقع در منطقه انرژی پارس جهت احداث یک واحد پلی اتیلن با ظرفیت 300 هزار تن در سال و پیش بینی ساخت یک واحد جدید دیگر</a:t>
                      </a:r>
                      <a:endParaRPr lang="en-US" sz="1000" dirty="0">
                        <a:ln>
                          <a:noFill/>
                        </a:ln>
                        <a:effectLst/>
                      </a:endParaRPr>
                    </a:p>
                    <a:p>
                      <a:pPr algn="just" rtl="1">
                        <a:lnSpc>
                          <a:spcPct val="115000"/>
                        </a:lnSpc>
                        <a:spcAft>
                          <a:spcPts val="1000"/>
                        </a:spcAft>
                      </a:pPr>
                      <a:r>
                        <a:rPr lang="fa-IR" sz="1000" dirty="0">
                          <a:ln>
                            <a:noFill/>
                          </a:ln>
                          <a:effectLst/>
                        </a:rPr>
                        <a:t>همکاری در زمینه بالا دستی و تکنولوژی‌های روز از جمله </a:t>
                      </a:r>
                      <a:r>
                        <a:rPr lang="en-US" sz="1000" dirty="0">
                          <a:ln>
                            <a:noFill/>
                          </a:ln>
                          <a:effectLst/>
                        </a:rPr>
                        <a:t>GTL</a:t>
                      </a:r>
                    </a:p>
                    <a:p>
                      <a:pPr algn="just" rtl="1">
                        <a:lnSpc>
                          <a:spcPct val="115000"/>
                        </a:lnSpc>
                        <a:spcAft>
                          <a:spcPts val="1000"/>
                        </a:spcAft>
                      </a:pPr>
                      <a:r>
                        <a:rPr lang="fa-IR" sz="1000" dirty="0">
                          <a:ln>
                            <a:noFill/>
                          </a:ln>
                          <a:effectLst/>
                        </a:rPr>
                        <a:t>حضور در دوازده دوره اجلاس کمیسیون مشترک که آخرین آن در اردیبهشت ماه 1394 در تهران صورت گرفت.</a:t>
                      </a:r>
                      <a:endParaRPr lang="en-US" sz="1000" dirty="0">
                        <a:ln>
                          <a:noFill/>
                        </a:ln>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ln>
                            <a:noFill/>
                          </a:ln>
                          <a:effectLst/>
                        </a:rPr>
                        <a:t>از سرگيري صادرات نفت خام و </a:t>
                      </a:r>
                      <a:r>
                        <a:rPr lang="fa-IR" sz="1000" dirty="0">
                          <a:ln>
                            <a:noFill/>
                          </a:ln>
                          <a:solidFill>
                            <a:srgbClr val="FF0000"/>
                          </a:solidFill>
                          <a:effectLst/>
                        </a:rPr>
                        <a:t>فرآورده هاي نفتي</a:t>
                      </a:r>
                      <a:endParaRPr lang="en-US" sz="1000" dirty="0">
                        <a:ln>
                          <a:noFill/>
                        </a:ln>
                        <a:solidFill>
                          <a:srgbClr val="FF0000"/>
                        </a:solidFill>
                        <a:effectLst/>
                      </a:endParaRPr>
                    </a:p>
                    <a:p>
                      <a:pPr algn="just" rtl="1">
                        <a:lnSpc>
                          <a:spcPct val="115000"/>
                        </a:lnSpc>
                        <a:spcAft>
                          <a:spcPts val="1000"/>
                        </a:spcAft>
                      </a:pPr>
                      <a:r>
                        <a:rPr lang="fa-IR" sz="1000" dirty="0">
                          <a:ln>
                            <a:noFill/>
                          </a:ln>
                          <a:effectLst/>
                        </a:rPr>
                        <a:t>همکاری در ساخت کارخانه </a:t>
                      </a:r>
                      <a:r>
                        <a:rPr lang="en-US" sz="1000" dirty="0">
                          <a:ln>
                            <a:noFill/>
                          </a:ln>
                          <a:effectLst/>
                        </a:rPr>
                        <a:t>GTL</a:t>
                      </a:r>
                      <a:r>
                        <a:rPr lang="fa-IR" sz="1000" dirty="0">
                          <a:ln>
                            <a:noFill/>
                          </a:ln>
                          <a:effectLst/>
                        </a:rPr>
                        <a:t> براساس تفاهم نامه فیمابین پژوهشگاه صنعت نفت و شرکت نفت آفریقای جنوبی</a:t>
                      </a:r>
                      <a:endParaRPr lang="en-US" sz="1000" dirty="0">
                        <a:ln>
                          <a:noFill/>
                        </a:ln>
                        <a:effectLst/>
                      </a:endParaRPr>
                    </a:p>
                    <a:p>
                      <a:pPr algn="justLow" rtl="1">
                        <a:lnSpc>
                          <a:spcPct val="115000"/>
                        </a:lnSpc>
                        <a:spcAft>
                          <a:spcPts val="1000"/>
                        </a:spcAft>
                      </a:pPr>
                      <a:r>
                        <a:rPr lang="fa-IR" sz="1000" dirty="0">
                          <a:ln>
                            <a:noFill/>
                          </a:ln>
                          <a:effectLst/>
                        </a:rPr>
                        <a:t>اجرایی نمودن بندهای آخرین کمیسیون مشترک </a:t>
                      </a:r>
                      <a:endParaRPr lang="en-US" sz="1000" dirty="0">
                        <a:ln>
                          <a:noFill/>
                        </a:ln>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just" defTabSz="457200" rtl="1" eaLnBrk="1" latinLnBrk="0" hangingPunct="1">
                        <a:lnSpc>
                          <a:spcPct val="115000"/>
                        </a:lnSpc>
                        <a:spcAft>
                          <a:spcPts val="1000"/>
                        </a:spcAft>
                      </a:pPr>
                      <a:r>
                        <a:rPr lang="fa-IR" sz="1000" dirty="0">
                          <a:ln>
                            <a:noFill/>
                          </a:ln>
                          <a:effectLst/>
                        </a:rPr>
                        <a:t>افزايش صادرات نفت خام و </a:t>
                      </a:r>
                      <a:r>
                        <a:rPr lang="fa-IR" sz="1000" kern="1200" dirty="0">
                          <a:ln>
                            <a:noFill/>
                          </a:ln>
                          <a:solidFill>
                            <a:srgbClr val="FF0000"/>
                          </a:solidFill>
                          <a:effectLst/>
                          <a:latin typeface="+mn-lt"/>
                          <a:ea typeface="+mn-ea"/>
                          <a:cs typeface="+mn-cs"/>
                        </a:rPr>
                        <a:t>فرآورده</a:t>
                      </a:r>
                      <a:r>
                        <a:rPr lang="en-US" sz="1000" kern="1200" dirty="0">
                          <a:ln>
                            <a:noFill/>
                          </a:ln>
                          <a:solidFill>
                            <a:srgbClr val="FF0000"/>
                          </a:solidFill>
                          <a:effectLst/>
                          <a:latin typeface="+mn-lt"/>
                          <a:ea typeface="+mn-ea"/>
                          <a:cs typeface="+mn-cs"/>
                        </a:rPr>
                        <a:t>‌</a:t>
                      </a:r>
                      <a:r>
                        <a:rPr lang="fa-IR" sz="1000" kern="1200" dirty="0">
                          <a:ln>
                            <a:noFill/>
                          </a:ln>
                          <a:solidFill>
                            <a:srgbClr val="FF0000"/>
                          </a:solidFill>
                          <a:effectLst/>
                          <a:latin typeface="+mn-lt"/>
                          <a:ea typeface="+mn-ea"/>
                          <a:cs typeface="+mn-cs"/>
                        </a:rPr>
                        <a:t>هاي نفتي</a:t>
                      </a:r>
                      <a:endParaRPr lang="en-US" sz="1000" kern="1200" dirty="0">
                        <a:ln>
                          <a:noFill/>
                        </a:ln>
                        <a:solidFill>
                          <a:srgbClr val="FF0000"/>
                        </a:solidFill>
                        <a:effectLst/>
                        <a:latin typeface="+mn-lt"/>
                        <a:ea typeface="+mn-ea"/>
                        <a:cs typeface="+mn-cs"/>
                      </a:endParaRPr>
                    </a:p>
                    <a:p>
                      <a:pPr algn="just" rtl="1">
                        <a:lnSpc>
                          <a:spcPct val="115000"/>
                        </a:lnSpc>
                        <a:spcAft>
                          <a:spcPts val="1000"/>
                        </a:spcAft>
                      </a:pPr>
                      <a:r>
                        <a:rPr lang="fa-IR" sz="1000" dirty="0">
                          <a:ln>
                            <a:noFill/>
                          </a:ln>
                          <a:solidFill>
                            <a:srgbClr val="FF0000"/>
                          </a:solidFill>
                          <a:effectLst/>
                        </a:rPr>
                        <a:t>همکاری دو کشور در زمینه </a:t>
                      </a:r>
                      <a:r>
                        <a:rPr lang="en-US" sz="1000" dirty="0">
                          <a:ln>
                            <a:noFill/>
                          </a:ln>
                          <a:solidFill>
                            <a:srgbClr val="FF0000"/>
                          </a:solidFill>
                          <a:effectLst/>
                        </a:rPr>
                        <a:t>GTL</a:t>
                      </a:r>
                    </a:p>
                    <a:p>
                      <a:pPr algn="just" rtl="1">
                        <a:lnSpc>
                          <a:spcPct val="115000"/>
                        </a:lnSpc>
                        <a:spcAft>
                          <a:spcPts val="1000"/>
                        </a:spcAft>
                      </a:pPr>
                      <a:r>
                        <a:rPr lang="fa-IR" sz="1000" dirty="0">
                          <a:ln>
                            <a:noFill/>
                          </a:ln>
                          <a:effectLst/>
                        </a:rPr>
                        <a:t>همکاری در زمینه ساخت مخازن ذخیره سازی</a:t>
                      </a:r>
                      <a:endParaRPr lang="en-US" sz="1000" dirty="0">
                        <a:ln>
                          <a:noFill/>
                        </a:ln>
                        <a:effectLst/>
                      </a:endParaRPr>
                    </a:p>
                    <a:p>
                      <a:pPr algn="justLow" rtl="1">
                        <a:lnSpc>
                          <a:spcPct val="115000"/>
                        </a:lnSpc>
                        <a:spcAft>
                          <a:spcPts val="1000"/>
                        </a:spcAft>
                      </a:pPr>
                      <a:r>
                        <a:rPr lang="fa-IR" sz="1000" dirty="0">
                          <a:ln>
                            <a:noFill/>
                          </a:ln>
                          <a:solidFill>
                            <a:srgbClr val="FF0000"/>
                          </a:solidFill>
                          <a:effectLst/>
                        </a:rPr>
                        <a:t>صادرات محصولات پتروشیمی و فرآورده های نفتی ایران درصورت درخواست مشخص طرف آفریقای جنوبی</a:t>
                      </a:r>
                      <a:endParaRPr lang="en-US" sz="1000" dirty="0">
                        <a:ln>
                          <a:noFill/>
                        </a:ln>
                        <a:solidFill>
                          <a:srgbClr val="FF0000"/>
                        </a:solidFill>
                        <a:effectLst/>
                      </a:endParaRPr>
                    </a:p>
                    <a:p>
                      <a:pPr algn="justLow" rtl="1">
                        <a:lnSpc>
                          <a:spcPct val="115000"/>
                        </a:lnSpc>
                        <a:spcAft>
                          <a:spcPts val="1000"/>
                        </a:spcAft>
                      </a:pPr>
                      <a:r>
                        <a:rPr lang="fa-IR" sz="1000" dirty="0">
                          <a:ln>
                            <a:noFill/>
                          </a:ln>
                          <a:effectLst/>
                        </a:rPr>
                        <a:t>احداث و توسعه ظرفیت پالایشگاهی (در قالب سرمایه گذاری مشترک)</a:t>
                      </a:r>
                      <a:endParaRPr lang="en-US" sz="1000" dirty="0">
                        <a:ln>
                          <a:noFill/>
                        </a:ln>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r" defTabSz="457200" rtl="1" eaLnBrk="1" latinLnBrk="0" hangingPunct="1">
                        <a:lnSpc>
                          <a:spcPct val="115000"/>
                        </a:lnSpc>
                        <a:spcAft>
                          <a:spcPts val="1000"/>
                        </a:spcAft>
                      </a:pPr>
                      <a:r>
                        <a:rPr lang="fa-IR" sz="1000" kern="1200" dirty="0">
                          <a:ln>
                            <a:noFill/>
                          </a:ln>
                          <a:solidFill>
                            <a:srgbClr val="FF0000"/>
                          </a:solidFill>
                          <a:effectLst/>
                          <a:latin typeface="+mn-lt"/>
                          <a:ea typeface="+mn-ea"/>
                          <a:cs typeface="+mn-cs"/>
                        </a:rPr>
                        <a:t>توسعه همكاري هاي دو كشور در زمينه‌ پتروشيمي</a:t>
                      </a:r>
                      <a:br>
                        <a:rPr lang="fa-IR" sz="1000" kern="1200" dirty="0">
                          <a:ln>
                            <a:noFill/>
                          </a:ln>
                          <a:solidFill>
                            <a:srgbClr val="FF0000"/>
                          </a:solidFill>
                          <a:effectLst/>
                          <a:latin typeface="+mn-lt"/>
                          <a:ea typeface="+mn-ea"/>
                          <a:cs typeface="+mn-cs"/>
                        </a:rPr>
                      </a:br>
                      <a:r>
                        <a:rPr lang="fa-IR" sz="1000" kern="1200" dirty="0">
                          <a:ln>
                            <a:noFill/>
                          </a:ln>
                          <a:solidFill>
                            <a:srgbClr val="FF0000"/>
                          </a:solidFill>
                          <a:effectLst/>
                          <a:latin typeface="+mn-lt"/>
                          <a:ea typeface="+mn-ea"/>
                          <a:cs typeface="+mn-cs"/>
                        </a:rPr>
                        <a:t>همكاري پالايشگاهي به شرط تضمین فروش بلندمدت نفت خام  ایران در آفریقای جنوبی</a:t>
                      </a:r>
                      <a:endParaRPr lang="en-US" sz="1000" kern="1200" dirty="0">
                        <a:ln>
                          <a:noFill/>
                        </a:ln>
                        <a:solidFill>
                          <a:srgbClr val="FF0000"/>
                        </a:solidFill>
                        <a:effectLst/>
                        <a:latin typeface="+mn-lt"/>
                        <a:ea typeface="+mn-ea"/>
                        <a:cs typeface="+mn-cs"/>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16510" algn="r"/>
                          <a:tab pos="359410" algn="r"/>
                          <a:tab pos="1483360" algn="l"/>
                        </a:tabLst>
                      </a:pPr>
                      <a:r>
                        <a:rPr lang="ar-SA" sz="1000" dirty="0">
                          <a:ln>
                            <a:noFill/>
                          </a:ln>
                          <a:effectLst/>
                        </a:rPr>
                        <a:t>مذاکره جهت از سرگیری صادرات نفت ایران به آفریقای جنوبی با توجه به وجود ارتباطات بلند مدت در زمينه صادرات نفت ايران</a:t>
                      </a:r>
                      <a:r>
                        <a:rPr lang="fa-IR" sz="1000" dirty="0">
                          <a:ln>
                            <a:noFill/>
                          </a:ln>
                          <a:effectLst/>
                        </a:rPr>
                        <a:t>‌ (درحال حاضر بدلیل بیانیه رئیس جمهور آن کشور درخصوص عدم خرید نفت خام از ایران، اقدامات صورت گرفته توسط دوطرف به نتایج قابل قبولی منتهی نگردیده است)</a:t>
                      </a:r>
                      <a:endParaRPr lang="en-US" sz="1000" dirty="0">
                        <a:ln>
                          <a:noFill/>
                        </a:ln>
                        <a:effectLst/>
                      </a:endParaRPr>
                    </a:p>
                    <a:p>
                      <a:pPr algn="just" rtl="1">
                        <a:lnSpc>
                          <a:spcPct val="115000"/>
                        </a:lnSpc>
                        <a:spcAft>
                          <a:spcPts val="0"/>
                        </a:spcAft>
                        <a:tabLst>
                          <a:tab pos="16510" algn="r"/>
                          <a:tab pos="359410" algn="r"/>
                          <a:tab pos="1483360" algn="l"/>
                        </a:tabLst>
                      </a:pPr>
                      <a:r>
                        <a:rPr lang="en-US" sz="1000" dirty="0">
                          <a:ln>
                            <a:noFill/>
                          </a:ln>
                          <a:effectLst/>
                        </a:rPr>
                        <a:t> </a:t>
                      </a:r>
                    </a:p>
                    <a:p>
                      <a:pPr algn="just" rtl="1">
                        <a:lnSpc>
                          <a:spcPct val="115000"/>
                        </a:lnSpc>
                        <a:spcAft>
                          <a:spcPts val="0"/>
                        </a:spcAft>
                        <a:tabLst>
                          <a:tab pos="16510" algn="r"/>
                          <a:tab pos="359410" algn="r"/>
                          <a:tab pos="1483360" algn="l"/>
                        </a:tabLst>
                      </a:pPr>
                      <a:r>
                        <a:rPr lang="ar-SA" sz="1000" dirty="0">
                          <a:ln>
                            <a:noFill/>
                          </a:ln>
                          <a:solidFill>
                            <a:srgbClr val="FF0000"/>
                          </a:solidFill>
                          <a:effectLst/>
                        </a:rPr>
                        <a:t>سرمايه گذاري شرکت های آفریقایی در صنایع پتروشیمی ایران با توجه به همکاری مشترك بين ساسول و شركت ملي صنايع پتروشيمي در مجتمع آرياساسول</a:t>
                      </a:r>
                      <a:r>
                        <a:rPr lang="en-US" sz="1000" dirty="0">
                          <a:ln>
                            <a:noFill/>
                          </a:ln>
                          <a:solidFill>
                            <a:srgbClr val="FF0000"/>
                          </a:solidFill>
                          <a:effectLst/>
                        </a:rPr>
                        <a:t>.</a:t>
                      </a:r>
                    </a:p>
                    <a:p>
                      <a:pPr algn="just" rtl="1">
                        <a:lnSpc>
                          <a:spcPct val="115000"/>
                        </a:lnSpc>
                        <a:spcAft>
                          <a:spcPts val="0"/>
                        </a:spcAft>
                        <a:tabLst>
                          <a:tab pos="16510" algn="r"/>
                          <a:tab pos="359410" algn="r"/>
                          <a:tab pos="1483360" algn="l"/>
                        </a:tabLst>
                      </a:pPr>
                      <a:r>
                        <a:rPr lang="en-US" sz="1000" dirty="0">
                          <a:ln>
                            <a:noFill/>
                          </a:ln>
                          <a:solidFill>
                            <a:srgbClr val="FF0000"/>
                          </a:solidFill>
                          <a:effectLst/>
                        </a:rPr>
                        <a:t> </a:t>
                      </a:r>
                    </a:p>
                    <a:p>
                      <a:pPr algn="just" rtl="1">
                        <a:lnSpc>
                          <a:spcPct val="115000"/>
                        </a:lnSpc>
                        <a:spcAft>
                          <a:spcPts val="0"/>
                        </a:spcAft>
                        <a:tabLst>
                          <a:tab pos="16510" algn="r"/>
                          <a:tab pos="359410" algn="r"/>
                          <a:tab pos="1483360" algn="l"/>
                        </a:tabLst>
                      </a:pPr>
                      <a:r>
                        <a:rPr lang="ar-SA" sz="1000" dirty="0">
                          <a:ln>
                            <a:noFill/>
                          </a:ln>
                          <a:solidFill>
                            <a:srgbClr val="FF0000"/>
                          </a:solidFill>
                          <a:effectLst/>
                        </a:rPr>
                        <a:t>بهره گيري از تكنولوژي هاي برتر در صنايع مختلف اين كشور مانند (</a:t>
                      </a:r>
                      <a:r>
                        <a:rPr lang="en-US" sz="1000" dirty="0">
                          <a:ln>
                            <a:noFill/>
                          </a:ln>
                          <a:solidFill>
                            <a:srgbClr val="FF0000"/>
                          </a:solidFill>
                          <a:effectLst/>
                        </a:rPr>
                        <a:t>GTL</a:t>
                      </a:r>
                      <a:r>
                        <a:rPr lang="ar-SA" sz="1000" dirty="0">
                          <a:ln>
                            <a:noFill/>
                          </a:ln>
                          <a:solidFill>
                            <a:srgbClr val="FF0000"/>
                          </a:solidFill>
                          <a:effectLst/>
                        </a:rPr>
                        <a:t>)</a:t>
                      </a:r>
                      <a:r>
                        <a:rPr lang="en-US" sz="1000" dirty="0">
                          <a:ln>
                            <a:noFill/>
                          </a:ln>
                          <a:solidFill>
                            <a:srgbClr val="FF0000"/>
                          </a:solidFill>
                          <a:effectLst/>
                        </a:rPr>
                        <a:t>.</a:t>
                      </a:r>
                    </a:p>
                    <a:p>
                      <a:pPr algn="just" rtl="1">
                        <a:lnSpc>
                          <a:spcPct val="115000"/>
                        </a:lnSpc>
                        <a:spcAft>
                          <a:spcPts val="0"/>
                        </a:spcAft>
                        <a:tabLst>
                          <a:tab pos="16510" algn="r"/>
                          <a:tab pos="359410" algn="r"/>
                          <a:tab pos="1483360" algn="l"/>
                        </a:tabLst>
                      </a:pPr>
                      <a:r>
                        <a:rPr lang="en-US" sz="1000" dirty="0">
                          <a:ln>
                            <a:noFill/>
                          </a:ln>
                          <a:effectLst/>
                        </a:rPr>
                        <a:t> </a:t>
                      </a:r>
                    </a:p>
                    <a:p>
                      <a:pPr algn="just" rtl="1">
                        <a:lnSpc>
                          <a:spcPct val="115000"/>
                        </a:lnSpc>
                        <a:spcAft>
                          <a:spcPts val="0"/>
                        </a:spcAft>
                        <a:tabLst>
                          <a:tab pos="362585" algn="l"/>
                        </a:tabLst>
                      </a:pPr>
                      <a:r>
                        <a:rPr lang="ar-SA" sz="1000" dirty="0">
                          <a:ln>
                            <a:noFill/>
                          </a:ln>
                          <a:solidFill>
                            <a:srgbClr val="FF0000"/>
                          </a:solidFill>
                          <a:effectLst/>
                        </a:rPr>
                        <a:t>مذاكره در خصوص امكان صدور ال پي جي به اين كشور با توجه به سياست هاي كنوني وزارت انرژي آفريقاي جنوبي جهت توسعه استفاده از گاز در مصارف خانگي بالاخص مناطق روستايي و جایگزینی استفاده از نیروی برق</a:t>
                      </a:r>
                      <a:r>
                        <a:rPr lang="en-US" sz="1000" dirty="0">
                          <a:ln>
                            <a:noFill/>
                          </a:ln>
                          <a:solidFill>
                            <a:srgbClr val="FF0000"/>
                          </a:solidFill>
                          <a:effectLst/>
                        </a:rPr>
                        <a:t>.</a:t>
                      </a:r>
                    </a:p>
                    <a:p>
                      <a:pPr algn="just" rtl="1">
                        <a:lnSpc>
                          <a:spcPct val="115000"/>
                        </a:lnSpc>
                        <a:spcAft>
                          <a:spcPts val="0"/>
                        </a:spcAft>
                        <a:tabLst>
                          <a:tab pos="362585" algn="l"/>
                        </a:tabLst>
                      </a:pPr>
                      <a:r>
                        <a:rPr lang="en-US" sz="1000" dirty="0">
                          <a:ln>
                            <a:noFill/>
                          </a:ln>
                          <a:effectLst/>
                        </a:rPr>
                        <a:t> </a:t>
                      </a:r>
                    </a:p>
                    <a:p>
                      <a:pPr algn="just" rtl="1">
                        <a:lnSpc>
                          <a:spcPct val="115000"/>
                        </a:lnSpc>
                        <a:spcAft>
                          <a:spcPts val="0"/>
                        </a:spcAft>
                        <a:tabLst>
                          <a:tab pos="362585" algn="l"/>
                        </a:tabLst>
                      </a:pPr>
                      <a:r>
                        <a:rPr lang="ar-SA" sz="1000" dirty="0">
                          <a:ln>
                            <a:noFill/>
                          </a:ln>
                          <a:effectLst/>
                        </a:rPr>
                        <a:t>بررسی و مذاکره با شرکت های آفریقای جنوبی جهت مشارکت در ساخت پالایشگاه نفت </a:t>
                      </a:r>
                      <a:r>
                        <a:rPr lang="fa-IR" sz="1000" dirty="0">
                          <a:ln>
                            <a:noFill/>
                          </a:ln>
                          <a:effectLst/>
                        </a:rPr>
                        <a:t>در قالب ارائه نفت خام ایران به عنوان خوراک پالایشگاه</a:t>
                      </a:r>
                      <a:endParaRPr lang="en-US" sz="1000" dirty="0">
                        <a:ln>
                          <a:noFill/>
                        </a:ln>
                        <a:effectLst/>
                      </a:endParaRPr>
                    </a:p>
                    <a:p>
                      <a:pPr algn="just" rtl="1">
                        <a:lnSpc>
                          <a:spcPct val="115000"/>
                        </a:lnSpc>
                        <a:spcAft>
                          <a:spcPts val="0"/>
                        </a:spcAft>
                        <a:tabLst>
                          <a:tab pos="362585" algn="l"/>
                        </a:tabLst>
                      </a:pPr>
                      <a:r>
                        <a:rPr lang="en-US" sz="1000" dirty="0">
                          <a:ln>
                            <a:noFill/>
                          </a:ln>
                          <a:effectLst/>
                        </a:rPr>
                        <a:t> </a:t>
                      </a:r>
                    </a:p>
                    <a:p>
                      <a:pPr algn="just" rtl="1">
                        <a:lnSpc>
                          <a:spcPct val="115000"/>
                        </a:lnSpc>
                        <a:spcAft>
                          <a:spcPts val="0"/>
                        </a:spcAft>
                        <a:tabLst>
                          <a:tab pos="16510" algn="r"/>
                          <a:tab pos="359410" algn="r"/>
                          <a:tab pos="1483360" algn="l"/>
                        </a:tabLst>
                      </a:pPr>
                      <a:r>
                        <a:rPr lang="ar-SA" sz="1000" dirty="0">
                          <a:ln>
                            <a:noFill/>
                          </a:ln>
                          <a:effectLst/>
                        </a:rPr>
                        <a:t>دريافت پروپوزال طرف آفريقاي جنوبي در صورت ابراز تمايل به اجاره مخازن ذخيره سازي سوخت آن كشور </a:t>
                      </a:r>
                      <a:endParaRPr lang="en-US" sz="1000" dirty="0">
                        <a:ln>
                          <a:noFill/>
                        </a:ln>
                        <a:effectLst/>
                        <a:latin typeface="Calibri" panose="020F0502020204030204" pitchFamily="34" charset="0"/>
                        <a:ea typeface="Times New Roman" panose="02020603050405020304" pitchFamily="18" charset="0"/>
                        <a:cs typeface="Arial" panose="020B0604020202020204" pitchFamily="34" charset="0"/>
                      </a:endParaRPr>
                    </a:p>
                  </a:txBody>
                  <a:tcPr marL="54757" marR="5475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21520486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576" y="116632"/>
            <a:ext cx="9906000" cy="572642"/>
          </a:xfrm>
        </p:spPr>
        <p:txBody>
          <a:bodyPr>
            <a:noAutofit/>
          </a:bodyPr>
          <a:lstStyle/>
          <a:p>
            <a:pPr algn="r" rtl="1"/>
            <a:r>
              <a:rPr lang="fa-IR" sz="2800" b="1" dirty="0">
                <a:ln w="11430"/>
                <a:solidFill>
                  <a:srgbClr val="800000"/>
                </a:solidFill>
                <a:cs typeface="Titr" pitchFamily="2" charset="-78"/>
              </a:rPr>
              <a:t>سياست های وزارت نفت </a:t>
            </a:r>
            <a:r>
              <a:rPr lang="fa-IR" sz="2800" b="1" dirty="0" smtClean="0">
                <a:ln w="11430"/>
                <a:solidFill>
                  <a:srgbClr val="800000"/>
                </a:solidFill>
                <a:cs typeface="Titr" pitchFamily="2" charset="-78"/>
              </a:rPr>
              <a:t>(ادامه)</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1358119"/>
              </p:ext>
            </p:extLst>
          </p:nvPr>
        </p:nvGraphicFramePr>
        <p:xfrm>
          <a:off x="601416" y="699268"/>
          <a:ext cx="9073008" cy="6242435"/>
        </p:xfrm>
        <a:graphic>
          <a:graphicData uri="http://schemas.openxmlformats.org/drawingml/2006/table">
            <a:tbl>
              <a:tblPr rtl="1" firstRow="1" firstCol="1" bandRow="1">
                <a:tableStyleId>{5C22544A-7EE6-4342-B048-85BDC9FD1C3A}</a:tableStyleId>
              </a:tblPr>
              <a:tblGrid>
                <a:gridCol w="420906"/>
                <a:gridCol w="617620"/>
                <a:gridCol w="2130155"/>
                <a:gridCol w="676538"/>
                <a:gridCol w="2095462"/>
                <a:gridCol w="1049304"/>
                <a:gridCol w="2083023"/>
              </a:tblGrid>
              <a:tr h="520819">
                <a:tc>
                  <a:txBody>
                    <a:bodyPr/>
                    <a:lstStyle/>
                    <a:p>
                      <a:pPr algn="ctr" rtl="1">
                        <a:lnSpc>
                          <a:spcPct val="115000"/>
                        </a:lnSpc>
                        <a:spcAft>
                          <a:spcPts val="1000"/>
                        </a:spcAft>
                      </a:pPr>
                      <a:r>
                        <a:rPr lang="fa-IR" sz="1000" kern="1200" dirty="0">
                          <a:ln>
                            <a:noFill/>
                          </a:ln>
                          <a:solidFill>
                            <a:schemeClr val="dk1"/>
                          </a:solidFill>
                          <a:effectLst/>
                          <a:latin typeface="+mn-lt"/>
                          <a:ea typeface="+mn-ea"/>
                          <a:cs typeface="+mn-cs"/>
                        </a:rPr>
                        <a:t>رديف </a:t>
                      </a:r>
                      <a:endParaRPr lang="en-US" sz="1000" kern="1200" dirty="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kern="1200">
                          <a:ln>
                            <a:noFill/>
                          </a:ln>
                          <a:solidFill>
                            <a:schemeClr val="dk1"/>
                          </a:solidFill>
                          <a:effectLst/>
                          <a:latin typeface="+mn-lt"/>
                          <a:ea typeface="+mn-ea"/>
                          <a:cs typeface="+mn-cs"/>
                        </a:rPr>
                        <a:t>نام كشور </a:t>
                      </a:r>
                      <a:endParaRPr lang="en-US" sz="1000" kern="120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kern="1200" dirty="0">
                          <a:ln>
                            <a:noFill/>
                          </a:ln>
                          <a:solidFill>
                            <a:schemeClr val="dk1"/>
                          </a:solidFill>
                          <a:effectLst/>
                          <a:latin typeface="+mn-lt"/>
                          <a:ea typeface="+mn-ea"/>
                          <a:cs typeface="+mn-cs"/>
                        </a:rPr>
                        <a:t>همکاری های پیشین</a:t>
                      </a:r>
                      <a:endParaRPr lang="en-US" sz="100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kern="1200">
                          <a:ln>
                            <a:noFill/>
                          </a:ln>
                          <a:solidFill>
                            <a:schemeClr val="dk1"/>
                          </a:solidFill>
                          <a:effectLst/>
                          <a:latin typeface="+mn-lt"/>
                          <a:ea typeface="+mn-ea"/>
                          <a:cs typeface="+mn-cs"/>
                        </a:rPr>
                        <a:t>اهداف كوتاه مدت </a:t>
                      </a:r>
                      <a:endParaRPr lang="en-US" sz="1000" kern="120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kern="1200">
                          <a:ln>
                            <a:noFill/>
                          </a:ln>
                          <a:solidFill>
                            <a:schemeClr val="dk1"/>
                          </a:solidFill>
                          <a:effectLst/>
                          <a:latin typeface="+mn-lt"/>
                          <a:ea typeface="+mn-ea"/>
                          <a:cs typeface="+mn-cs"/>
                        </a:rPr>
                        <a:t>اهداف ميان مدت </a:t>
                      </a:r>
                      <a:endParaRPr lang="en-US" sz="1000" kern="120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kern="1200" dirty="0">
                          <a:ln>
                            <a:noFill/>
                          </a:ln>
                          <a:solidFill>
                            <a:schemeClr val="dk1"/>
                          </a:solidFill>
                          <a:effectLst/>
                          <a:latin typeface="+mn-lt"/>
                          <a:ea typeface="+mn-ea"/>
                          <a:cs typeface="+mn-cs"/>
                        </a:rPr>
                        <a:t>اهداف بلند مدت </a:t>
                      </a:r>
                      <a:endParaRPr lang="en-US" sz="1000" kern="1200" dirty="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kern="1200">
                          <a:ln>
                            <a:noFill/>
                          </a:ln>
                          <a:solidFill>
                            <a:schemeClr val="dk1"/>
                          </a:solidFill>
                          <a:effectLst/>
                          <a:latin typeface="+mn-lt"/>
                          <a:ea typeface="+mn-ea"/>
                          <a:cs typeface="+mn-cs"/>
                        </a:rPr>
                        <a:t>پیشنهاد جهت توسعه سطح  تعاملات</a:t>
                      </a:r>
                      <a:endParaRPr lang="en-US" sz="1000" kern="120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97336">
                <a:tc>
                  <a:txBody>
                    <a:bodyPr/>
                    <a:lstStyle/>
                    <a:p>
                      <a:pPr algn="ctr" rtl="1">
                        <a:lnSpc>
                          <a:spcPct val="115000"/>
                        </a:lnSpc>
                        <a:spcAft>
                          <a:spcPts val="1000"/>
                        </a:spcAft>
                      </a:pPr>
                      <a:r>
                        <a:rPr lang="fa-IR" sz="1000" kern="1200" dirty="0" smtClean="0">
                          <a:ln>
                            <a:noFill/>
                          </a:ln>
                          <a:solidFill>
                            <a:schemeClr val="dk1"/>
                          </a:solidFill>
                          <a:effectLst/>
                          <a:latin typeface="+mn-lt"/>
                          <a:ea typeface="+mn-ea"/>
                          <a:cs typeface="+mn-cs"/>
                        </a:rPr>
                        <a:t>2</a:t>
                      </a:r>
                      <a:endParaRPr lang="en-US" sz="1000" kern="1200" dirty="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kern="1200" dirty="0">
                          <a:ln>
                            <a:noFill/>
                          </a:ln>
                          <a:solidFill>
                            <a:srgbClr val="FF0000"/>
                          </a:solidFill>
                          <a:effectLst/>
                          <a:latin typeface="+mn-lt"/>
                          <a:ea typeface="+mn-ea"/>
                          <a:cs typeface="+mn-cs"/>
                        </a:rPr>
                        <a:t>كنيا</a:t>
                      </a:r>
                      <a:endParaRPr lang="en-US" sz="1050" kern="1200" dirty="0">
                        <a:ln>
                          <a:noFill/>
                        </a:ln>
                        <a:solidFill>
                          <a:srgbClr val="FF0000"/>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kern="1200" dirty="0">
                          <a:ln>
                            <a:noFill/>
                          </a:ln>
                          <a:solidFill>
                            <a:schemeClr val="dk1"/>
                          </a:solidFill>
                          <a:effectLst/>
                          <a:latin typeface="+mn-lt"/>
                          <a:ea typeface="+mn-ea"/>
                          <a:cs typeface="+mn-cs"/>
                        </a:rPr>
                        <a:t>درخواست خرید 4 میلیون تن نفت خام، کاندنسیت و 300 هزار متریک تن </a:t>
                      </a:r>
                      <a:r>
                        <a:rPr lang="en-US" sz="1050" kern="1200" dirty="0">
                          <a:ln>
                            <a:noFill/>
                          </a:ln>
                          <a:solidFill>
                            <a:schemeClr val="dk1"/>
                          </a:solidFill>
                          <a:effectLst/>
                          <a:latin typeface="+mn-lt"/>
                          <a:ea typeface="+mn-ea"/>
                          <a:cs typeface="+mn-cs"/>
                        </a:rPr>
                        <a:t>LPG</a:t>
                      </a:r>
                      <a:r>
                        <a:rPr lang="fa-IR" sz="1050" kern="1200" dirty="0">
                          <a:ln>
                            <a:noFill/>
                          </a:ln>
                          <a:solidFill>
                            <a:schemeClr val="dk1"/>
                          </a:solidFill>
                          <a:effectLst/>
                          <a:latin typeface="+mn-lt"/>
                          <a:ea typeface="+mn-ea"/>
                          <a:cs typeface="+mn-cs"/>
                        </a:rPr>
                        <a:t> ایران طی سفر معاون اول رئیس جمهور دولت </a:t>
                      </a:r>
                      <a:r>
                        <a:rPr lang="fa-IR" sz="1050" kern="1200" dirty="0" smtClean="0">
                          <a:ln>
                            <a:noFill/>
                          </a:ln>
                          <a:solidFill>
                            <a:schemeClr val="dk1"/>
                          </a:solidFill>
                          <a:effectLst/>
                          <a:latin typeface="+mn-lt"/>
                          <a:ea typeface="+mn-ea"/>
                          <a:cs typeface="+mn-cs"/>
                        </a:rPr>
                        <a:t>دهم </a:t>
                      </a:r>
                      <a:r>
                        <a:rPr lang="fa-IR" sz="1050" kern="1200" dirty="0">
                          <a:ln>
                            <a:noFill/>
                          </a:ln>
                          <a:solidFill>
                            <a:schemeClr val="dk1"/>
                          </a:solidFill>
                          <a:effectLst/>
                          <a:latin typeface="+mn-lt"/>
                          <a:ea typeface="+mn-ea"/>
                          <a:cs typeface="+mn-cs"/>
                        </a:rPr>
                        <a:t>به کشور کنیا در سال 1391؛ که بدلیل عدم پیگیری از جانب طرف کنیایی به نتیجه خاصی منتهی نگردید.</a:t>
                      </a:r>
                      <a:endParaRPr lang="en-US" sz="1050" kern="1200" dirty="0">
                        <a:ln>
                          <a:noFill/>
                        </a:ln>
                        <a:solidFill>
                          <a:schemeClr val="dk1"/>
                        </a:solidFill>
                        <a:effectLst/>
                        <a:latin typeface="+mn-lt"/>
                        <a:ea typeface="+mn-ea"/>
                        <a:cs typeface="+mn-cs"/>
                      </a:endParaRPr>
                    </a:p>
                    <a:p>
                      <a:pPr algn="just" rtl="1">
                        <a:lnSpc>
                          <a:spcPct val="115000"/>
                        </a:lnSpc>
                        <a:spcAft>
                          <a:spcPts val="1000"/>
                        </a:spcAft>
                      </a:pPr>
                      <a:r>
                        <a:rPr lang="fa-IR" sz="1050" kern="1200" dirty="0">
                          <a:ln>
                            <a:noFill/>
                          </a:ln>
                          <a:solidFill>
                            <a:schemeClr val="dk1"/>
                          </a:solidFill>
                          <a:effectLst/>
                          <a:latin typeface="+mn-lt"/>
                          <a:ea typeface="+mn-ea"/>
                          <a:cs typeface="+mn-cs"/>
                        </a:rPr>
                        <a:t>امضای تفاهمنامه فیمابین وزارت نفت ایران و وزارت انرژی کنیا جهت فروش نفت خام ایران به آن کشور در سال 1391</a:t>
                      </a:r>
                      <a:endParaRPr lang="en-US" sz="1050" kern="1200" dirty="0">
                        <a:ln>
                          <a:noFill/>
                        </a:ln>
                        <a:solidFill>
                          <a:schemeClr val="dk1"/>
                        </a:solidFill>
                        <a:effectLst/>
                        <a:latin typeface="+mn-lt"/>
                        <a:ea typeface="+mn-ea"/>
                        <a:cs typeface="+mn-cs"/>
                      </a:endParaRPr>
                    </a:p>
                    <a:p>
                      <a:pPr algn="just" rtl="1">
                        <a:lnSpc>
                          <a:spcPct val="115000"/>
                        </a:lnSpc>
                        <a:spcAft>
                          <a:spcPts val="0"/>
                        </a:spcAft>
                        <a:tabLst>
                          <a:tab pos="291465" algn="l"/>
                        </a:tabLst>
                      </a:pPr>
                      <a:r>
                        <a:rPr lang="fa-IR" sz="1050" kern="1200" dirty="0">
                          <a:ln>
                            <a:noFill/>
                          </a:ln>
                          <a:solidFill>
                            <a:schemeClr val="dk1"/>
                          </a:solidFill>
                          <a:effectLst/>
                          <a:latin typeface="+mn-lt"/>
                          <a:ea typeface="+mn-ea"/>
                          <a:cs typeface="+mn-cs"/>
                        </a:rPr>
                        <a:t>بررسی سرمایه گذاری ایران در پالایشگاه مومباسا و تصفیه نفت خام ایران در آن و تحویل نفت پالایش شده به شرکت ملی نفت ایران که در نهایت به دلیل مستعمل بودن پالایشگاه مومباسا سرمایه گذاری در مقرون به صرفه نبوده است.</a:t>
                      </a:r>
                      <a:endParaRPr lang="en-US" sz="1050" kern="1200" dirty="0">
                        <a:ln>
                          <a:noFill/>
                        </a:ln>
                        <a:solidFill>
                          <a:schemeClr val="dk1"/>
                        </a:solidFill>
                        <a:effectLst/>
                        <a:latin typeface="+mn-lt"/>
                        <a:ea typeface="+mn-ea"/>
                        <a:cs typeface="+mn-cs"/>
                      </a:endParaRPr>
                    </a:p>
                    <a:p>
                      <a:pPr algn="just" rtl="1">
                        <a:lnSpc>
                          <a:spcPct val="115000"/>
                        </a:lnSpc>
                        <a:spcAft>
                          <a:spcPts val="0"/>
                        </a:spcAft>
                        <a:tabLst>
                          <a:tab pos="291465" algn="l"/>
                        </a:tabLst>
                      </a:pPr>
                      <a:r>
                        <a:rPr lang="fa-IR" sz="1050" kern="1200" dirty="0">
                          <a:ln>
                            <a:noFill/>
                          </a:ln>
                          <a:solidFill>
                            <a:schemeClr val="dk1"/>
                          </a:solidFill>
                          <a:effectLst/>
                          <a:latin typeface="+mn-lt"/>
                          <a:ea typeface="+mn-ea"/>
                          <a:cs typeface="+mn-cs"/>
                        </a:rPr>
                        <a:t>حضور در شش دوره اجلاس کمیسیون مشترک که آخرین آن در مردادماه 1393 در تهران صورت گرفت.</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kern="1200" dirty="0">
                          <a:ln>
                            <a:noFill/>
                          </a:ln>
                          <a:solidFill>
                            <a:srgbClr val="FF0000"/>
                          </a:solidFill>
                          <a:effectLst/>
                          <a:latin typeface="+mn-lt"/>
                          <a:ea typeface="+mn-ea"/>
                          <a:cs typeface="+mn-cs"/>
                        </a:rPr>
                        <a:t>صادرات فرآورده هاي نفتي از جمله </a:t>
                      </a:r>
                      <a:r>
                        <a:rPr lang="en-US" sz="1050" kern="1200" dirty="0">
                          <a:ln>
                            <a:noFill/>
                          </a:ln>
                          <a:solidFill>
                            <a:srgbClr val="FF0000"/>
                          </a:solidFill>
                          <a:effectLst/>
                          <a:latin typeface="+mn-lt"/>
                          <a:ea typeface="+mn-ea"/>
                          <a:cs typeface="+mn-cs"/>
                        </a:rPr>
                        <a:t>LPG</a:t>
                      </a:r>
                    </a:p>
                    <a:p>
                      <a:pPr algn="just" rtl="1">
                        <a:lnSpc>
                          <a:spcPct val="115000"/>
                        </a:lnSpc>
                        <a:spcAft>
                          <a:spcPts val="1000"/>
                        </a:spcAft>
                      </a:pPr>
                      <a:r>
                        <a:rPr lang="fa-IR" sz="1050" kern="1200" dirty="0">
                          <a:ln>
                            <a:noFill/>
                          </a:ln>
                          <a:solidFill>
                            <a:schemeClr val="dk1"/>
                          </a:solidFill>
                          <a:effectLst/>
                          <a:latin typeface="+mn-lt"/>
                          <a:ea typeface="+mn-ea"/>
                          <a:cs typeface="+mn-cs"/>
                        </a:rPr>
                        <a:t>اجرایی نمودن بندهای آخرین کمیسیون مشترک</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kern="1200" dirty="0">
                          <a:ln>
                            <a:noFill/>
                          </a:ln>
                          <a:solidFill>
                            <a:srgbClr val="FF0000"/>
                          </a:solidFill>
                          <a:effectLst/>
                          <a:latin typeface="+mn-lt"/>
                          <a:ea typeface="+mn-ea"/>
                          <a:cs typeface="+mn-cs"/>
                        </a:rPr>
                        <a:t>صادرات </a:t>
                      </a:r>
                      <a:r>
                        <a:rPr lang="en-US" sz="1050" kern="1200" dirty="0">
                          <a:ln>
                            <a:noFill/>
                          </a:ln>
                          <a:solidFill>
                            <a:srgbClr val="FF0000"/>
                          </a:solidFill>
                          <a:effectLst/>
                          <a:latin typeface="+mn-lt"/>
                          <a:ea typeface="+mn-ea"/>
                          <a:cs typeface="+mn-cs"/>
                        </a:rPr>
                        <a:t>LNG</a:t>
                      </a:r>
                    </a:p>
                    <a:p>
                      <a:pPr algn="just" rtl="1">
                        <a:lnSpc>
                          <a:spcPct val="115000"/>
                        </a:lnSpc>
                        <a:spcAft>
                          <a:spcPts val="1000"/>
                        </a:spcAft>
                      </a:pPr>
                      <a:r>
                        <a:rPr lang="fa-IR" sz="1050" kern="1200" dirty="0">
                          <a:ln>
                            <a:noFill/>
                          </a:ln>
                          <a:solidFill>
                            <a:schemeClr val="dk1"/>
                          </a:solidFill>
                          <a:effectLst/>
                          <a:latin typeface="+mn-lt"/>
                          <a:ea typeface="+mn-ea"/>
                          <a:cs typeface="+mn-cs"/>
                        </a:rPr>
                        <a:t>مشارکت در ساخت پالایشگاه در چارچوب قرارداد برداشت محصول نفت از ایران</a:t>
                      </a:r>
                      <a:endParaRPr lang="en-US" sz="1050" kern="1200" dirty="0">
                        <a:ln>
                          <a:noFill/>
                        </a:ln>
                        <a:solidFill>
                          <a:schemeClr val="dk1"/>
                        </a:solidFill>
                        <a:effectLst/>
                        <a:latin typeface="+mn-lt"/>
                        <a:ea typeface="+mn-ea"/>
                        <a:cs typeface="+mn-cs"/>
                      </a:endParaRPr>
                    </a:p>
                    <a:p>
                      <a:pPr algn="justLow" rtl="1">
                        <a:lnSpc>
                          <a:spcPct val="115000"/>
                        </a:lnSpc>
                        <a:spcAft>
                          <a:spcPts val="1000"/>
                        </a:spcAft>
                      </a:pPr>
                      <a:r>
                        <a:rPr lang="fa-IR" sz="1050" kern="1200" dirty="0">
                          <a:ln>
                            <a:noFill/>
                          </a:ln>
                          <a:solidFill>
                            <a:schemeClr val="dk1"/>
                          </a:solidFill>
                          <a:effectLst/>
                          <a:latin typeface="+mn-lt"/>
                          <a:ea typeface="+mn-ea"/>
                          <a:cs typeface="+mn-cs"/>
                        </a:rPr>
                        <a:t>حضورایران در طرح‌های اکتشافی کنیا به عنوان مشاور خدمات فنی و مهندسی</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kern="1200" dirty="0">
                          <a:ln>
                            <a:noFill/>
                          </a:ln>
                          <a:solidFill>
                            <a:srgbClr val="FF0000"/>
                          </a:solidFill>
                          <a:effectLst/>
                          <a:latin typeface="+mn-lt"/>
                          <a:ea typeface="+mn-ea"/>
                          <a:cs typeface="+mn-cs"/>
                        </a:rPr>
                        <a:t>استفاده از کنیا بعنوان دروازه ورود  به شرق قاره آفریقا برای فروش محصولات نفتی ایران به کنیا و سایر کشورهای آفریقایی </a:t>
                      </a:r>
                      <a:endParaRPr lang="en-US" sz="1050" kern="1200" dirty="0">
                        <a:ln>
                          <a:noFill/>
                        </a:ln>
                        <a:solidFill>
                          <a:srgbClr val="FF0000"/>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362585" algn="l"/>
                        </a:tabLst>
                      </a:pPr>
                      <a:r>
                        <a:rPr lang="ar-SA" sz="1050" kern="1200" dirty="0">
                          <a:ln>
                            <a:noFill/>
                          </a:ln>
                          <a:solidFill>
                            <a:schemeClr val="dk1"/>
                          </a:solidFill>
                          <a:effectLst/>
                          <a:latin typeface="+mn-lt"/>
                          <a:ea typeface="+mn-ea"/>
                          <a:cs typeface="+mn-cs"/>
                        </a:rPr>
                        <a:t>آمادگی فروش نفت خام ، </a:t>
                      </a:r>
                      <a:r>
                        <a:rPr lang="ar-SA" sz="1050" kern="1200" dirty="0">
                          <a:ln>
                            <a:noFill/>
                          </a:ln>
                          <a:solidFill>
                            <a:srgbClr val="FF0000"/>
                          </a:solidFill>
                          <a:effectLst/>
                          <a:latin typeface="+mn-lt"/>
                          <a:ea typeface="+mn-ea"/>
                          <a:cs typeface="+mn-cs"/>
                        </a:rPr>
                        <a:t>فرآورده های نفتی و پتروشیمی ایران به کشور کنیا</a:t>
                      </a:r>
                      <a:endParaRPr lang="en-US" sz="1050" kern="1200" dirty="0">
                        <a:ln>
                          <a:noFill/>
                        </a:ln>
                        <a:solidFill>
                          <a:srgbClr val="FF0000"/>
                        </a:solidFill>
                        <a:effectLst/>
                        <a:latin typeface="+mn-lt"/>
                        <a:ea typeface="+mn-ea"/>
                        <a:cs typeface="+mn-cs"/>
                      </a:endParaRPr>
                    </a:p>
                    <a:p>
                      <a:pPr algn="just" rtl="1">
                        <a:lnSpc>
                          <a:spcPct val="115000"/>
                        </a:lnSpc>
                        <a:spcAft>
                          <a:spcPts val="0"/>
                        </a:spcAft>
                        <a:tabLst>
                          <a:tab pos="362585" algn="l"/>
                        </a:tabLst>
                      </a:pPr>
                      <a:r>
                        <a:rPr lang="ar-SA" sz="1050" kern="1200" dirty="0">
                          <a:ln>
                            <a:noFill/>
                          </a:ln>
                          <a:solidFill>
                            <a:srgbClr val="FF0000"/>
                          </a:solidFill>
                          <a:effectLst/>
                          <a:latin typeface="+mn-lt"/>
                          <a:ea typeface="+mn-ea"/>
                          <a:cs typeface="+mn-cs"/>
                        </a:rPr>
                        <a:t> </a:t>
                      </a:r>
                      <a:endParaRPr lang="en-US" sz="1050" kern="1200" dirty="0">
                        <a:ln>
                          <a:noFill/>
                        </a:ln>
                        <a:solidFill>
                          <a:srgbClr val="FF0000"/>
                        </a:solidFill>
                        <a:effectLst/>
                        <a:latin typeface="+mn-lt"/>
                        <a:ea typeface="+mn-ea"/>
                        <a:cs typeface="+mn-cs"/>
                      </a:endParaRPr>
                    </a:p>
                    <a:p>
                      <a:pPr algn="just" rtl="1">
                        <a:lnSpc>
                          <a:spcPct val="115000"/>
                        </a:lnSpc>
                        <a:spcAft>
                          <a:spcPts val="0"/>
                        </a:spcAft>
                        <a:tabLst>
                          <a:tab pos="362585" algn="l"/>
                        </a:tabLst>
                      </a:pPr>
                      <a:r>
                        <a:rPr lang="ar-SA" sz="1050" kern="1200" dirty="0">
                          <a:ln>
                            <a:noFill/>
                          </a:ln>
                          <a:solidFill>
                            <a:schemeClr val="dk1"/>
                          </a:solidFill>
                          <a:effectLst/>
                          <a:latin typeface="+mn-lt"/>
                          <a:ea typeface="+mn-ea"/>
                          <a:cs typeface="+mn-cs"/>
                        </a:rPr>
                        <a:t>آموزش کارشناسان کنیایی</a:t>
                      </a:r>
                      <a:r>
                        <a:rPr lang="fa-IR" sz="1050" kern="1200" dirty="0">
                          <a:ln>
                            <a:noFill/>
                          </a:ln>
                          <a:solidFill>
                            <a:schemeClr val="dk1"/>
                          </a:solidFill>
                          <a:effectLst/>
                          <a:latin typeface="+mn-lt"/>
                          <a:ea typeface="+mn-ea"/>
                          <a:cs typeface="+mn-cs"/>
                        </a:rPr>
                        <a:t> در زمنیه های نفت، گاز و پتروشیمی</a:t>
                      </a:r>
                      <a:endParaRPr lang="en-US" sz="1050" kern="1200" dirty="0">
                        <a:ln>
                          <a:noFill/>
                        </a:ln>
                        <a:solidFill>
                          <a:schemeClr val="dk1"/>
                        </a:solidFill>
                        <a:effectLst/>
                        <a:latin typeface="+mn-lt"/>
                        <a:ea typeface="+mn-ea"/>
                        <a:cs typeface="+mn-cs"/>
                      </a:endParaRPr>
                    </a:p>
                    <a:p>
                      <a:pPr algn="just" rtl="1">
                        <a:lnSpc>
                          <a:spcPct val="115000"/>
                        </a:lnSpc>
                        <a:spcAft>
                          <a:spcPts val="0"/>
                        </a:spcAft>
                        <a:tabLst>
                          <a:tab pos="362585" algn="l"/>
                        </a:tabLst>
                      </a:pPr>
                      <a:r>
                        <a:rPr lang="ar-SA" sz="1050" kern="1200" dirty="0">
                          <a:ln>
                            <a:noFill/>
                          </a:ln>
                          <a:solidFill>
                            <a:schemeClr val="dk1"/>
                          </a:solidFill>
                          <a:effectLst/>
                          <a:latin typeface="+mn-lt"/>
                          <a:ea typeface="+mn-ea"/>
                          <a:cs typeface="+mn-cs"/>
                        </a:rPr>
                        <a:t> </a:t>
                      </a:r>
                      <a:endParaRPr lang="en-US" sz="1050" kern="1200" dirty="0">
                        <a:ln>
                          <a:noFill/>
                        </a:ln>
                        <a:solidFill>
                          <a:schemeClr val="dk1"/>
                        </a:solidFill>
                        <a:effectLst/>
                        <a:latin typeface="+mn-lt"/>
                        <a:ea typeface="+mn-ea"/>
                        <a:cs typeface="+mn-cs"/>
                      </a:endParaRPr>
                    </a:p>
                    <a:p>
                      <a:pPr algn="just" rtl="1">
                        <a:lnSpc>
                          <a:spcPct val="115000"/>
                        </a:lnSpc>
                        <a:spcAft>
                          <a:spcPts val="0"/>
                        </a:spcAft>
                        <a:tabLst>
                          <a:tab pos="362585" algn="l"/>
                        </a:tabLst>
                      </a:pPr>
                      <a:r>
                        <a:rPr lang="en-US" sz="1050" kern="1200" dirty="0">
                          <a:ln>
                            <a:noFill/>
                          </a:ln>
                          <a:solidFill>
                            <a:schemeClr val="dk1"/>
                          </a:solidFill>
                          <a:effectLst/>
                          <a:latin typeface="+mn-lt"/>
                          <a:ea typeface="+mn-ea"/>
                          <a:cs typeface="+mn-cs"/>
                        </a:rPr>
                        <a:t> </a:t>
                      </a:r>
                    </a:p>
                    <a:p>
                      <a:pPr algn="just" rtl="1">
                        <a:lnSpc>
                          <a:spcPct val="115000"/>
                        </a:lnSpc>
                        <a:spcAft>
                          <a:spcPts val="0"/>
                        </a:spcAft>
                        <a:tabLst>
                          <a:tab pos="362585" algn="l"/>
                        </a:tabLst>
                      </a:pPr>
                      <a:r>
                        <a:rPr lang="fa-IR" sz="1050" kern="1200" dirty="0">
                          <a:ln>
                            <a:noFill/>
                          </a:ln>
                          <a:solidFill>
                            <a:schemeClr val="dk1"/>
                          </a:solidFill>
                          <a:effectLst/>
                          <a:latin typeface="+mn-lt"/>
                          <a:ea typeface="+mn-ea"/>
                          <a:cs typeface="+mn-cs"/>
                        </a:rPr>
                        <a:t> </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603133">
                <a:tc>
                  <a:txBody>
                    <a:bodyPr/>
                    <a:lstStyle/>
                    <a:p>
                      <a:pPr algn="ctr" rtl="1">
                        <a:lnSpc>
                          <a:spcPct val="115000"/>
                        </a:lnSpc>
                        <a:spcAft>
                          <a:spcPts val="1000"/>
                        </a:spcAft>
                      </a:pPr>
                      <a:r>
                        <a:rPr lang="fa-IR" sz="1000" kern="1200" dirty="0" smtClean="0">
                          <a:ln>
                            <a:noFill/>
                          </a:ln>
                          <a:solidFill>
                            <a:schemeClr val="dk1"/>
                          </a:solidFill>
                          <a:effectLst/>
                          <a:latin typeface="+mn-lt"/>
                          <a:ea typeface="+mn-ea"/>
                          <a:cs typeface="+mn-cs"/>
                        </a:rPr>
                        <a:t>3</a:t>
                      </a:r>
                      <a:endParaRPr lang="en-US" sz="1000" kern="1200" dirty="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kern="1200" dirty="0">
                          <a:ln>
                            <a:noFill/>
                          </a:ln>
                          <a:solidFill>
                            <a:schemeClr val="dk1"/>
                          </a:solidFill>
                          <a:effectLst/>
                          <a:latin typeface="+mn-lt"/>
                          <a:ea typeface="+mn-ea"/>
                          <a:cs typeface="+mn-cs"/>
                        </a:rPr>
                        <a:t>سيرالئون</a:t>
                      </a:r>
                      <a:endParaRPr lang="en-US" sz="1050" kern="1200" dirty="0">
                        <a:ln>
                          <a:noFill/>
                        </a:ln>
                        <a:solidFill>
                          <a:schemeClr val="dk1"/>
                        </a:solidFill>
                        <a:effectLst/>
                        <a:latin typeface="+mn-lt"/>
                        <a:ea typeface="+mn-ea"/>
                        <a:cs typeface="+mn-cs"/>
                      </a:endParaRPr>
                    </a:p>
                  </a:txBody>
                  <a:tcPr marL="50612" marR="5061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111125" algn="l"/>
                        </a:tabLst>
                      </a:pPr>
                      <a:r>
                        <a:rPr lang="ar-SA" sz="1050" kern="1200" dirty="0">
                          <a:ln>
                            <a:noFill/>
                          </a:ln>
                          <a:solidFill>
                            <a:schemeClr val="dk1"/>
                          </a:solidFill>
                          <a:effectLst/>
                          <a:latin typeface="+mn-lt"/>
                          <a:ea typeface="+mn-ea"/>
                          <a:cs typeface="+mn-cs"/>
                        </a:rPr>
                        <a:t>فروش نفت </a:t>
                      </a:r>
                      <a:endParaRPr lang="en-US" sz="1050" kern="1200" dirty="0">
                        <a:ln>
                          <a:noFill/>
                        </a:ln>
                        <a:solidFill>
                          <a:schemeClr val="dk1"/>
                        </a:solidFill>
                        <a:effectLst/>
                        <a:latin typeface="+mn-lt"/>
                        <a:ea typeface="+mn-ea"/>
                        <a:cs typeface="+mn-cs"/>
                      </a:endParaRPr>
                    </a:p>
                    <a:p>
                      <a:pPr algn="just" rtl="1">
                        <a:lnSpc>
                          <a:spcPct val="115000"/>
                        </a:lnSpc>
                        <a:spcAft>
                          <a:spcPts val="1000"/>
                        </a:spcAft>
                      </a:pPr>
                      <a:r>
                        <a:rPr lang="ar-SA" sz="1050" kern="1200" dirty="0">
                          <a:ln>
                            <a:noFill/>
                          </a:ln>
                          <a:solidFill>
                            <a:schemeClr val="dk1"/>
                          </a:solidFill>
                          <a:effectLst/>
                          <a:latin typeface="+mn-lt"/>
                          <a:ea typeface="+mn-ea"/>
                          <a:cs typeface="+mn-cs"/>
                        </a:rPr>
                        <a:t>مذاكره در خصوص بازسازي ، تعمير و توسعه پالايشگاه فري تاون</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en-US" sz="1050" kern="1200" dirty="0">
                          <a:ln>
                            <a:noFill/>
                          </a:ln>
                          <a:solidFill>
                            <a:schemeClr val="dk1"/>
                          </a:solidFill>
                          <a:effectLst/>
                          <a:latin typeface="+mn-lt"/>
                          <a:ea typeface="+mn-ea"/>
                          <a:cs typeface="+mn-cs"/>
                        </a:rPr>
                        <a:t> </a:t>
                      </a: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ar-SA" sz="1050" kern="1200" dirty="0">
                          <a:ln>
                            <a:noFill/>
                          </a:ln>
                          <a:solidFill>
                            <a:schemeClr val="dk1"/>
                          </a:solidFill>
                          <a:effectLst/>
                          <a:latin typeface="+mn-lt"/>
                          <a:ea typeface="+mn-ea"/>
                          <a:cs typeface="+mn-cs"/>
                        </a:rPr>
                        <a:t>همكاري در خصوص پروژه‌های پالايشگاهي(احداث/ بازسازی) در قالب ارائه خدمات مشاوره فنی و تخصصی</a:t>
                      </a:r>
                      <a:endParaRPr lang="en-US" sz="1050" kern="1200" dirty="0">
                        <a:ln>
                          <a:noFill/>
                        </a:ln>
                        <a:solidFill>
                          <a:schemeClr val="dk1"/>
                        </a:solidFill>
                        <a:effectLst/>
                        <a:latin typeface="+mn-lt"/>
                        <a:ea typeface="+mn-ea"/>
                        <a:cs typeface="+mn-cs"/>
                      </a:endParaRPr>
                    </a:p>
                    <a:p>
                      <a:pPr algn="justLow" rtl="1">
                        <a:lnSpc>
                          <a:spcPct val="115000"/>
                        </a:lnSpc>
                        <a:spcAft>
                          <a:spcPts val="1000"/>
                        </a:spcAft>
                      </a:pPr>
                      <a:r>
                        <a:rPr lang="fa-IR" sz="1050" kern="1200" dirty="0">
                          <a:ln>
                            <a:noFill/>
                          </a:ln>
                          <a:solidFill>
                            <a:schemeClr val="dk1"/>
                          </a:solidFill>
                          <a:effectLst/>
                          <a:latin typeface="+mn-lt"/>
                          <a:ea typeface="+mn-ea"/>
                          <a:cs typeface="+mn-cs"/>
                        </a:rPr>
                        <a:t>احداث و توسعه ظرفیت پالایشگاهی (در قالب سرمایه گذاری مشترک)</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en-US" sz="1050" kern="1200" dirty="0">
                          <a:ln>
                            <a:noFill/>
                          </a:ln>
                          <a:solidFill>
                            <a:schemeClr val="dk1"/>
                          </a:solidFill>
                          <a:effectLst/>
                          <a:latin typeface="+mn-lt"/>
                          <a:ea typeface="+mn-ea"/>
                          <a:cs typeface="+mn-cs"/>
                        </a:rPr>
                        <a:t> </a:t>
                      </a: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kern="1200" dirty="0">
                          <a:ln>
                            <a:noFill/>
                          </a:ln>
                          <a:solidFill>
                            <a:schemeClr val="dk1"/>
                          </a:solidFill>
                          <a:effectLst/>
                          <a:latin typeface="+mn-lt"/>
                          <a:ea typeface="+mn-ea"/>
                          <a:cs typeface="+mn-cs"/>
                        </a:rPr>
                        <a:t>با عنايت به دسترسي سيرالئون به آب‌هاي آزاد ، اين امكان وجود دارد كه به عنوان هاب انتقال و توزيع فرآورده هاي نفتي به كشورهاي همسايه متقاضي آن مورد همكاري قرارگيرد .</a:t>
                      </a:r>
                      <a:endParaRPr lang="en-US" sz="1050" kern="1200" dirty="0">
                        <a:ln>
                          <a:noFill/>
                        </a:ln>
                        <a:solidFill>
                          <a:schemeClr val="dk1"/>
                        </a:solidFill>
                        <a:effectLst/>
                        <a:latin typeface="+mn-lt"/>
                        <a:ea typeface="+mn-ea"/>
                        <a:cs typeface="+mn-cs"/>
                      </a:endParaRPr>
                    </a:p>
                  </a:txBody>
                  <a:tcPr marL="50612" marR="5061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218040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60512" y="332656"/>
            <a:ext cx="8915400" cy="571504"/>
          </a:xfrm>
        </p:spPr>
        <p:txBody>
          <a:bodyPr>
            <a:normAutofit/>
          </a:bodyPr>
          <a:lstStyle/>
          <a:p>
            <a:pPr algn="r"/>
            <a:r>
              <a:rPr lang="fa-IR" sz="2800" dirty="0" smtClean="0">
                <a:solidFill>
                  <a:srgbClr val="800000"/>
                </a:solidFill>
                <a:cs typeface="B Titr" pitchFamily="2" charset="-78"/>
              </a:rPr>
              <a:t>3)کشاوزی</a:t>
            </a:r>
            <a:endParaRPr lang="fa-IR" sz="2800" dirty="0">
              <a:solidFill>
                <a:srgbClr val="800000"/>
              </a:solidFill>
              <a:cs typeface="B Titr" pitchFamily="2" charset="-78"/>
            </a:endParaRPr>
          </a:p>
        </p:txBody>
      </p:sp>
      <p:sp>
        <p:nvSpPr>
          <p:cNvPr id="109569" name="Rectangle 1"/>
          <p:cNvSpPr>
            <a:spLocks noChangeArrowheads="1"/>
          </p:cNvSpPr>
          <p:nvPr/>
        </p:nvSpPr>
        <p:spPr bwMode="auto">
          <a:xfrm>
            <a:off x="200472" y="621373"/>
            <a:ext cx="9082559" cy="6132448"/>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algn="justLow" fontAlgn="base">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دارای </a:t>
            </a:r>
            <a:r>
              <a:rPr lang="fa-IR" sz="2800" b="1" dirty="0">
                <a:latin typeface="Calibri" pitchFamily="34" charset="0"/>
                <a:ea typeface="Times New Roman" pitchFamily="18" charset="0"/>
                <a:cs typeface="B Lotus" pitchFamily="2" charset="-78"/>
              </a:rPr>
              <a:t>پتانسیل بالایی برای خارج کردن قاره آفریقا از فقر و گرسنگی </a:t>
            </a:r>
            <a:endParaRPr lang="fa-IR" sz="2800" b="1" dirty="0" smtClean="0">
              <a:latin typeface="Calibri" pitchFamily="34" charset="0"/>
              <a:ea typeface="Times New Roman" pitchFamily="18" charset="0"/>
              <a:cs typeface="B Lotus" pitchFamily="2" charset="-78"/>
            </a:endParaRPr>
          </a:p>
          <a:p>
            <a:pPr algn="justLow" fontAlgn="base">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پیشرفت بسیار کند اصلاحات </a:t>
            </a:r>
            <a:r>
              <a:rPr lang="fa-IR" sz="2800" b="1" dirty="0">
                <a:latin typeface="Calibri" pitchFamily="34" charset="0"/>
                <a:ea typeface="Times New Roman" pitchFamily="18" charset="0"/>
                <a:cs typeface="B Lotus" pitchFamily="2" charset="-78"/>
              </a:rPr>
              <a:t>در این </a:t>
            </a:r>
            <a:r>
              <a:rPr lang="fa-IR" sz="2800" b="1" dirty="0" smtClean="0">
                <a:latin typeface="Calibri" pitchFamily="34" charset="0"/>
                <a:ea typeface="Times New Roman" pitchFamily="18" charset="0"/>
                <a:cs typeface="B Lotus" pitchFamily="2" charset="-78"/>
              </a:rPr>
              <a:t>بخش</a:t>
            </a:r>
            <a:endParaRPr lang="fa-IR" sz="2800" b="1" dirty="0">
              <a:latin typeface="Calibri" pitchFamily="34" charset="0"/>
              <a:ea typeface="Times New Roman" pitchFamily="18" charset="0"/>
              <a:cs typeface="B Lotus" pitchFamily="2" charset="-78"/>
            </a:endParaRPr>
          </a:p>
          <a:p>
            <a:pPr algn="justLow" fontAlgn="base">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32% </a:t>
            </a:r>
            <a:r>
              <a:rPr lang="en-US" sz="2800" b="1" dirty="0">
                <a:latin typeface="Calibri" pitchFamily="34" charset="0"/>
                <a:ea typeface="Times New Roman" pitchFamily="18" charset="0"/>
                <a:cs typeface="B Lotus" pitchFamily="2" charset="-78"/>
              </a:rPr>
              <a:t>GDP</a:t>
            </a:r>
            <a:r>
              <a:rPr lang="fa-IR" sz="2800" b="1" dirty="0">
                <a:latin typeface="Calibri" pitchFamily="34" charset="0"/>
                <a:ea typeface="Times New Roman" pitchFamily="18" charset="0"/>
                <a:cs typeface="B Lotus" pitchFamily="2" charset="-78"/>
              </a:rPr>
              <a:t> آفریقا و 65% نیروی </a:t>
            </a:r>
            <a:r>
              <a:rPr lang="fa-IR" sz="2800" b="1" dirty="0" smtClean="0">
                <a:latin typeface="Calibri" pitchFamily="34" charset="0"/>
                <a:ea typeface="Times New Roman" pitchFamily="18" charset="0"/>
                <a:cs typeface="B Lotus" pitchFamily="2" charset="-78"/>
              </a:rPr>
              <a:t>کار</a:t>
            </a:r>
            <a:endParaRPr lang="fa-IR" sz="2800" b="1" dirty="0">
              <a:latin typeface="Calibri" pitchFamily="34" charset="0"/>
              <a:ea typeface="Times New Roman" pitchFamily="18" charset="0"/>
              <a:cs typeface="B Lotus" pitchFamily="2" charset="-78"/>
            </a:endParaRPr>
          </a:p>
          <a:p>
            <a:pPr algn="justLow" fontAlgn="base">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85 % نیروی کار در بسیاری از کشورها</a:t>
            </a:r>
          </a:p>
          <a:p>
            <a:pPr algn="justLow" fontAlgn="base">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تامین بخش </a:t>
            </a:r>
            <a:r>
              <a:rPr lang="fa-IR" sz="2800" b="1" dirty="0">
                <a:latin typeface="Calibri" pitchFamily="34" charset="0"/>
                <a:ea typeface="Times New Roman" pitchFamily="18" charset="0"/>
                <a:cs typeface="B Lotus" pitchFamily="2" charset="-78"/>
              </a:rPr>
              <a:t>عمده نیاز </a:t>
            </a:r>
            <a:r>
              <a:rPr lang="fa-IR" sz="2800" b="1" dirty="0" smtClean="0">
                <a:latin typeface="Calibri" pitchFamily="34" charset="0"/>
                <a:ea typeface="Times New Roman" pitchFamily="18" charset="0"/>
                <a:cs typeface="B Lotus" pitchFamily="2" charset="-78"/>
              </a:rPr>
              <a:t>از </a:t>
            </a:r>
            <a:r>
              <a:rPr lang="fa-IR" sz="2800" b="1" dirty="0">
                <a:latin typeface="Calibri" pitchFamily="34" charset="0"/>
                <a:ea typeface="Times New Roman" pitchFamily="18" charset="0"/>
                <a:cs typeface="B Lotus" pitchFamily="2" charset="-78"/>
              </a:rPr>
              <a:t>طریق </a:t>
            </a:r>
            <a:r>
              <a:rPr lang="fa-IR" sz="2800" b="1" dirty="0" smtClean="0">
                <a:latin typeface="Calibri" pitchFamily="34" charset="0"/>
                <a:ea typeface="Times New Roman" pitchFamily="18" charset="0"/>
                <a:cs typeface="B Lotus" pitchFamily="2" charset="-78"/>
              </a:rPr>
              <a:t>واردات</a:t>
            </a:r>
            <a:endParaRPr lang="en-US" sz="2800" b="1" dirty="0">
              <a:latin typeface="Arial" pitchFamily="34" charset="0"/>
              <a:cs typeface="B Lotus" pitchFamily="2" charset="-78"/>
            </a:endParaRPr>
          </a:p>
          <a:p>
            <a:pPr algn="justLow" eaLnBrk="0" fontAlgn="base" hangingPunct="0">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واردات </a:t>
            </a:r>
            <a:r>
              <a:rPr lang="fa-IR" sz="2800" b="1" dirty="0">
                <a:latin typeface="Calibri" pitchFamily="34" charset="0"/>
                <a:ea typeface="Times New Roman" pitchFamily="18" charset="0"/>
                <a:cs typeface="B Lotus" pitchFamily="2" charset="-78"/>
              </a:rPr>
              <a:t>محصولات کشاورزی </a:t>
            </a:r>
            <a:r>
              <a:rPr lang="fa-IR" sz="2800" b="1" dirty="0" smtClean="0">
                <a:latin typeface="Calibri" pitchFamily="34" charset="0"/>
                <a:ea typeface="Times New Roman" pitchFamily="18" charset="0"/>
                <a:cs typeface="B Lotus" pitchFamily="2" charset="-78"/>
              </a:rPr>
              <a:t>حدود </a:t>
            </a:r>
            <a:r>
              <a:rPr lang="fa-IR" sz="2800" b="1" dirty="0">
                <a:latin typeface="Calibri" pitchFamily="34" charset="0"/>
                <a:ea typeface="Times New Roman" pitchFamily="18" charset="0"/>
                <a:cs typeface="B Lotus" pitchFamily="2" charset="-78"/>
              </a:rPr>
              <a:t>94 میلیارد دلار </a:t>
            </a:r>
            <a:endParaRPr lang="fa-IR" sz="2800" b="1" dirty="0" smtClean="0">
              <a:latin typeface="Calibri" pitchFamily="34" charset="0"/>
              <a:ea typeface="Times New Roman" pitchFamily="18" charset="0"/>
              <a:cs typeface="B Lotus" pitchFamily="2" charset="-78"/>
            </a:endParaRPr>
          </a:p>
          <a:p>
            <a:pPr algn="justLow" eaLnBrk="0" fontAlgn="base" hangingPunct="0">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صادرات محصولات کشاورزی 60 </a:t>
            </a:r>
            <a:r>
              <a:rPr lang="fa-IR" sz="2800" b="1" dirty="0">
                <a:latin typeface="Calibri" pitchFamily="34" charset="0"/>
                <a:ea typeface="Times New Roman" pitchFamily="18" charset="0"/>
                <a:cs typeface="B Lotus" pitchFamily="2" charset="-78"/>
              </a:rPr>
              <a:t>میلیارد </a:t>
            </a:r>
            <a:r>
              <a:rPr lang="fa-IR" sz="2800" b="1" dirty="0" smtClean="0">
                <a:latin typeface="Calibri" pitchFamily="34" charset="0"/>
                <a:ea typeface="Times New Roman" pitchFamily="18" charset="0"/>
                <a:cs typeface="B Lotus" pitchFamily="2" charset="-78"/>
              </a:rPr>
              <a:t>دلار</a:t>
            </a:r>
            <a:endParaRPr lang="en-US" sz="2800" b="1" dirty="0">
              <a:latin typeface="Arial" pitchFamily="34" charset="0"/>
              <a:cs typeface="B Lotus" pitchFamily="2" charset="-78"/>
            </a:endParaRPr>
          </a:p>
          <a:p>
            <a:pPr algn="justLow" eaLnBrk="0" fontAlgn="base" hangingPunct="0">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وجود </a:t>
            </a:r>
            <a:r>
              <a:rPr lang="fa-IR" sz="2800" b="1" dirty="0">
                <a:latin typeface="Calibri" pitchFamily="34" charset="0"/>
                <a:ea typeface="Times New Roman" pitchFamily="18" charset="0"/>
                <a:cs typeface="B Lotus" pitchFamily="2" charset="-78"/>
              </a:rPr>
              <a:t>میلیونها هکتار زمین قابل کشت غیر بهره </a:t>
            </a:r>
            <a:r>
              <a:rPr lang="fa-IR" sz="2800" b="1" dirty="0" smtClean="0">
                <a:latin typeface="Calibri" pitchFamily="34" charset="0"/>
                <a:ea typeface="Times New Roman" pitchFamily="18" charset="0"/>
                <a:cs typeface="B Lotus" pitchFamily="2" charset="-78"/>
              </a:rPr>
              <a:t>برداری</a:t>
            </a:r>
            <a:endParaRPr lang="fa-IR" sz="2800" b="1" dirty="0">
              <a:latin typeface="Calibri" pitchFamily="34" charset="0"/>
              <a:ea typeface="Times New Roman" pitchFamily="18" charset="0"/>
              <a:cs typeface="B Lotus" pitchFamily="2" charset="-78"/>
            </a:endParaRPr>
          </a:p>
          <a:p>
            <a:pPr algn="justLow" eaLnBrk="0" fontAlgn="base" hangingPunct="0">
              <a:lnSpc>
                <a:spcPct val="140000"/>
              </a:lnSpc>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وجود  </a:t>
            </a:r>
            <a:r>
              <a:rPr lang="fa-IR" sz="2800" b="1" dirty="0">
                <a:latin typeface="Calibri" pitchFamily="34" charset="0"/>
                <a:ea typeface="Times New Roman" pitchFamily="18" charset="0"/>
                <a:cs typeface="B Lotus" pitchFamily="2" charset="-78"/>
              </a:rPr>
              <a:t>60% </a:t>
            </a:r>
            <a:r>
              <a:rPr lang="fa-IR" sz="2800" b="1" dirty="0" smtClean="0">
                <a:latin typeface="Calibri" pitchFamily="34" charset="0"/>
                <a:ea typeface="Times New Roman" pitchFamily="18" charset="0"/>
                <a:cs typeface="B Lotus" pitchFamily="2" charset="-78"/>
              </a:rPr>
              <a:t>زمینهای </a:t>
            </a:r>
            <a:r>
              <a:rPr lang="fa-IR" sz="2800" b="1" dirty="0">
                <a:latin typeface="Calibri" pitchFamily="34" charset="0"/>
                <a:ea typeface="Times New Roman" pitchFamily="18" charset="0"/>
                <a:cs typeface="B Lotus" pitchFamily="2" charset="-78"/>
              </a:rPr>
              <a:t>قابل کشت بهره برداری نشده جهان در آفریقای زیر </a:t>
            </a:r>
            <a:r>
              <a:rPr lang="fa-IR" sz="2800" b="1" dirty="0" smtClean="0">
                <a:latin typeface="Calibri" pitchFamily="34" charset="0"/>
                <a:ea typeface="Times New Roman" pitchFamily="18" charset="0"/>
                <a:cs typeface="B Lotus" pitchFamily="2" charset="-78"/>
              </a:rPr>
              <a:t>صحرا</a:t>
            </a:r>
            <a:endParaRPr lang="fa-IR" sz="2800" b="1" dirty="0">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6696" y="31965"/>
            <a:ext cx="7560840" cy="444708"/>
          </a:xfrm>
        </p:spPr>
        <p:txBody>
          <a:bodyPr>
            <a:noAutofit/>
          </a:bodyPr>
          <a:lstStyle/>
          <a:p>
            <a:pPr algn="r" rtl="1"/>
            <a:r>
              <a:rPr lang="fa-IR" sz="2800" b="1" dirty="0">
                <a:ln w="11430"/>
                <a:solidFill>
                  <a:srgbClr val="800000"/>
                </a:solidFill>
                <a:cs typeface="Titr" pitchFamily="2" charset="-78"/>
              </a:rPr>
              <a:t>سياست های وزارت نفت (ادامه)</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56895384"/>
              </p:ext>
            </p:extLst>
          </p:nvPr>
        </p:nvGraphicFramePr>
        <p:xfrm>
          <a:off x="1856656" y="620688"/>
          <a:ext cx="7929155" cy="6485927"/>
        </p:xfrm>
        <a:graphic>
          <a:graphicData uri="http://schemas.openxmlformats.org/drawingml/2006/table">
            <a:tbl>
              <a:tblPr rtl="1" firstRow="1" firstCol="1" bandRow="1">
                <a:tableStyleId>{5C22544A-7EE6-4342-B048-85BDC9FD1C3A}</a:tableStyleId>
              </a:tblPr>
              <a:tblGrid>
                <a:gridCol w="168988"/>
                <a:gridCol w="541765"/>
                <a:gridCol w="2316923"/>
                <a:gridCol w="692122"/>
                <a:gridCol w="1806288"/>
                <a:gridCol w="642434"/>
                <a:gridCol w="1760635"/>
              </a:tblGrid>
              <a:tr h="674915">
                <a:tc>
                  <a:txBody>
                    <a:bodyPr/>
                    <a:lstStyle/>
                    <a:p>
                      <a:pPr algn="ctr" rtl="1">
                        <a:lnSpc>
                          <a:spcPct val="115000"/>
                        </a:lnSpc>
                        <a:spcAft>
                          <a:spcPts val="1000"/>
                        </a:spcAft>
                      </a:pPr>
                      <a:r>
                        <a:rPr lang="fa-IR" sz="1000" dirty="0">
                          <a:solidFill>
                            <a:schemeClr val="tx1"/>
                          </a:solidFill>
                          <a:effectLst/>
                        </a:rPr>
                        <a:t>رديف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chemeClr val="tx1"/>
                          </a:solidFill>
                          <a:effectLst/>
                        </a:rPr>
                        <a:t>نام كشور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endParaRPr lang="fa-IR" sz="1000" dirty="0" smtClean="0">
                        <a:solidFill>
                          <a:schemeClr val="tx1"/>
                        </a:solidFill>
                        <a:effectLst/>
                      </a:endParaRPr>
                    </a:p>
                    <a:p>
                      <a:pPr algn="ctr" rtl="1">
                        <a:lnSpc>
                          <a:spcPct val="115000"/>
                        </a:lnSpc>
                        <a:spcAft>
                          <a:spcPts val="1000"/>
                        </a:spcAft>
                      </a:pPr>
                      <a:r>
                        <a:rPr lang="fa-IR" sz="1000" dirty="0" smtClean="0">
                          <a:solidFill>
                            <a:schemeClr val="tx1"/>
                          </a:solidFill>
                          <a:effectLst/>
                        </a:rPr>
                        <a:t>همکاری </a:t>
                      </a:r>
                      <a:r>
                        <a:rPr lang="fa-IR" sz="1000" dirty="0">
                          <a:solidFill>
                            <a:schemeClr val="tx1"/>
                          </a:solidFill>
                          <a:effectLst/>
                        </a:rPr>
                        <a:t>های پیشین</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chemeClr val="tx1"/>
                          </a:solidFill>
                          <a:effectLst/>
                        </a:rPr>
                        <a:t>اهداف كوتاه مدت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chemeClr val="tx1"/>
                          </a:solidFill>
                          <a:effectLst/>
                        </a:rPr>
                        <a:t>اهداف ميان مدت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chemeClr val="tx1"/>
                          </a:solidFill>
                          <a:effectLst/>
                        </a:rPr>
                        <a:t>اهداف بلند مدت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endParaRPr lang="fa-IR" sz="1000" dirty="0" smtClean="0">
                        <a:solidFill>
                          <a:schemeClr val="tx1"/>
                        </a:solidFill>
                        <a:effectLst/>
                      </a:endParaRPr>
                    </a:p>
                    <a:p>
                      <a:pPr algn="ctr" rtl="1">
                        <a:lnSpc>
                          <a:spcPct val="115000"/>
                        </a:lnSpc>
                        <a:spcAft>
                          <a:spcPts val="1000"/>
                        </a:spcAft>
                      </a:pPr>
                      <a:r>
                        <a:rPr lang="fa-IR" sz="1000" dirty="0" smtClean="0">
                          <a:solidFill>
                            <a:schemeClr val="tx1"/>
                          </a:solidFill>
                          <a:effectLst/>
                        </a:rPr>
                        <a:t>پیشنهاد </a:t>
                      </a:r>
                      <a:r>
                        <a:rPr lang="fa-IR" sz="1000" dirty="0">
                          <a:solidFill>
                            <a:schemeClr val="tx1"/>
                          </a:solidFill>
                          <a:effectLst/>
                        </a:rPr>
                        <a:t>جهت توسعه سطح  تعاملات</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16539">
                <a:tc>
                  <a:txBody>
                    <a:bodyPr/>
                    <a:lstStyle/>
                    <a:p>
                      <a:pPr algn="ctr" rtl="0">
                        <a:lnSpc>
                          <a:spcPct val="115000"/>
                        </a:lnSpc>
                        <a:spcAft>
                          <a:spcPts val="1000"/>
                        </a:spcAft>
                      </a:pPr>
                      <a:r>
                        <a:rPr lang="fa-IR" sz="1000" dirty="0" smtClean="0">
                          <a:solidFill>
                            <a:schemeClr val="tx1"/>
                          </a:solidFill>
                          <a:effectLst/>
                        </a:rPr>
                        <a:t>4</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نيجريه</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111125" algn="l"/>
                        </a:tabLst>
                      </a:pPr>
                      <a:r>
                        <a:rPr lang="ar-SA" sz="1050" dirty="0">
                          <a:effectLst/>
                        </a:rPr>
                        <a:t>مشارکت شرکت مهندسی تاسیسات دریایی در پروژه خط لوله انتقال گاز از دریا به نیروگاه کالابار</a:t>
                      </a:r>
                      <a:endParaRPr lang="en-US" sz="1050" dirty="0">
                        <a:effectLst/>
                      </a:endParaRPr>
                    </a:p>
                    <a:p>
                      <a:pPr algn="just" rtl="1">
                        <a:lnSpc>
                          <a:spcPct val="115000"/>
                        </a:lnSpc>
                        <a:spcAft>
                          <a:spcPts val="0"/>
                        </a:spcAft>
                        <a:tabLst>
                          <a:tab pos="111125" algn="l"/>
                        </a:tabLst>
                      </a:pPr>
                      <a:r>
                        <a:rPr lang="ar-SA" sz="1050" dirty="0">
                          <a:effectLst/>
                        </a:rPr>
                        <a:t>پروژه احداث كارخانه كوتينگ و يارد ساخت سكوهاي دريائي مناقصه نصب سکوهای‌سرچاهی جدید و بهینه‎سازی سکوهای موجود به همراه نصب خطوط لوله انتقال بین واحدها در بستر دریا</a:t>
                      </a:r>
                      <a:endParaRPr lang="en-US" sz="1050" dirty="0">
                        <a:effectLst/>
                      </a:endParaRPr>
                    </a:p>
                    <a:p>
                      <a:pPr algn="just" rtl="1">
                        <a:lnSpc>
                          <a:spcPct val="115000"/>
                        </a:lnSpc>
                        <a:spcAft>
                          <a:spcPts val="0"/>
                        </a:spcAft>
                        <a:tabLst>
                          <a:tab pos="111125" algn="l"/>
                        </a:tabLst>
                      </a:pPr>
                      <a:r>
                        <a:rPr lang="ar-SA" sz="1050" dirty="0">
                          <a:effectLst/>
                        </a:rPr>
                        <a:t>امضا تفاهم نامه مابين شركت پتروپارس و شركت </a:t>
                      </a:r>
                      <a:r>
                        <a:rPr lang="en-US" sz="1050" dirty="0">
                          <a:effectLst/>
                        </a:rPr>
                        <a:t>QUANTUM</a:t>
                      </a:r>
                      <a:r>
                        <a:rPr lang="ar-SA" sz="1050" dirty="0">
                          <a:effectLst/>
                        </a:rPr>
                        <a:t> نيجريه جهت حضور در مناقصه گازی</a:t>
                      </a:r>
                      <a:r>
                        <a:rPr lang="en-US" sz="1050" dirty="0">
                          <a:effectLst/>
                        </a:rPr>
                        <a:t>NNPC</a:t>
                      </a:r>
                    </a:p>
                    <a:p>
                      <a:pPr algn="just" rtl="1">
                        <a:lnSpc>
                          <a:spcPct val="115000"/>
                        </a:lnSpc>
                        <a:spcAft>
                          <a:spcPts val="0"/>
                        </a:spcAft>
                        <a:tabLst>
                          <a:tab pos="111125" algn="l"/>
                          <a:tab pos="201295" algn="l"/>
                        </a:tabLst>
                      </a:pPr>
                      <a:r>
                        <a:rPr lang="ar-SA" sz="1050" dirty="0">
                          <a:effectLst/>
                        </a:rPr>
                        <a:t>از سال1380 تا  1388 سه محموله پلی‎اتيلن سنگين و يک محموله پی‎وی‎سی به مقصد نيجريه صادر شده است.</a:t>
                      </a:r>
                      <a:endParaRPr lang="en-US" sz="1050" dirty="0">
                        <a:effectLst/>
                      </a:endParaRPr>
                    </a:p>
                    <a:p>
                      <a:pPr algn="just" rtl="1">
                        <a:lnSpc>
                          <a:spcPct val="115000"/>
                        </a:lnSpc>
                        <a:spcAft>
                          <a:spcPts val="0"/>
                        </a:spcAft>
                        <a:tabLst>
                          <a:tab pos="111125" algn="l"/>
                          <a:tab pos="201295" algn="l"/>
                        </a:tabLst>
                      </a:pPr>
                      <a:r>
                        <a:rPr lang="fa-IR" sz="1050" dirty="0">
                          <a:effectLst/>
                        </a:rPr>
                        <a:t>حضور در پنج دوره اجلاس کمیسیون مشترک که آخرین آن خرداد ماه  1393 در نیجریه صورت گرفت.</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dirty="0">
                          <a:effectLst/>
                        </a:rPr>
                        <a:t>افزايش همكاري و هماهنگي بين دو كشور در سازمان كشورهاي صادر كننده نفت (اوپك) و مجمع كشورهاي صادر كننده گاز </a:t>
                      </a:r>
                      <a:endParaRPr lang="en-US" sz="1050" dirty="0">
                        <a:effectLst/>
                      </a:endParaRPr>
                    </a:p>
                    <a:p>
                      <a:pPr algn="just" rtl="1">
                        <a:lnSpc>
                          <a:spcPct val="115000"/>
                        </a:lnSpc>
                        <a:spcAft>
                          <a:spcPts val="1000"/>
                        </a:spcAft>
                      </a:pPr>
                      <a:r>
                        <a:rPr lang="fa-IR" sz="1050" dirty="0">
                          <a:effectLst/>
                        </a:rPr>
                        <a:t>اجرایی نمودن بندهای آخرین کمیسیون مشترک</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rgbClr val="FF0000"/>
                          </a:solidFill>
                          <a:effectLst/>
                        </a:rPr>
                        <a:t>صادرات فرآورده هاي نفتي و محصولات پتروشيمي</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effectLst/>
                        </a:rPr>
                        <a:t>ارائه خدمات فني و مهندسي در زمينه صنعت نفت به نيجريه از طريق شركت هاي خصوصی علاقه‌مند به همكاري با آن كشور</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158750" algn="l"/>
                          <a:tab pos="292100" algn="l"/>
                        </a:tabLst>
                      </a:pPr>
                      <a:r>
                        <a:rPr lang="ar-SA" sz="1050" dirty="0">
                          <a:solidFill>
                            <a:srgbClr val="FF0000"/>
                          </a:solidFill>
                          <a:effectLst/>
                        </a:rPr>
                        <a:t>انتقال تجربه در زمینه تولید کودهای شیمیایی و صادرات محصولات پتروشیمی به نیجریه</a:t>
                      </a:r>
                      <a:endParaRPr lang="en-US" sz="1050" dirty="0">
                        <a:solidFill>
                          <a:srgbClr val="FF0000"/>
                        </a:solidFill>
                        <a:effectLst/>
                      </a:endParaRPr>
                    </a:p>
                    <a:p>
                      <a:pPr algn="just" rtl="1">
                        <a:lnSpc>
                          <a:spcPct val="115000"/>
                        </a:lnSpc>
                        <a:spcAft>
                          <a:spcPts val="0"/>
                        </a:spcAft>
                        <a:tabLst>
                          <a:tab pos="-158750" algn="l"/>
                          <a:tab pos="292100" algn="l"/>
                        </a:tabLst>
                      </a:pPr>
                      <a:r>
                        <a:rPr lang="en-US" sz="1050" dirty="0">
                          <a:effectLst/>
                        </a:rPr>
                        <a:t> </a:t>
                      </a:r>
                    </a:p>
                    <a:p>
                      <a:pPr algn="just" rtl="1">
                        <a:lnSpc>
                          <a:spcPct val="115000"/>
                        </a:lnSpc>
                        <a:spcAft>
                          <a:spcPts val="0"/>
                        </a:spcAft>
                        <a:tabLst>
                          <a:tab pos="-1059180" algn="l"/>
                          <a:tab pos="-68580" algn="l"/>
                          <a:tab pos="111125" algn="l"/>
                          <a:tab pos="146685" algn="l"/>
                          <a:tab pos="292100" algn="r"/>
                        </a:tabLst>
                      </a:pPr>
                      <a:r>
                        <a:rPr lang="ar-SA" sz="1050" dirty="0">
                          <a:effectLst/>
                        </a:rPr>
                        <a:t>برگزاری دوره های آموزش فنی کارشناسان نیجریه ای</a:t>
                      </a:r>
                      <a:endParaRPr lang="en-US" sz="1050" dirty="0">
                        <a:effectLst/>
                      </a:endParaRPr>
                    </a:p>
                    <a:p>
                      <a:pPr algn="just" rtl="1">
                        <a:lnSpc>
                          <a:spcPct val="115000"/>
                        </a:lnSpc>
                        <a:spcAft>
                          <a:spcPts val="0"/>
                        </a:spcAft>
                        <a:tabLst>
                          <a:tab pos="-1059180" algn="l"/>
                          <a:tab pos="-68580" algn="l"/>
                          <a:tab pos="111125" algn="l"/>
                          <a:tab pos="146685" algn="l"/>
                          <a:tab pos="292100" algn="r"/>
                        </a:tabLst>
                      </a:pPr>
                      <a:r>
                        <a:rPr lang="fa-IR" sz="1050" dirty="0">
                          <a:effectLst/>
                        </a:rPr>
                        <a:t>افزايش همكاري و هماهنگي بين دو كشور در زمینه فعالیت های سازمان اوپک</a:t>
                      </a:r>
                      <a:r>
                        <a:rPr lang="ar-SA" sz="1050" dirty="0">
                          <a:effectLst/>
                        </a:rPr>
                        <a:t> و مجمع صادرکنندگان گاز</a:t>
                      </a:r>
                      <a:endParaRPr lang="en-US" sz="1050" dirty="0">
                        <a:effectLst/>
                      </a:endParaRPr>
                    </a:p>
                    <a:p>
                      <a:pPr algn="just" rtl="1">
                        <a:lnSpc>
                          <a:spcPct val="115000"/>
                        </a:lnSpc>
                        <a:spcAft>
                          <a:spcPts val="0"/>
                        </a:spcAft>
                        <a:tabLst>
                          <a:tab pos="-1059180" algn="l"/>
                          <a:tab pos="-68580" algn="l"/>
                          <a:tab pos="111125" algn="l"/>
                          <a:tab pos="146685" algn="l"/>
                          <a:tab pos="292100" algn="r"/>
                        </a:tabLst>
                      </a:pPr>
                      <a:r>
                        <a:rPr lang="en-US" sz="1050" dirty="0">
                          <a:effectLst/>
                        </a:rPr>
                        <a:t> </a:t>
                      </a:r>
                    </a:p>
                    <a:p>
                      <a:pPr algn="just" rtl="1">
                        <a:lnSpc>
                          <a:spcPct val="115000"/>
                        </a:lnSpc>
                        <a:spcAft>
                          <a:spcPts val="1000"/>
                        </a:spcAft>
                      </a:pPr>
                      <a:r>
                        <a:rPr lang="fa-IR" sz="1050" dirty="0">
                          <a:effectLst/>
                        </a:rPr>
                        <a:t> </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89873">
                <a:tc>
                  <a:txBody>
                    <a:bodyPr/>
                    <a:lstStyle/>
                    <a:p>
                      <a:pPr algn="ctr" rtl="0">
                        <a:lnSpc>
                          <a:spcPct val="115000"/>
                        </a:lnSpc>
                        <a:spcAft>
                          <a:spcPts val="1000"/>
                        </a:spcAft>
                      </a:pPr>
                      <a:r>
                        <a:rPr lang="fa-IR" sz="1000" dirty="0" smtClean="0">
                          <a:solidFill>
                            <a:schemeClr val="tx1"/>
                          </a:solidFill>
                          <a:effectLst/>
                        </a:rPr>
                        <a:t>5</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مصر</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291465" algn="l"/>
                        </a:tabLst>
                      </a:pPr>
                      <a:r>
                        <a:rPr lang="ar-SA" sz="1050" dirty="0">
                          <a:effectLst/>
                        </a:rPr>
                        <a:t>انعقاد دو قرارداد مجزا با شرکت سومد يكي درمورد انتقال نفت از بندر عين سخنا در درياي سرخ به بندر سيدي كرير در درياي مديترانه و ديگري قرارداد ذخيره سازي در بندر سيدي كرير</a:t>
                      </a:r>
                      <a:r>
                        <a:rPr lang="fa-IR" sz="1050" dirty="0">
                          <a:effectLst/>
                        </a:rPr>
                        <a:t> که در نهایت به </a:t>
                      </a:r>
                      <a:r>
                        <a:rPr lang="ar-SA" sz="1050" dirty="0">
                          <a:effectLst/>
                        </a:rPr>
                        <a:t>لغو قرارداد ذخیره سازی و انتقال نفت خام ایران از طرف شرکت سومد در زمان تحریم‌ها منجر گردید.</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dirty="0">
                          <a:effectLst/>
                        </a:rPr>
                        <a:t>افزايش همكاري و هماهنگي بين دو كشور در مجمع كشورهاي صادر كننده گاز</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effectLst/>
                        </a:rPr>
                        <a:t>قرارداد فی‌مابین جهت انتقال نفت از بند عین سخنا دریا سرخ به بندر سیدی کریر که از سال 2012 تمدید نشده است(به دلیل دوران تحریم و تحولات داخلی مصر)این طرح جهت  انتقال نفت به تركيه و مقاصد ديگر است.</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effectLst/>
                        </a:rPr>
                        <a:t> </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pPr>
                      <a:r>
                        <a:rPr lang="fa-IR" sz="1050" dirty="0">
                          <a:effectLst/>
                        </a:rPr>
                        <a:t>پیگیری تمدید قرارداد ذخیره سازی و انتقال نفت خام ایران با شرکت سومد که در این زمینه وزارت نفت خواستار پیگیری موضوع از طریق وزارتخانه های امور خارجه و اطلاعات شده است.</a:t>
                      </a:r>
                      <a:endParaRPr lang="en-US" sz="1050" dirty="0">
                        <a:effectLst/>
                        <a:latin typeface="Calibri" panose="020F0502020204030204" pitchFamily="34" charset="0"/>
                        <a:ea typeface="Times New Roman" panose="02020603050405020304" pitchFamily="18" charset="0"/>
                        <a:cs typeface="Arial" panose="020B0604020202020204" pitchFamily="34" charset="0"/>
                      </a:endParaRPr>
                    </a:p>
                  </a:txBody>
                  <a:tcPr marL="53076" marR="530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4326242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876948463"/>
              </p:ext>
            </p:extLst>
          </p:nvPr>
        </p:nvGraphicFramePr>
        <p:xfrm>
          <a:off x="1424608" y="588599"/>
          <a:ext cx="7873775" cy="6415913"/>
        </p:xfrm>
        <a:graphic>
          <a:graphicData uri="http://schemas.openxmlformats.org/drawingml/2006/table">
            <a:tbl>
              <a:tblPr rtl="1" firstRow="1" firstCol="1" bandRow="1">
                <a:tableStyleId>{5C22544A-7EE6-4342-B048-85BDC9FD1C3A}</a:tableStyleId>
              </a:tblPr>
              <a:tblGrid>
                <a:gridCol w="193099"/>
                <a:gridCol w="469826"/>
                <a:gridCol w="2014008"/>
                <a:gridCol w="788401"/>
                <a:gridCol w="1206853"/>
                <a:gridCol w="1205914"/>
                <a:gridCol w="1995674"/>
              </a:tblGrid>
              <a:tr h="703174">
                <a:tc>
                  <a:txBody>
                    <a:bodyPr/>
                    <a:lstStyle/>
                    <a:p>
                      <a:pPr algn="ctr" rtl="1">
                        <a:lnSpc>
                          <a:spcPct val="115000"/>
                        </a:lnSpc>
                        <a:spcAft>
                          <a:spcPts val="1000"/>
                        </a:spcAft>
                      </a:pPr>
                      <a:r>
                        <a:rPr lang="fa-IR" sz="1050" dirty="0">
                          <a:solidFill>
                            <a:schemeClr val="tx1"/>
                          </a:solidFill>
                          <a:effectLst/>
                        </a:rPr>
                        <a:t>رديف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نام كشور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همکاری های پیشین</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اهداف كوتاه مدت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اهداف ميان مدت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اهداف بلند مدت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پیشنهاد جهت توسعه سطح  تعاملات</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49596">
                <a:tc>
                  <a:txBody>
                    <a:bodyPr/>
                    <a:lstStyle/>
                    <a:p>
                      <a:pPr algn="ctr" rtl="0">
                        <a:lnSpc>
                          <a:spcPct val="115000"/>
                        </a:lnSpc>
                        <a:spcAft>
                          <a:spcPts val="1000"/>
                        </a:spcAft>
                      </a:pPr>
                      <a:r>
                        <a:rPr lang="fa-IR" sz="1050" dirty="0" smtClean="0">
                          <a:solidFill>
                            <a:schemeClr val="tx1"/>
                          </a:solidFill>
                          <a:effectLst/>
                        </a:rPr>
                        <a:t>6</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الجزایر</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tabLst>
                          <a:tab pos="291465" algn="l"/>
                        </a:tabLst>
                      </a:pPr>
                      <a:r>
                        <a:rPr lang="ar-SA" sz="1050" dirty="0">
                          <a:solidFill>
                            <a:schemeClr val="tx1"/>
                          </a:solidFill>
                          <a:effectLst/>
                        </a:rPr>
                        <a:t> </a:t>
                      </a:r>
                      <a:endParaRPr lang="en-US" sz="1050" dirty="0">
                        <a:solidFill>
                          <a:schemeClr val="tx1"/>
                        </a:solidFill>
                        <a:effectLst/>
                      </a:endParaRPr>
                    </a:p>
                    <a:p>
                      <a:pPr algn="just" rtl="1">
                        <a:lnSpc>
                          <a:spcPct val="115000"/>
                        </a:lnSpc>
                        <a:spcAft>
                          <a:spcPts val="0"/>
                        </a:spcAft>
                        <a:tabLst>
                          <a:tab pos="291465" algn="l"/>
                        </a:tabLst>
                      </a:pPr>
                      <a:r>
                        <a:rPr lang="ar-SA" sz="1050" dirty="0">
                          <a:solidFill>
                            <a:schemeClr val="tx1"/>
                          </a:solidFill>
                          <a:effectLst/>
                        </a:rPr>
                        <a:t>واگذاري نمايندگي فروش محصولات پتروشيمي ايران به شركت </a:t>
                      </a:r>
                      <a:r>
                        <a:rPr lang="en-US" sz="1050" dirty="0">
                          <a:solidFill>
                            <a:schemeClr val="tx1"/>
                          </a:solidFill>
                          <a:effectLst/>
                        </a:rPr>
                        <a:t>POLAL </a:t>
                      </a:r>
                      <a:r>
                        <a:rPr lang="ar-SA" sz="1050" dirty="0">
                          <a:solidFill>
                            <a:schemeClr val="tx1"/>
                          </a:solidFill>
                          <a:effectLst/>
                        </a:rPr>
                        <a:t>در تيرماه 1383</a:t>
                      </a:r>
                      <a:endParaRPr lang="en-US" sz="1050" dirty="0">
                        <a:solidFill>
                          <a:schemeClr val="tx1"/>
                        </a:solidFill>
                        <a:effectLst/>
                      </a:endParaRPr>
                    </a:p>
                    <a:p>
                      <a:pPr algn="just" rtl="1">
                        <a:lnSpc>
                          <a:spcPct val="115000"/>
                        </a:lnSpc>
                        <a:spcAft>
                          <a:spcPts val="0"/>
                        </a:spcAft>
                        <a:tabLst>
                          <a:tab pos="291465" algn="l"/>
                        </a:tabLst>
                      </a:pPr>
                      <a:r>
                        <a:rPr lang="ar-SA" sz="1050" dirty="0">
                          <a:solidFill>
                            <a:schemeClr val="tx1"/>
                          </a:solidFill>
                          <a:effectLst/>
                        </a:rPr>
                        <a:t>تفاهم‎نامه‎اي با شركت معتبر </a:t>
                      </a:r>
                      <a:r>
                        <a:rPr lang="en-US" sz="1050" dirty="0" err="1">
                          <a:solidFill>
                            <a:schemeClr val="tx1"/>
                          </a:solidFill>
                          <a:effectLst/>
                        </a:rPr>
                        <a:t>Sonatrach</a:t>
                      </a:r>
                      <a:r>
                        <a:rPr lang="en-US" sz="1050" dirty="0">
                          <a:solidFill>
                            <a:schemeClr val="tx1"/>
                          </a:solidFill>
                          <a:effectLst/>
                        </a:rPr>
                        <a:t> Petroleum Corp</a:t>
                      </a:r>
                      <a:r>
                        <a:rPr lang="ar-SA" sz="1050" dirty="0">
                          <a:solidFill>
                            <a:schemeClr val="tx1"/>
                          </a:solidFill>
                          <a:effectLst/>
                        </a:rPr>
                        <a:t> در سال 2005 میلادی براي فروش و عرضه گاز مايع از سال 2006 به مدت 5 سال امضاء شد كه در نامه شركت بازرگاني پتروشيمي در تاريخ 8/7/86 اعلام شده است كه </a:t>
                      </a:r>
                      <a:r>
                        <a:rPr lang="en-US" sz="1050" dirty="0">
                          <a:solidFill>
                            <a:schemeClr val="tx1"/>
                          </a:solidFill>
                          <a:effectLst/>
                        </a:rPr>
                        <a:t>MOU</a:t>
                      </a:r>
                      <a:r>
                        <a:rPr lang="ar-SA" sz="1050" dirty="0">
                          <a:solidFill>
                            <a:schemeClr val="tx1"/>
                          </a:solidFill>
                          <a:effectLst/>
                        </a:rPr>
                        <a:t> امضاء شده جهت تحويل </a:t>
                      </a:r>
                      <a:r>
                        <a:rPr lang="en-US" sz="1050" dirty="0">
                          <a:solidFill>
                            <a:schemeClr val="tx1"/>
                          </a:solidFill>
                          <a:effectLst/>
                        </a:rPr>
                        <a:t>LPG</a:t>
                      </a:r>
                      <a:r>
                        <a:rPr lang="ar-SA" sz="1050" dirty="0">
                          <a:solidFill>
                            <a:schemeClr val="tx1"/>
                          </a:solidFill>
                          <a:effectLst/>
                        </a:rPr>
                        <a:t> از پتروشيمي پارس در عسلويه مي‎باشد و در آن مقرر گردید هر زمان پتروشيمي پارس به توليد كامل رسيد و آمادگي تحويل </a:t>
                      </a:r>
                      <a:r>
                        <a:rPr lang="en-US" sz="1050" dirty="0">
                          <a:solidFill>
                            <a:schemeClr val="tx1"/>
                          </a:solidFill>
                          <a:effectLst/>
                        </a:rPr>
                        <a:t>Full Cargo</a:t>
                      </a:r>
                      <a:r>
                        <a:rPr lang="ar-SA" sz="1050" dirty="0">
                          <a:solidFill>
                            <a:schemeClr val="tx1"/>
                          </a:solidFill>
                          <a:effectLst/>
                        </a:rPr>
                        <a:t> (44 هزار تن) وجود داشت، مذاكرات جهت عملي شدن تفاهم‎نامه ادامه يابد (به دليل نياز بازار داخلي به محصولات پلـيمري، اجـراي تعـهدات به زمـان راه اندازي واحدهاي جديد پتروشيمي در عسلويه و ماهشهر موكول گرديد.)</a:t>
                      </a:r>
                      <a:endParaRPr lang="en-US" sz="1050" dirty="0">
                        <a:solidFill>
                          <a:schemeClr val="tx1"/>
                        </a:solidFill>
                        <a:effectLst/>
                      </a:endParaRPr>
                    </a:p>
                    <a:p>
                      <a:pPr algn="just" rtl="1">
                        <a:lnSpc>
                          <a:spcPct val="115000"/>
                        </a:lnSpc>
                        <a:spcAft>
                          <a:spcPts val="0"/>
                        </a:spcAft>
                        <a:tabLst>
                          <a:tab pos="291465" algn="l"/>
                        </a:tabLst>
                      </a:pPr>
                      <a:r>
                        <a:rPr lang="fa-IR" sz="1050" dirty="0">
                          <a:solidFill>
                            <a:schemeClr val="tx1"/>
                          </a:solidFill>
                          <a:effectLst/>
                        </a:rPr>
                        <a:t>حضور در سه دوره اجلاس کمیسیون مشترک و همچنین دو دوره  کمیته عالی مشترک همکاری‌های دوکشور که آخرین آن در آذرماه 1394 برگزار گردید.</a:t>
                      </a:r>
                      <a:endParaRPr lang="en-US" sz="1050" dirty="0">
                        <a:solidFill>
                          <a:schemeClr val="tx1"/>
                        </a:solidFill>
                        <a:effectLst/>
                      </a:endParaRPr>
                    </a:p>
                    <a:p>
                      <a:pPr algn="just" rtl="1">
                        <a:lnSpc>
                          <a:spcPct val="115000"/>
                        </a:lnSpc>
                        <a:spcAft>
                          <a:spcPts val="0"/>
                        </a:spcAft>
                        <a:tabLst>
                          <a:tab pos="291465" algn="l"/>
                        </a:tabLst>
                      </a:pPr>
                      <a:r>
                        <a:rPr lang="fa-IR" sz="1050" dirty="0">
                          <a:solidFill>
                            <a:schemeClr val="tx1"/>
                          </a:solidFill>
                          <a:effectLst/>
                        </a:rPr>
                        <a:t> </a:t>
                      </a:r>
                      <a:endParaRPr lang="en-US" sz="1050" dirty="0">
                        <a:solidFill>
                          <a:schemeClr val="tx1"/>
                        </a:solidFill>
                        <a:effectLst/>
                      </a:endParaRPr>
                    </a:p>
                    <a:p>
                      <a:pPr algn="just" rtl="1">
                        <a:lnSpc>
                          <a:spcPct val="115000"/>
                        </a:lnSpc>
                        <a:spcAft>
                          <a:spcPts val="0"/>
                        </a:spcAft>
                        <a:tabLst>
                          <a:tab pos="291465" algn="l"/>
                        </a:tabLst>
                      </a:pPr>
                      <a:r>
                        <a:rPr lang="fa-IR" sz="1050" dirty="0">
                          <a:solidFill>
                            <a:schemeClr val="tx1"/>
                          </a:solidFill>
                          <a:effectLst/>
                        </a:rPr>
                        <a:t> </a:t>
                      </a:r>
                      <a:endParaRPr lang="en-US" sz="1050" dirty="0">
                        <a:solidFill>
                          <a:schemeClr val="tx1"/>
                        </a:solidFill>
                        <a:effectLst/>
                      </a:endParaRPr>
                    </a:p>
                    <a:p>
                      <a:pPr algn="just" rtl="1">
                        <a:lnSpc>
                          <a:spcPct val="115000"/>
                        </a:lnSpc>
                        <a:spcAft>
                          <a:spcPts val="0"/>
                        </a:spcAft>
                        <a:tabLst>
                          <a:tab pos="291465" algn="l"/>
                        </a:tabLst>
                      </a:pPr>
                      <a:r>
                        <a:rPr lang="fa-IR" sz="1050" dirty="0">
                          <a:solidFill>
                            <a:schemeClr val="tx1"/>
                          </a:solidFill>
                          <a:effectLst/>
                        </a:rPr>
                        <a:t>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dirty="0">
                          <a:solidFill>
                            <a:schemeClr val="tx1"/>
                          </a:solidFill>
                          <a:effectLst/>
                        </a:rPr>
                        <a:t> </a:t>
                      </a:r>
                      <a:endParaRPr lang="en-US" sz="1050" dirty="0">
                        <a:solidFill>
                          <a:schemeClr val="tx1"/>
                        </a:solidFill>
                        <a:effectLst/>
                      </a:endParaRPr>
                    </a:p>
                    <a:p>
                      <a:pPr algn="justLow" rtl="1">
                        <a:lnSpc>
                          <a:spcPct val="115000"/>
                        </a:lnSpc>
                        <a:spcAft>
                          <a:spcPts val="1000"/>
                        </a:spcAft>
                      </a:pPr>
                      <a:r>
                        <a:rPr lang="fa-IR" sz="1050" dirty="0">
                          <a:solidFill>
                            <a:schemeClr val="tx1"/>
                          </a:solidFill>
                          <a:effectLst/>
                        </a:rPr>
                        <a:t>افزايش همكاري و هماهنگي بين دو كشور در سازمان كشورهاي صادر كننده نفت (اوپك)  و  فعالیت های مجمع كشورهاي صادر كننده گاز</a:t>
                      </a:r>
                      <a:endParaRPr lang="en-US" sz="1050" dirty="0">
                        <a:solidFill>
                          <a:schemeClr val="tx1"/>
                        </a:solidFill>
                        <a:effectLst/>
                      </a:endParaRPr>
                    </a:p>
                    <a:p>
                      <a:pPr algn="justLow" rtl="1">
                        <a:lnSpc>
                          <a:spcPct val="115000"/>
                        </a:lnSpc>
                        <a:spcAft>
                          <a:spcPts val="1000"/>
                        </a:spcAft>
                      </a:pPr>
                      <a:r>
                        <a:rPr lang="fa-IR" sz="1050" dirty="0">
                          <a:solidFill>
                            <a:schemeClr val="tx1"/>
                          </a:solidFill>
                          <a:effectLst/>
                        </a:rPr>
                        <a:t>اجرایی نمودن بندهای آخرین کمیته عالی همکاری های مشترک</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 </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آمادگی ایران در بخش اکتشافات فراساحل الجزایر</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آمادگی ایران در بخش         طرح های خطوط گازی الجزایر</a:t>
                      </a:r>
                      <a:endParaRPr lang="en-US" sz="1050" dirty="0">
                        <a:solidFill>
                          <a:schemeClr val="tx1"/>
                        </a:solidFill>
                        <a:effectLst/>
                      </a:endParaRPr>
                    </a:p>
                    <a:p>
                      <a:pPr algn="just" rtl="1">
                        <a:lnSpc>
                          <a:spcPct val="115000"/>
                        </a:lnSpc>
                        <a:spcAft>
                          <a:spcPts val="1000"/>
                        </a:spcAft>
                      </a:pPr>
                      <a:r>
                        <a:rPr lang="fa-IR" sz="1050" dirty="0">
                          <a:solidFill>
                            <a:srgbClr val="FF0000"/>
                          </a:solidFill>
                          <a:effectLst/>
                        </a:rPr>
                        <a:t>آمادگی جهت همکاری در انتقال تکنولوژی در زمینه مخازن </a:t>
                      </a:r>
                      <a:r>
                        <a:rPr lang="en-US" sz="1050" dirty="0">
                          <a:solidFill>
                            <a:srgbClr val="FF0000"/>
                          </a:solidFill>
                          <a:effectLst/>
                        </a:rPr>
                        <a:t>CNG</a:t>
                      </a:r>
                      <a:r>
                        <a:rPr lang="fa-IR" sz="1050" dirty="0">
                          <a:solidFill>
                            <a:srgbClr val="FF0000"/>
                          </a:solidFill>
                          <a:effectLst/>
                        </a:rPr>
                        <a:t> و طراحی سیستم </a:t>
                      </a:r>
                      <a:r>
                        <a:rPr lang="en-US" sz="1050" dirty="0">
                          <a:solidFill>
                            <a:srgbClr val="FF0000"/>
                          </a:solidFill>
                          <a:effectLst/>
                        </a:rPr>
                        <a:t>CNG</a:t>
                      </a:r>
                    </a:p>
                    <a:p>
                      <a:pPr algn="just" rtl="1">
                        <a:lnSpc>
                          <a:spcPct val="115000"/>
                        </a:lnSpc>
                        <a:spcAft>
                          <a:spcPts val="1000"/>
                        </a:spcAft>
                      </a:pPr>
                      <a:r>
                        <a:rPr lang="fa-IR" sz="1050" dirty="0">
                          <a:solidFill>
                            <a:schemeClr val="tx1"/>
                          </a:solidFill>
                          <a:effectLst/>
                        </a:rPr>
                        <a:t>آمادگی ارائه خدمات فنی و تخصصی به منظور احداث جایگاههای سوخت</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 </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ایجاد مشارکت در زمینه ساخت تجهیزات مربوط به صنایع نفت و گاز</a:t>
                      </a:r>
                      <a:endParaRPr lang="en-US" sz="1050" dirty="0">
                        <a:solidFill>
                          <a:schemeClr val="tx1"/>
                        </a:solidFill>
                        <a:effectLst/>
                      </a:endParaRPr>
                    </a:p>
                    <a:p>
                      <a:pPr algn="just" rtl="1">
                        <a:lnSpc>
                          <a:spcPct val="115000"/>
                        </a:lnSpc>
                        <a:spcAft>
                          <a:spcPts val="1000"/>
                        </a:spcAft>
                      </a:pPr>
                      <a:r>
                        <a:rPr lang="fa-IR" sz="1050" dirty="0">
                          <a:solidFill>
                            <a:srgbClr val="FF0000"/>
                          </a:solidFill>
                          <a:effectLst/>
                        </a:rPr>
                        <a:t>مشارکت و سرمایه گذاری الجزایر در حوزه پتروشیمی و  همکاری به عنوان نیروی کمکی جهت راه اندازی طرح ها و استفاده از پتانسیل مهندسی برای اجرای طرح های آینده در ایران</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 </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تقويت همكاري دو كشور در زمينه بازارهاي بين المللي نفت و گاز و هماهنگي در چارچوب مجامع جهاني انرژي منجمله اوپك و مجمع كشورهاي صادركننده گاز</a:t>
                      </a:r>
                      <a:endParaRPr lang="en-US" sz="1050" dirty="0">
                        <a:solidFill>
                          <a:schemeClr val="tx1"/>
                        </a:solidFill>
                        <a:effectLst/>
                      </a:endParaRPr>
                    </a:p>
                    <a:p>
                      <a:pPr algn="just" rtl="1">
                        <a:lnSpc>
                          <a:spcPct val="115000"/>
                        </a:lnSpc>
                        <a:spcAft>
                          <a:spcPts val="1000"/>
                        </a:spcAft>
                      </a:pPr>
                      <a:r>
                        <a:rPr lang="fa-IR" sz="1050" dirty="0">
                          <a:solidFill>
                            <a:srgbClr val="FF0000"/>
                          </a:solidFill>
                          <a:effectLst/>
                        </a:rPr>
                        <a:t>تجارت فراورده هاي پتروشيمي و صدور مواد پليمري به الجزاير.</a:t>
                      </a:r>
                      <a:endParaRPr lang="en-US" sz="1050" dirty="0">
                        <a:solidFill>
                          <a:srgbClr val="FF0000"/>
                        </a:solidFill>
                        <a:effectLst/>
                      </a:endParaRPr>
                    </a:p>
                    <a:p>
                      <a:pPr algn="just" rtl="1">
                        <a:lnSpc>
                          <a:spcPct val="115000"/>
                        </a:lnSpc>
                        <a:spcAft>
                          <a:spcPts val="1000"/>
                        </a:spcAft>
                      </a:pPr>
                      <a:r>
                        <a:rPr lang="fa-IR" sz="1050" dirty="0">
                          <a:solidFill>
                            <a:srgbClr val="FF0000"/>
                          </a:solidFill>
                          <a:effectLst/>
                        </a:rPr>
                        <a:t>انتقال تکنولوژی در زمینه مخازن </a:t>
                      </a:r>
                      <a:r>
                        <a:rPr lang="en-US" sz="1050" dirty="0">
                          <a:solidFill>
                            <a:srgbClr val="FF0000"/>
                          </a:solidFill>
                          <a:effectLst/>
                        </a:rPr>
                        <a:t>CNG</a:t>
                      </a:r>
                      <a:r>
                        <a:rPr lang="fa-IR" sz="1050" dirty="0">
                          <a:solidFill>
                            <a:srgbClr val="FF0000"/>
                          </a:solidFill>
                          <a:effectLst/>
                        </a:rPr>
                        <a:t>‌ و طراحی سیستم </a:t>
                      </a:r>
                      <a:r>
                        <a:rPr lang="en-US" sz="1050" dirty="0">
                          <a:solidFill>
                            <a:srgbClr val="FF0000"/>
                          </a:solidFill>
                          <a:effectLst/>
                        </a:rPr>
                        <a:t> CNG</a:t>
                      </a:r>
                    </a:p>
                    <a:p>
                      <a:pPr algn="just" rtl="1">
                        <a:lnSpc>
                          <a:spcPct val="115000"/>
                        </a:lnSpc>
                        <a:spcAft>
                          <a:spcPts val="1000"/>
                        </a:spcAft>
                      </a:pPr>
                      <a:r>
                        <a:rPr lang="fa-IR" sz="1050" dirty="0">
                          <a:solidFill>
                            <a:schemeClr val="tx1"/>
                          </a:solidFill>
                          <a:effectLst/>
                        </a:rPr>
                        <a:t>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376" marR="4837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Title 1"/>
          <p:cNvSpPr>
            <a:spLocks noGrp="1"/>
          </p:cNvSpPr>
          <p:nvPr>
            <p:ph type="title"/>
          </p:nvPr>
        </p:nvSpPr>
        <p:spPr>
          <a:xfrm>
            <a:off x="2576736" y="0"/>
            <a:ext cx="7138299" cy="572642"/>
          </a:xfrm>
        </p:spPr>
        <p:txBody>
          <a:bodyPr>
            <a:noAutofit/>
          </a:bodyPr>
          <a:lstStyle/>
          <a:p>
            <a:pPr algn="r" rtl="1"/>
            <a:r>
              <a:rPr lang="fa-IR" sz="2800" b="1" dirty="0">
                <a:ln w="11430"/>
                <a:solidFill>
                  <a:srgbClr val="800000"/>
                </a:solidFill>
                <a:cs typeface="Titr" pitchFamily="2" charset="-78"/>
              </a:rPr>
              <a:t>سياست های وزارت نفت (ادامه)</a:t>
            </a:r>
            <a:endParaRPr lang="en-US" sz="2800" dirty="0"/>
          </a:p>
        </p:txBody>
      </p:sp>
    </p:spTree>
    <p:extLst>
      <p:ext uri="{BB962C8B-B14F-4D97-AF65-F5344CB8AC3E}">
        <p14:creationId xmlns:p14="http://schemas.microsoft.com/office/powerpoint/2010/main" val="17582107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15411254"/>
              </p:ext>
            </p:extLst>
          </p:nvPr>
        </p:nvGraphicFramePr>
        <p:xfrm>
          <a:off x="1586529" y="620688"/>
          <a:ext cx="8041833" cy="6200267"/>
        </p:xfrm>
        <a:graphic>
          <a:graphicData uri="http://schemas.openxmlformats.org/drawingml/2006/table">
            <a:tbl>
              <a:tblPr rtl="1" firstRow="1" firstCol="1" bandRow="1">
                <a:tableStyleId>{5C22544A-7EE6-4342-B048-85BDC9FD1C3A}</a:tableStyleId>
              </a:tblPr>
              <a:tblGrid>
                <a:gridCol w="153460"/>
                <a:gridCol w="472974"/>
                <a:gridCol w="2302174"/>
                <a:gridCol w="629584"/>
                <a:gridCol w="1205912"/>
                <a:gridCol w="864496"/>
                <a:gridCol w="2413233"/>
              </a:tblGrid>
              <a:tr h="352415">
                <a:tc>
                  <a:txBody>
                    <a:bodyPr/>
                    <a:lstStyle/>
                    <a:p>
                      <a:pPr algn="ctr" rtl="1">
                        <a:lnSpc>
                          <a:spcPct val="115000"/>
                        </a:lnSpc>
                        <a:spcAft>
                          <a:spcPts val="1000"/>
                        </a:spcAft>
                      </a:pPr>
                      <a:r>
                        <a:rPr lang="fa-IR" sz="1050" dirty="0">
                          <a:solidFill>
                            <a:schemeClr val="tx1"/>
                          </a:solidFill>
                          <a:effectLst/>
                        </a:rPr>
                        <a:t>رديف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نام كشور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همکاری های پیشین</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كوتاه مدت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ميان مدت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بلند مدت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پیشنهاد جهت توسعه سطح  تعاملات</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253504">
                <a:tc>
                  <a:txBody>
                    <a:bodyPr/>
                    <a:lstStyle/>
                    <a:p>
                      <a:pPr algn="ctr" rtl="0">
                        <a:lnSpc>
                          <a:spcPct val="115000"/>
                        </a:lnSpc>
                        <a:spcAft>
                          <a:spcPts val="1000"/>
                        </a:spcAft>
                      </a:pPr>
                      <a:r>
                        <a:rPr lang="fa-IR" sz="1050" dirty="0">
                          <a:solidFill>
                            <a:schemeClr val="tx1"/>
                          </a:solidFill>
                          <a:effectLst/>
                        </a:rPr>
                        <a:t>7</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غنا</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درخواست خريد نفت و فرآورده هاي نفتي از ايران  </a:t>
                      </a:r>
                      <a:endParaRPr lang="en-US" sz="1050" dirty="0">
                        <a:solidFill>
                          <a:schemeClr val="tx1"/>
                        </a:solidFill>
                        <a:effectLst/>
                      </a:endParaRPr>
                    </a:p>
                    <a:p>
                      <a:pPr algn="just" rtl="1">
                        <a:lnSpc>
                          <a:spcPct val="115000"/>
                        </a:lnSpc>
                        <a:spcAft>
                          <a:spcPts val="1000"/>
                        </a:spcAft>
                      </a:pPr>
                      <a:r>
                        <a:rPr lang="ar-SA" sz="1050" dirty="0">
                          <a:solidFill>
                            <a:schemeClr val="tx1"/>
                          </a:solidFill>
                          <a:effectLst/>
                        </a:rPr>
                        <a:t>در سفر بهمن ماه 1394 رئیس جمهور آن کشور به ایران موارد همکاری‌های آموزشی با طرف غنا به همراه سایر بندهای همکاری در زمینه نفت، پالایشگاه و پتروشیمی امضا گردید.</a:t>
                      </a:r>
                      <a:endParaRPr lang="en-US" sz="1050" dirty="0">
                        <a:solidFill>
                          <a:schemeClr val="tx1"/>
                        </a:solidFill>
                        <a:effectLst/>
                      </a:endParaRPr>
                    </a:p>
                    <a:p>
                      <a:pPr algn="just" rtl="1">
                        <a:lnSpc>
                          <a:spcPct val="115000"/>
                        </a:lnSpc>
                        <a:spcAft>
                          <a:spcPts val="1000"/>
                        </a:spcAft>
                      </a:pPr>
                      <a:r>
                        <a:rPr lang="ar-SA" sz="1050" dirty="0">
                          <a:solidFill>
                            <a:schemeClr val="tx1"/>
                          </a:solidFill>
                          <a:effectLst/>
                        </a:rPr>
                        <a:t>حضور در پنج دوره اجلاس کمیسیون مشترک که آخرین آن در اردیبهشت ماه 1393 برگزار گردید.</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صادرات نفت خام و </a:t>
                      </a:r>
                      <a:r>
                        <a:rPr lang="ar-SA" sz="1050" dirty="0">
                          <a:solidFill>
                            <a:srgbClr val="FF0000"/>
                          </a:solidFill>
                          <a:effectLst/>
                        </a:rPr>
                        <a:t>فرآورده های نفتی</a:t>
                      </a:r>
                      <a:endParaRPr lang="en-US" sz="1050" dirty="0">
                        <a:solidFill>
                          <a:srgbClr val="FF0000"/>
                        </a:solidFill>
                        <a:effectLst/>
                      </a:endParaRPr>
                    </a:p>
                    <a:p>
                      <a:pPr algn="justLow" rtl="1">
                        <a:lnSpc>
                          <a:spcPct val="115000"/>
                        </a:lnSpc>
                        <a:spcAft>
                          <a:spcPts val="1000"/>
                        </a:spcAft>
                      </a:pPr>
                      <a:r>
                        <a:rPr lang="fa-IR" sz="1050" dirty="0">
                          <a:solidFill>
                            <a:schemeClr val="tx1"/>
                          </a:solidFill>
                          <a:effectLst/>
                        </a:rPr>
                        <a:t>اجرایی نمودن بندهای آخرین کمیسیون مشترک</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ar-SA" sz="1050" dirty="0">
                          <a:solidFill>
                            <a:schemeClr val="tx1"/>
                          </a:solidFill>
                          <a:effectLst/>
                        </a:rPr>
                        <a:t>همكاري در زمينه پالايشگاهي(احداث/بازسازی)</a:t>
                      </a:r>
                      <a:endParaRPr lang="en-US" sz="1050" dirty="0">
                        <a:solidFill>
                          <a:schemeClr val="tx1"/>
                        </a:solidFill>
                        <a:effectLst/>
                      </a:endParaRPr>
                    </a:p>
                    <a:p>
                      <a:pPr algn="justLow" rtl="1">
                        <a:lnSpc>
                          <a:spcPct val="115000"/>
                        </a:lnSpc>
                        <a:spcAft>
                          <a:spcPts val="1000"/>
                        </a:spcAft>
                      </a:pPr>
                      <a:r>
                        <a:rPr lang="ar-SA" sz="1050" dirty="0">
                          <a:solidFill>
                            <a:schemeClr val="tx1"/>
                          </a:solidFill>
                          <a:effectLst/>
                        </a:rPr>
                        <a:t>ارائه دوره های آموزشی و کارگاه‌های مورد نیاز غنا</a:t>
                      </a:r>
                      <a:endParaRPr lang="en-US" sz="1050" dirty="0">
                        <a:solidFill>
                          <a:schemeClr val="tx1"/>
                        </a:solidFill>
                        <a:effectLst/>
                      </a:endParaRPr>
                    </a:p>
                    <a:p>
                      <a:pPr algn="just" rtl="1">
                        <a:lnSpc>
                          <a:spcPct val="115000"/>
                        </a:lnSpc>
                        <a:spcAft>
                          <a:spcPts val="1000"/>
                        </a:spcAft>
                      </a:pPr>
                      <a:r>
                        <a:rPr lang="fa-IR" sz="1050" dirty="0">
                          <a:solidFill>
                            <a:srgbClr val="FF0000"/>
                          </a:solidFill>
                          <a:effectLst/>
                        </a:rPr>
                        <a:t>احداث و توسعه ظرفیت پالایشگاهی (در قالب سرمایه گذاری مشترک)</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rgbClr val="FF0000"/>
                          </a:solidFill>
                          <a:effectLst/>
                        </a:rPr>
                        <a:t>سرمایه گذاری مشترک در طرحهای پتروشیمی ایران ، ساخت و تجهیز طرح‌های پتروشیمی</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آمادگی جدی وزارت نفت جهت فروش نفت خام مورد تقاضا در سفر رییس جمهور غنا به ایران که علی رغم اعمال تخفیف در کرابه حمل نفت مورد تقاضای طرف غنایی، در زمان موعد تحویل طرف غنایی اقدام ننموده و قرارداد ملغی گردید که نتیجه به دلیل پیگیری های ریاست جمهوری و وزارت امورخارجه به طور کامل اطلاع رسانی گردید.</a:t>
                      </a:r>
                      <a:endParaRPr lang="en-US" sz="1050" dirty="0">
                        <a:solidFill>
                          <a:schemeClr val="tx1"/>
                        </a:solidFill>
                        <a:effectLst/>
                      </a:endParaRPr>
                    </a:p>
                    <a:p>
                      <a:pPr algn="just" rtl="1">
                        <a:lnSpc>
                          <a:spcPct val="115000"/>
                        </a:lnSpc>
                        <a:spcAft>
                          <a:spcPts val="1000"/>
                        </a:spcAft>
                      </a:pPr>
                      <a:r>
                        <a:rPr lang="ar-SA" sz="1050" dirty="0">
                          <a:solidFill>
                            <a:srgbClr val="FF0000"/>
                          </a:solidFill>
                          <a:effectLst/>
                        </a:rPr>
                        <a:t>صدور فرآورده هاي نفتي و محصولات پتروشيمي</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54720">
                <a:tc>
                  <a:txBody>
                    <a:bodyPr/>
                    <a:lstStyle/>
                    <a:p>
                      <a:pPr algn="ctr" rtl="0">
                        <a:lnSpc>
                          <a:spcPct val="115000"/>
                        </a:lnSpc>
                        <a:spcAft>
                          <a:spcPts val="1000"/>
                        </a:spcAft>
                      </a:pPr>
                      <a:r>
                        <a:rPr lang="fa-IR" sz="1050">
                          <a:solidFill>
                            <a:schemeClr val="tx1"/>
                          </a:solidFill>
                          <a:effectLst/>
                        </a:rPr>
                        <a:t>8</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تونس</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a:solidFill>
                            <a:schemeClr val="tx1"/>
                          </a:solidFill>
                          <a:effectLst/>
                        </a:rPr>
                        <a:t>توافق بين شركت ملي پتروشيمي و گروه شيميايي تونس در خصوص احداث كارخانه سوپر فسفات سه گانه در منطقه قفصه که در نهایت پس از بررسي توسط مديريت برنامه‎ريزي و توسعه شركت ملي صنايع پتروشيمي غير اقتصادي تشخيص داده شد.</a:t>
                      </a:r>
                      <a:endParaRPr lang="en-US" sz="1050">
                        <a:solidFill>
                          <a:schemeClr val="tx1"/>
                        </a:solidFill>
                        <a:effectLst/>
                      </a:endParaRPr>
                    </a:p>
                    <a:p>
                      <a:pPr algn="just" rtl="1">
                        <a:lnSpc>
                          <a:spcPct val="115000"/>
                        </a:lnSpc>
                        <a:spcAft>
                          <a:spcPts val="1000"/>
                        </a:spcAft>
                      </a:pPr>
                      <a:r>
                        <a:rPr lang="ar-SA" sz="1050">
                          <a:solidFill>
                            <a:schemeClr val="tx1"/>
                          </a:solidFill>
                          <a:effectLst/>
                        </a:rPr>
                        <a:t>مذاكره در خصوص تهاتر نفت خام با فسفات که پس از دوران پسا برجام در صورت درخواست جدی خرید نفت از سوی تونس، وزارت نفت آمادگی فروش نفت بر اساس ترتیبات متعارف بانکی را دارد.</a:t>
                      </a:r>
                      <a:endParaRPr lang="en-US" sz="1050">
                        <a:solidFill>
                          <a:schemeClr val="tx1"/>
                        </a:solidFill>
                        <a:effectLst/>
                      </a:endParaRPr>
                    </a:p>
                    <a:p>
                      <a:pPr algn="just" rtl="1">
                        <a:lnSpc>
                          <a:spcPct val="115000"/>
                        </a:lnSpc>
                        <a:spcAft>
                          <a:spcPts val="1000"/>
                        </a:spcAft>
                      </a:pPr>
                      <a:r>
                        <a:rPr lang="ar-SA" sz="1050">
                          <a:solidFill>
                            <a:schemeClr val="tx1"/>
                          </a:solidFill>
                          <a:effectLst/>
                        </a:rPr>
                        <a:t>حضور در دوازده دوره اجلاس کمیسیون مشترک که آخرین آن در دیماه 1393 برگزار گردید.</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صادرات نفت خام و فرآورده هاي نفتي به تونس</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اجرایی نمودن بندهای آخرین کمیسیون مشترک</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صادرات انواع محصولات شيميايي و پليمري</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ارائه مشاره و  آموزش هاي لازم در خصوص طرح هاي راه اندازي و توسعه واحدهاي پتروشيمي</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آمادگي ایران جهت ارائه خدمات فني و مهندسي در زمينه پالايشگاهي</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pPr>
                      <a:r>
                        <a:rPr lang="ar-SA" sz="1050" dirty="0">
                          <a:solidFill>
                            <a:srgbClr val="FF0000"/>
                          </a:solidFill>
                          <a:effectLst/>
                        </a:rPr>
                        <a:t>فروش محصولات متنوع پتروشيمي</a:t>
                      </a:r>
                      <a:endParaRPr lang="en-US" sz="1050" dirty="0">
                        <a:solidFill>
                          <a:srgbClr val="FF0000"/>
                        </a:solidFill>
                        <a:effectLst/>
                      </a:endParaRPr>
                    </a:p>
                    <a:p>
                      <a:pPr algn="just" rtl="1">
                        <a:lnSpc>
                          <a:spcPct val="115000"/>
                        </a:lnSpc>
                      </a:pPr>
                      <a:r>
                        <a:rPr lang="en-US" sz="1050" dirty="0">
                          <a:solidFill>
                            <a:srgbClr val="FF0000"/>
                          </a:solidFill>
                          <a:effectLst/>
                        </a:rPr>
                        <a:t> </a:t>
                      </a:r>
                    </a:p>
                    <a:p>
                      <a:pPr algn="just" rtl="1">
                        <a:lnSpc>
                          <a:spcPct val="115000"/>
                        </a:lnSpc>
                      </a:pPr>
                      <a:r>
                        <a:rPr lang="ar-SA" sz="1050" dirty="0">
                          <a:solidFill>
                            <a:srgbClr val="FF0000"/>
                          </a:solidFill>
                          <a:effectLst/>
                        </a:rPr>
                        <a:t>مشاركت و سرمايه گذاري مشترك در پروژه هاي سود‌ده پتروشيمي در داخل و خارج از كشور</a:t>
                      </a:r>
                      <a:endParaRPr lang="en-US" sz="1050" dirty="0">
                        <a:solidFill>
                          <a:srgbClr val="FF0000"/>
                        </a:solidFill>
                        <a:effectLst/>
                      </a:endParaRPr>
                    </a:p>
                    <a:p>
                      <a:pPr algn="just" rtl="1">
                        <a:lnSpc>
                          <a:spcPct val="115000"/>
                        </a:lnSpc>
                        <a:spcAft>
                          <a:spcPts val="1000"/>
                        </a:spcAft>
                      </a:pPr>
                      <a:r>
                        <a:rPr lang="fa-IR" sz="1050" dirty="0">
                          <a:solidFill>
                            <a:schemeClr val="tx1"/>
                          </a:solidFill>
                          <a:effectLst/>
                        </a:rPr>
                        <a:t>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48956" marR="489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Title 1"/>
          <p:cNvSpPr>
            <a:spLocks noGrp="1"/>
          </p:cNvSpPr>
          <p:nvPr>
            <p:ph type="title"/>
          </p:nvPr>
        </p:nvSpPr>
        <p:spPr>
          <a:xfrm>
            <a:off x="2504728" y="19439"/>
            <a:ext cx="7138299" cy="500634"/>
          </a:xfrm>
        </p:spPr>
        <p:txBody>
          <a:bodyPr>
            <a:noAutofit/>
          </a:bodyPr>
          <a:lstStyle/>
          <a:p>
            <a:pPr algn="r" rtl="1"/>
            <a:r>
              <a:rPr lang="fa-IR" sz="2800" b="1" dirty="0">
                <a:ln w="11430"/>
                <a:solidFill>
                  <a:srgbClr val="800000"/>
                </a:solidFill>
                <a:cs typeface="Titr" pitchFamily="2" charset="-78"/>
              </a:rPr>
              <a:t>سياست های وزارت نفت (ادامه)</a:t>
            </a:r>
            <a:endParaRPr lang="en-US" sz="2800" dirty="0"/>
          </a:p>
        </p:txBody>
      </p:sp>
    </p:spTree>
    <p:extLst>
      <p:ext uri="{BB962C8B-B14F-4D97-AF65-F5344CB8AC3E}">
        <p14:creationId xmlns:p14="http://schemas.microsoft.com/office/powerpoint/2010/main" val="1624750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58051914"/>
              </p:ext>
            </p:extLst>
          </p:nvPr>
        </p:nvGraphicFramePr>
        <p:xfrm>
          <a:off x="1496617" y="623017"/>
          <a:ext cx="8280918" cy="6049771"/>
        </p:xfrm>
        <a:graphic>
          <a:graphicData uri="http://schemas.openxmlformats.org/drawingml/2006/table">
            <a:tbl>
              <a:tblPr rtl="1" firstRow="1" firstCol="1" bandRow="1">
                <a:tableStyleId>{5C22544A-7EE6-4342-B048-85BDC9FD1C3A}</a:tableStyleId>
              </a:tblPr>
              <a:tblGrid>
                <a:gridCol w="281207"/>
                <a:gridCol w="506598"/>
                <a:gridCol w="2175367"/>
                <a:gridCol w="718583"/>
                <a:gridCol w="1367232"/>
                <a:gridCol w="1359422"/>
                <a:gridCol w="1872509"/>
              </a:tblGrid>
              <a:tr h="652680">
                <a:tc>
                  <a:txBody>
                    <a:bodyPr/>
                    <a:lstStyle/>
                    <a:p>
                      <a:pPr algn="ctr" rtl="1">
                        <a:lnSpc>
                          <a:spcPct val="115000"/>
                        </a:lnSpc>
                        <a:spcAft>
                          <a:spcPts val="1000"/>
                        </a:spcAft>
                      </a:pPr>
                      <a:r>
                        <a:rPr lang="fa-IR" sz="1050" dirty="0">
                          <a:solidFill>
                            <a:schemeClr val="tx1"/>
                          </a:solidFill>
                          <a:effectLst/>
                        </a:rPr>
                        <a:t>رديف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نام كشور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همکاری های پیشین</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اهداف كوتاه مدت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ميان مدت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بلند مدت </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پیشنهاد جهت توسعه سطح  تعاملات</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28746">
                <a:tc>
                  <a:txBody>
                    <a:bodyPr/>
                    <a:lstStyle/>
                    <a:p>
                      <a:pPr algn="ctr" rtl="0">
                        <a:lnSpc>
                          <a:spcPct val="115000"/>
                        </a:lnSpc>
                        <a:spcAft>
                          <a:spcPts val="1000"/>
                        </a:spcAft>
                      </a:pPr>
                      <a:r>
                        <a:rPr lang="fa-IR" sz="1050" dirty="0" smtClean="0">
                          <a:solidFill>
                            <a:schemeClr val="tx1"/>
                          </a:solidFill>
                          <a:effectLst/>
                        </a:rPr>
                        <a:t>9</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سنگال</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درخواست تهاتر گوگرد با فسفات سنگال که به دليل تقاضاي بالا و عرضه محدود گوگرد گرانول, روند خرید گوگرد از طرف ایرانی از طريق معمول و شركت در مزايده و قيمت فروش مبتني بر شاخص هاي جهاني بدون تخفيف اعلام گردید.</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حضور در سه دوره اجلاس کمیسیون مشترک که آخرین آن در آذرماه 1386 برگزار گردید.</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rtl="1">
                        <a:lnSpc>
                          <a:spcPct val="115000"/>
                        </a:lnSpc>
                        <a:spcAft>
                          <a:spcPts val="1000"/>
                        </a:spcAft>
                      </a:pPr>
                      <a:r>
                        <a:rPr lang="fa-IR" sz="1050" dirty="0">
                          <a:solidFill>
                            <a:srgbClr val="FF0000"/>
                          </a:solidFill>
                          <a:effectLst/>
                        </a:rPr>
                        <a:t>صادرات پتروشیمی</a:t>
                      </a:r>
                      <a:endParaRPr lang="en-US" sz="1050" dirty="0">
                        <a:solidFill>
                          <a:srgbClr val="FF0000"/>
                        </a:solidFill>
                        <a:effectLst/>
                      </a:endParaRPr>
                    </a:p>
                    <a:p>
                      <a:pPr algn="just" rtl="1">
                        <a:lnSpc>
                          <a:spcPct val="115000"/>
                        </a:lnSpc>
                        <a:spcAft>
                          <a:spcPts val="1000"/>
                        </a:spcAft>
                      </a:pPr>
                      <a:r>
                        <a:rPr lang="fa-IR" sz="1050" dirty="0">
                          <a:solidFill>
                            <a:srgbClr val="FF0000"/>
                          </a:solidFill>
                          <a:effectLst/>
                        </a:rPr>
                        <a:t> </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آموزش نيرو در زمينه هاي مختلف صنعت نفت</a:t>
                      </a:r>
                      <a:endParaRPr lang="en-US" sz="1050" dirty="0">
                        <a:solidFill>
                          <a:schemeClr val="tx1"/>
                        </a:solidFill>
                        <a:effectLst/>
                      </a:endParaRPr>
                    </a:p>
                    <a:p>
                      <a:pPr algn="just" rtl="1">
                        <a:lnSpc>
                          <a:spcPct val="115000"/>
                        </a:lnSpc>
                        <a:spcAft>
                          <a:spcPts val="1000"/>
                        </a:spcAft>
                      </a:pPr>
                      <a:r>
                        <a:rPr lang="fa-IR" sz="1050" dirty="0">
                          <a:solidFill>
                            <a:srgbClr val="FF0000"/>
                          </a:solidFill>
                          <a:effectLst/>
                        </a:rPr>
                        <a:t>فروش گوگرد مورد نياز سنگال با توجه به امكان استفاده از گوگرد كلوخه در فرآيندهاي كارخانجات آن كشور و تاييد نهايي مشخصات گوگرد گرانول عسلويه </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a:solidFill>
                            <a:schemeClr val="tx1"/>
                          </a:solidFill>
                          <a:effectLst/>
                        </a:rPr>
                        <a:t>ارائه كمك هاي فني و يا مشاركت در طرح هاي پتروشيمي</a:t>
                      </a:r>
                      <a:endParaRPr lang="en-US" sz="105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pPr>
                      <a:r>
                        <a:rPr lang="fa-IR" sz="1050" dirty="0">
                          <a:solidFill>
                            <a:schemeClr val="tx1"/>
                          </a:solidFill>
                          <a:effectLst/>
                        </a:rPr>
                        <a:t>فروش نفت خام ايران.</a:t>
                      </a:r>
                      <a:endParaRPr lang="en-US" sz="1050" dirty="0">
                        <a:solidFill>
                          <a:schemeClr val="tx1"/>
                        </a:solidFill>
                        <a:effectLst/>
                      </a:endParaRPr>
                    </a:p>
                    <a:p>
                      <a:pPr algn="just" rtl="1">
                        <a:lnSpc>
                          <a:spcPct val="115000"/>
                        </a:lnSpc>
                        <a:spcAft>
                          <a:spcPts val="0"/>
                        </a:spcAft>
                      </a:pPr>
                      <a:r>
                        <a:rPr lang="fa-IR" sz="1050" dirty="0">
                          <a:solidFill>
                            <a:srgbClr val="FF0000"/>
                          </a:solidFill>
                          <a:effectLst/>
                        </a:rPr>
                        <a:t>مذاكره در خصوص صادرات محصولات پتروشيمي.</a:t>
                      </a:r>
                      <a:endParaRPr lang="en-US" sz="1050" dirty="0">
                        <a:solidFill>
                          <a:srgbClr val="FF0000"/>
                        </a:solidFill>
                        <a:effectLst/>
                      </a:endParaRPr>
                    </a:p>
                    <a:p>
                      <a:pPr algn="just" rtl="1">
                        <a:lnSpc>
                          <a:spcPct val="115000"/>
                        </a:lnSpc>
                        <a:spcAft>
                          <a:spcPts val="1000"/>
                        </a:spcAft>
                      </a:pPr>
                      <a:r>
                        <a:rPr lang="fa-IR" sz="1050" dirty="0">
                          <a:solidFill>
                            <a:srgbClr val="FF0000"/>
                          </a:solidFill>
                          <a:effectLst/>
                        </a:rPr>
                        <a:t>فروش گوگرد براساس نياز آن كشور.</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186218">
                <a:tc>
                  <a:txBody>
                    <a:bodyPr/>
                    <a:lstStyle/>
                    <a:p>
                      <a:pPr algn="ctr" rtl="0">
                        <a:lnSpc>
                          <a:spcPct val="115000"/>
                        </a:lnSpc>
                        <a:spcAft>
                          <a:spcPts val="1000"/>
                        </a:spcAft>
                      </a:pPr>
                      <a:r>
                        <a:rPr lang="fa-IR" sz="1050" dirty="0" smtClean="0">
                          <a:solidFill>
                            <a:schemeClr val="tx1"/>
                          </a:solidFill>
                          <a:effectLst/>
                        </a:rPr>
                        <a:t>10</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ساحل عاج</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خريد انواع روغن موتور </a:t>
                      </a:r>
                      <a:endParaRPr lang="en-US" sz="1050" dirty="0">
                        <a:solidFill>
                          <a:schemeClr val="tx1"/>
                        </a:solidFill>
                        <a:effectLst/>
                      </a:endParaRPr>
                    </a:p>
                    <a:p>
                      <a:pPr algn="just" rtl="1">
                        <a:lnSpc>
                          <a:spcPct val="115000"/>
                        </a:lnSpc>
                        <a:spcAft>
                          <a:spcPts val="1000"/>
                        </a:spcAft>
                      </a:pPr>
                      <a:r>
                        <a:rPr lang="ar-SA" sz="1050" dirty="0">
                          <a:solidFill>
                            <a:schemeClr val="tx1"/>
                          </a:solidFill>
                          <a:effectLst/>
                        </a:rPr>
                        <a:t>مذاكره در زمينه همكاري مشترك دربخش حفاري دريايي و احداث سكوهاي نفتي</a:t>
                      </a:r>
                      <a:endParaRPr lang="en-US" sz="1050" dirty="0">
                        <a:solidFill>
                          <a:schemeClr val="tx1"/>
                        </a:solidFill>
                        <a:effectLst/>
                      </a:endParaRPr>
                    </a:p>
                    <a:p>
                      <a:pPr algn="just" rtl="1">
                        <a:lnSpc>
                          <a:spcPct val="115000"/>
                        </a:lnSpc>
                        <a:spcAft>
                          <a:spcPts val="1000"/>
                        </a:spcAft>
                      </a:pPr>
                      <a:r>
                        <a:rPr lang="ar-SA" sz="1050" dirty="0">
                          <a:solidFill>
                            <a:schemeClr val="tx1"/>
                          </a:solidFill>
                          <a:effectLst/>
                        </a:rPr>
                        <a:t>درخواست خريد نفت خام و فراورده هاي نفتي (عدم پیگیری جدی ساحل عاج)</a:t>
                      </a:r>
                      <a:endParaRPr lang="en-US" sz="1050" dirty="0">
                        <a:solidFill>
                          <a:schemeClr val="tx1"/>
                        </a:solidFill>
                        <a:effectLst/>
                      </a:endParaRPr>
                    </a:p>
                    <a:p>
                      <a:pPr algn="just" rtl="1">
                        <a:lnSpc>
                          <a:spcPct val="115000"/>
                        </a:lnSpc>
                        <a:spcAft>
                          <a:spcPts val="1000"/>
                        </a:spcAft>
                      </a:pPr>
                      <a:r>
                        <a:rPr lang="ar-SA" sz="1050" dirty="0">
                          <a:solidFill>
                            <a:schemeClr val="tx1"/>
                          </a:solidFill>
                          <a:effectLst/>
                        </a:rPr>
                        <a:t>درخواست همكاري در زمينه بلوك‌هاي اكتشافي آن كشور که در این خصوص  درخواست اطلاعات مورد نياز پيرامون مطالعات اوليه انجام شده  بلوك‌هاي اكتشافي آن كشور به عمل آمد و پاسخ مشخص دریافت نگردید.</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حضور در اولین دوره اجلاس کمیسیون مشترک در آذر ماه 1386</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dirty="0">
                          <a:solidFill>
                            <a:srgbClr val="FF0000"/>
                          </a:solidFill>
                          <a:effectLst/>
                        </a:rPr>
                        <a:t>فروش و صادرات فرآورده‌های نفتی</a:t>
                      </a:r>
                      <a:endParaRPr lang="en-US" sz="105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dirty="0">
                          <a:solidFill>
                            <a:schemeClr val="tx1"/>
                          </a:solidFill>
                          <a:effectLst/>
                        </a:rPr>
                        <a:t>مشارکت در ساخت یا نوسازی پالایشگاه در قالب ارائه خدمات فنی و مهندسی</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lgn="just" rtl="1">
                        <a:lnSpc>
                          <a:spcPct val="115000"/>
                        </a:lnSpc>
                        <a:spcAft>
                          <a:spcPts val="1000"/>
                        </a:spcAft>
                      </a:pPr>
                      <a:r>
                        <a:rPr lang="fa-IR" sz="1050" dirty="0">
                          <a:solidFill>
                            <a:schemeClr val="tx1"/>
                          </a:solidFill>
                          <a:effectLst/>
                        </a:rPr>
                        <a:t>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0"/>
                        </a:spcAft>
                      </a:pPr>
                      <a:r>
                        <a:rPr lang="ar-SA" sz="1050" dirty="0">
                          <a:solidFill>
                            <a:schemeClr val="tx1"/>
                          </a:solidFill>
                          <a:effectLst/>
                        </a:rPr>
                        <a:t>آمادگی مذاکره جهت ارائه خدمات مشاوره فنی و تخصصی خصوصاً از جانب شرکت های خصوصی ایرانی در زمینه های نفت، گاز، پالایشگاه و پتروشیمی</a:t>
                      </a:r>
                      <a:endParaRPr lang="en-US" sz="1050" dirty="0">
                        <a:solidFill>
                          <a:schemeClr val="tx1"/>
                        </a:solidFill>
                        <a:effectLst/>
                      </a:endParaRPr>
                    </a:p>
                    <a:p>
                      <a:pPr algn="just" rtl="1">
                        <a:lnSpc>
                          <a:spcPct val="115000"/>
                        </a:lnSpc>
                        <a:spcAft>
                          <a:spcPts val="1000"/>
                        </a:spcAft>
                      </a:pPr>
                      <a:r>
                        <a:rPr lang="fa-IR" sz="1050" dirty="0">
                          <a:solidFill>
                            <a:schemeClr val="tx1"/>
                          </a:solidFill>
                          <a:effectLst/>
                        </a:rPr>
                        <a:t> </a:t>
                      </a:r>
                      <a:endParaRPr lang="en-US" sz="105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455" marR="5245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Title 1"/>
          <p:cNvSpPr>
            <a:spLocks noGrp="1"/>
          </p:cNvSpPr>
          <p:nvPr>
            <p:ph type="title"/>
          </p:nvPr>
        </p:nvSpPr>
        <p:spPr>
          <a:xfrm>
            <a:off x="2504728" y="0"/>
            <a:ext cx="7138299" cy="692696"/>
          </a:xfrm>
        </p:spPr>
        <p:txBody>
          <a:bodyPr>
            <a:noAutofit/>
          </a:bodyPr>
          <a:lstStyle/>
          <a:p>
            <a:pPr algn="r" rtl="1"/>
            <a:r>
              <a:rPr lang="fa-IR" sz="2800" b="1" dirty="0">
                <a:ln w="11430"/>
                <a:solidFill>
                  <a:srgbClr val="800000"/>
                </a:solidFill>
                <a:cs typeface="Titr" pitchFamily="2" charset="-78"/>
              </a:rPr>
              <a:t>سياست های وزارت نفت (ادامه)</a:t>
            </a:r>
            <a:endParaRPr lang="en-US" sz="2800" dirty="0"/>
          </a:p>
        </p:txBody>
      </p:sp>
    </p:spTree>
    <p:extLst>
      <p:ext uri="{BB962C8B-B14F-4D97-AF65-F5344CB8AC3E}">
        <p14:creationId xmlns:p14="http://schemas.microsoft.com/office/powerpoint/2010/main" val="1971555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04728" y="19439"/>
            <a:ext cx="7138299" cy="500634"/>
          </a:xfrm>
        </p:spPr>
        <p:txBody>
          <a:bodyPr>
            <a:noAutofit/>
          </a:bodyPr>
          <a:lstStyle/>
          <a:p>
            <a:pPr algn="r" rtl="1"/>
            <a:r>
              <a:rPr lang="fa-IR" sz="2800" b="1" dirty="0">
                <a:ln w="11430"/>
                <a:solidFill>
                  <a:srgbClr val="800000"/>
                </a:solidFill>
                <a:cs typeface="Titr" pitchFamily="2" charset="-78"/>
              </a:rPr>
              <a:t>سياست های وزارت نفت (ادامه)</a:t>
            </a: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77864378"/>
              </p:ext>
            </p:extLst>
          </p:nvPr>
        </p:nvGraphicFramePr>
        <p:xfrm>
          <a:off x="1208586" y="764704"/>
          <a:ext cx="8697413" cy="5977446"/>
        </p:xfrm>
        <a:graphic>
          <a:graphicData uri="http://schemas.openxmlformats.org/drawingml/2006/table">
            <a:tbl>
              <a:tblPr rtl="1" firstRow="1" firstCol="1" bandRow="1">
                <a:tableStyleId>{5C22544A-7EE6-4342-B048-85BDC9FD1C3A}</a:tableStyleId>
              </a:tblPr>
              <a:tblGrid>
                <a:gridCol w="457979"/>
                <a:gridCol w="643136"/>
                <a:gridCol w="1905890"/>
                <a:gridCol w="820821"/>
                <a:gridCol w="1354721"/>
                <a:gridCol w="1147731"/>
                <a:gridCol w="2367135"/>
              </a:tblGrid>
              <a:tr h="296271">
                <a:tc>
                  <a:txBody>
                    <a:bodyPr/>
                    <a:lstStyle/>
                    <a:p>
                      <a:pPr algn="ctr" rtl="1">
                        <a:lnSpc>
                          <a:spcPct val="115000"/>
                        </a:lnSpc>
                        <a:spcAft>
                          <a:spcPts val="1000"/>
                        </a:spcAft>
                      </a:pPr>
                      <a:r>
                        <a:rPr lang="fa-IR" sz="1000" dirty="0">
                          <a:solidFill>
                            <a:schemeClr val="tx1"/>
                          </a:solidFill>
                          <a:effectLst/>
                        </a:rPr>
                        <a:t>رديف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chemeClr val="tx1"/>
                          </a:solidFill>
                          <a:effectLst/>
                        </a:rPr>
                        <a:t>نام كشور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solidFill>
                            <a:schemeClr val="tx1"/>
                          </a:solidFill>
                          <a:effectLst/>
                        </a:rPr>
                        <a:t>همکاری های پیشین</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solidFill>
                            <a:schemeClr val="tx1"/>
                          </a:solidFill>
                          <a:effectLst/>
                        </a:rPr>
                        <a:t>اهداف كوتاه مدت </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solidFill>
                            <a:schemeClr val="tx1"/>
                          </a:solidFill>
                          <a:effectLst/>
                        </a:rPr>
                        <a:t>اهداف ميان مدت </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solidFill>
                            <a:schemeClr val="tx1"/>
                          </a:solidFill>
                          <a:effectLst/>
                        </a:rPr>
                        <a:t>اهداف بلند مدت </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a:solidFill>
                            <a:schemeClr val="tx1"/>
                          </a:solidFill>
                          <a:effectLst/>
                        </a:rPr>
                        <a:t>پیشنهاد جهت توسعه سطح  تعاملات</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08294">
                <a:tc>
                  <a:txBody>
                    <a:bodyPr/>
                    <a:lstStyle/>
                    <a:p>
                      <a:pPr algn="ctr" rtl="0">
                        <a:lnSpc>
                          <a:spcPct val="115000"/>
                        </a:lnSpc>
                        <a:spcAft>
                          <a:spcPts val="1000"/>
                        </a:spcAft>
                      </a:pPr>
                      <a:r>
                        <a:rPr lang="fa-IR" sz="1000" dirty="0" smtClean="0">
                          <a:solidFill>
                            <a:schemeClr val="tx1"/>
                          </a:solidFill>
                          <a:effectLst/>
                        </a:rPr>
                        <a:t>11</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rgbClr val="FF0000"/>
                          </a:solidFill>
                          <a:effectLst/>
                        </a:rPr>
                        <a:t>زیمبابوه</a:t>
                      </a:r>
                      <a:endParaRPr lang="en-US" sz="1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chemeClr val="tx1"/>
                          </a:solidFill>
                          <a:effectLst/>
                        </a:rPr>
                        <a:t>حضور در هشت در اجلاس کمیسیون مشترک که آخرین آن در مردادماه 1394 برگزار گردید.</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rgbClr val="FF0000"/>
                          </a:solidFill>
                          <a:effectLst/>
                        </a:rPr>
                        <a:t>صادرات  فرآورده های نفتی</a:t>
                      </a:r>
                      <a:endParaRPr lang="en-US" sz="1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rgbClr val="FF0000"/>
                          </a:solidFill>
                          <a:effectLst/>
                        </a:rPr>
                        <a:t>آمادگی ایران جهت همکاری در ساخت کارخانه تولید کودهای شیمیایی  براساس خوراك گاز استحصال شده از زغال سنگ در زیمبابوه</a:t>
                      </a:r>
                      <a:endParaRPr lang="en-US" sz="1000" dirty="0">
                        <a:solidFill>
                          <a:srgbClr val="FF0000"/>
                        </a:solidFill>
                        <a:effectLst/>
                      </a:endParaRPr>
                    </a:p>
                    <a:p>
                      <a:pPr algn="just" rtl="1">
                        <a:lnSpc>
                          <a:spcPct val="115000"/>
                        </a:lnSpc>
                        <a:spcAft>
                          <a:spcPts val="1000"/>
                        </a:spcAft>
                      </a:pPr>
                      <a:r>
                        <a:rPr lang="fa-IR" sz="1000" dirty="0">
                          <a:solidFill>
                            <a:schemeClr val="tx1"/>
                          </a:solidFill>
                          <a:effectLst/>
                        </a:rPr>
                        <a:t>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a:solidFill>
                            <a:schemeClr val="tx1"/>
                          </a:solidFill>
                          <a:effectLst/>
                        </a:rPr>
                        <a:t> </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a:solidFill>
                            <a:schemeClr val="tx1"/>
                          </a:solidFill>
                          <a:effectLst/>
                        </a:rPr>
                        <a:t>در صورت دریافت درخواست مشخص و جدی از سوی طرف زیمیایوه ای، آمادگی همکاری وجود دارد.</a:t>
                      </a:r>
                      <a:endParaRPr lang="en-US" sz="10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00090">
                <a:tc>
                  <a:txBody>
                    <a:bodyPr/>
                    <a:lstStyle/>
                    <a:p>
                      <a:pPr algn="ctr" rtl="0">
                        <a:lnSpc>
                          <a:spcPct val="115000"/>
                        </a:lnSpc>
                        <a:spcAft>
                          <a:spcPts val="1000"/>
                        </a:spcAft>
                      </a:pPr>
                      <a:r>
                        <a:rPr lang="fa-IR" sz="1000" dirty="0" smtClean="0">
                          <a:solidFill>
                            <a:schemeClr val="tx1"/>
                          </a:solidFill>
                          <a:effectLst/>
                        </a:rPr>
                        <a:t>12</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00" dirty="0">
                          <a:solidFill>
                            <a:srgbClr val="FF0000"/>
                          </a:solidFill>
                          <a:effectLst/>
                        </a:rPr>
                        <a:t>آنگولا</a:t>
                      </a:r>
                      <a:endParaRPr lang="en-US" sz="10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00" dirty="0">
                          <a:solidFill>
                            <a:schemeClr val="tx1"/>
                          </a:solidFill>
                          <a:effectLst/>
                        </a:rPr>
                        <a:t>شركت سونانگول آنگولا صاحب سهام20% از كل پروژه فاز 12 پارس جنوبي بوده و همچنين 10% از سهام بلوك كابينداي آنگولا نيز به شركت پتروپارس ايران تعلق داشته است که همكاري دو شركت پتروپارس و سونانگول در زمان تحريم‌ها به اتمام رسید.</a:t>
                      </a:r>
                      <a:endParaRPr lang="en-US" sz="1000" dirty="0">
                        <a:solidFill>
                          <a:schemeClr val="tx1"/>
                        </a:solidFill>
                        <a:effectLst/>
                      </a:endParaRPr>
                    </a:p>
                    <a:p>
                      <a:pPr algn="just" rtl="1">
                        <a:lnSpc>
                          <a:spcPct val="115000"/>
                        </a:lnSpc>
                        <a:spcAft>
                          <a:spcPts val="1000"/>
                        </a:spcAft>
                      </a:pPr>
                      <a:r>
                        <a:rPr lang="ar-SA" sz="1000" dirty="0">
                          <a:solidFill>
                            <a:schemeClr val="tx1"/>
                          </a:solidFill>
                          <a:effectLst/>
                        </a:rPr>
                        <a:t>به دليل وجود تحريم ها شركت سونانگول از پرداخت سهم مشاركت خود در پروژه هاي فاز 12 سرباز زده و عليرغم پيگيري هاي شركت پتروپارس ، امكان پرداخت ميسر نگرديده است که  سهم پتروپارس از بلوك كابينداي شمالي به سونانگول و همچنين سهام سونانگول از پارس جنوبي به شركت پتروپارس واگذار گرديده است.</a:t>
                      </a:r>
                      <a:endParaRPr lang="en-US" sz="1000" dirty="0">
                        <a:solidFill>
                          <a:schemeClr val="tx1"/>
                        </a:solidFill>
                        <a:effectLst/>
                      </a:endParaRPr>
                    </a:p>
                    <a:p>
                      <a:pPr algn="just" rtl="1">
                        <a:lnSpc>
                          <a:spcPct val="115000"/>
                        </a:lnSpc>
                        <a:spcAft>
                          <a:spcPts val="1000"/>
                        </a:spcAft>
                      </a:pPr>
                      <a:r>
                        <a:rPr lang="ar-SA" sz="1000" dirty="0">
                          <a:solidFill>
                            <a:schemeClr val="tx1"/>
                          </a:solidFill>
                          <a:effectLst/>
                        </a:rPr>
                        <a:t>اولین کمیته مشترک همکاری‌های اقتصادی بین دو کشور در فروردین ماه 1392 برگزار گردید.</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ar-SA" sz="1000" dirty="0">
                          <a:solidFill>
                            <a:schemeClr val="tx1"/>
                          </a:solidFill>
                          <a:effectLst/>
                        </a:rPr>
                        <a:t>افزايش همكاري و هماهنگي بين دو كشور در سازمان كشورهاي صادر كننده نفت (اوپك)</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00" dirty="0">
                          <a:solidFill>
                            <a:schemeClr val="tx1"/>
                          </a:solidFill>
                          <a:effectLst/>
                        </a:rPr>
                        <a:t>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00" dirty="0">
                          <a:solidFill>
                            <a:schemeClr val="tx1"/>
                          </a:solidFill>
                          <a:effectLst/>
                        </a:rPr>
                        <a:t> </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00" dirty="0">
                          <a:solidFill>
                            <a:schemeClr val="tx1"/>
                          </a:solidFill>
                          <a:effectLst/>
                        </a:rPr>
                        <a:t>با توجه به همکاری های پیشین و همچنین عضویت دو کشور در اوپک امکان از سر گیری همکاری ها وجود دارد.</a:t>
                      </a:r>
                      <a:endParaRPr lang="en-US" sz="10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2645" marR="5264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28308300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504728" y="19439"/>
            <a:ext cx="7138299" cy="500634"/>
          </a:xfrm>
        </p:spPr>
        <p:txBody>
          <a:bodyPr>
            <a:noAutofit/>
          </a:bodyPr>
          <a:lstStyle/>
          <a:p>
            <a:pPr algn="r" rtl="1"/>
            <a:r>
              <a:rPr lang="fa-IR" sz="2800" b="1" dirty="0">
                <a:ln w="11430"/>
                <a:solidFill>
                  <a:srgbClr val="800000"/>
                </a:solidFill>
                <a:cs typeface="Titr" pitchFamily="2" charset="-78"/>
              </a:rPr>
              <a:t>سياست های وزارت نفت (ادامه)</a:t>
            </a:r>
            <a:endParaRPr lang="en-US" sz="2800"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737356279"/>
              </p:ext>
            </p:extLst>
          </p:nvPr>
        </p:nvGraphicFramePr>
        <p:xfrm>
          <a:off x="1395628" y="692696"/>
          <a:ext cx="8481391" cy="5894032"/>
        </p:xfrm>
        <a:graphic>
          <a:graphicData uri="http://schemas.openxmlformats.org/drawingml/2006/table">
            <a:tbl>
              <a:tblPr rtl="1" firstRow="1" firstCol="1" bandRow="1">
                <a:tableStyleId>{5C22544A-7EE6-4342-B048-85BDC9FD1C3A}</a:tableStyleId>
              </a:tblPr>
              <a:tblGrid>
                <a:gridCol w="281154"/>
                <a:gridCol w="707304"/>
                <a:gridCol w="1560078"/>
                <a:gridCol w="1246348"/>
                <a:gridCol w="1262752"/>
                <a:gridCol w="1109446"/>
                <a:gridCol w="2314309"/>
              </a:tblGrid>
              <a:tr h="560832">
                <a:tc>
                  <a:txBody>
                    <a:bodyPr/>
                    <a:lstStyle/>
                    <a:p>
                      <a:pPr algn="ctr" rtl="1">
                        <a:lnSpc>
                          <a:spcPct val="115000"/>
                        </a:lnSpc>
                        <a:spcAft>
                          <a:spcPts val="1000"/>
                        </a:spcAft>
                      </a:pPr>
                      <a:r>
                        <a:rPr lang="fa-IR" sz="1050" dirty="0">
                          <a:solidFill>
                            <a:schemeClr val="tx1"/>
                          </a:solidFill>
                          <a:effectLst/>
                        </a:rPr>
                        <a:t>رديف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نام كشور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همکاری های پیشین</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كوتاه مدت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ميان مدت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اهداف بلند مدت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پیشنهاد جهت توسعه سطح  تعاملات</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08873">
                <a:tc>
                  <a:txBody>
                    <a:bodyPr/>
                    <a:lstStyle/>
                    <a:p>
                      <a:pPr algn="ctr" rtl="0">
                        <a:lnSpc>
                          <a:spcPct val="115000"/>
                        </a:lnSpc>
                        <a:spcAft>
                          <a:spcPts val="1000"/>
                        </a:spcAft>
                      </a:pPr>
                      <a:r>
                        <a:rPr lang="fa-IR" sz="1050" dirty="0" smtClean="0">
                          <a:solidFill>
                            <a:schemeClr val="tx1"/>
                          </a:solidFill>
                          <a:effectLst/>
                        </a:rPr>
                        <a:t>13</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تانزانیا</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حضور در چهار دوره اجلاس کمیسیون مشترک که آخرین آنها در مهرماه 1387 برگزار گردید.</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rgbClr val="FF0000"/>
                          </a:solidFill>
                          <a:effectLst/>
                        </a:rPr>
                        <a:t>صدور فرآورده های نفتی به آن کشور</a:t>
                      </a:r>
                      <a:endParaRPr lang="en-US" sz="1100" dirty="0">
                        <a:solidFill>
                          <a:srgbClr val="FF0000"/>
                        </a:solidFill>
                        <a:effectLst/>
                      </a:endParaRPr>
                    </a:p>
                    <a:p>
                      <a:pPr algn="just" rtl="1">
                        <a:lnSpc>
                          <a:spcPct val="115000"/>
                        </a:lnSpc>
                        <a:spcAft>
                          <a:spcPts val="1000"/>
                        </a:spcAft>
                      </a:pPr>
                      <a:r>
                        <a:rPr lang="fa-IR" sz="1050" dirty="0">
                          <a:solidFill>
                            <a:srgbClr val="FF0000"/>
                          </a:solidFill>
                          <a:effectLst/>
                        </a:rPr>
                        <a:t> </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a:solidFill>
                            <a:schemeClr val="tx1"/>
                          </a:solidFill>
                          <a:effectLst/>
                        </a:rPr>
                        <a:t>ارائه خدمات فنی مهندسی در بخش اکتشافات</a:t>
                      </a:r>
                      <a:endParaRPr lang="en-US" sz="1100">
                        <a:solidFill>
                          <a:schemeClr val="tx1"/>
                        </a:solidFill>
                        <a:effectLst/>
                      </a:endParaRPr>
                    </a:p>
                    <a:p>
                      <a:pPr algn="justLow" rtl="1">
                        <a:lnSpc>
                          <a:spcPct val="115000"/>
                        </a:lnSpc>
                        <a:spcAft>
                          <a:spcPts val="1000"/>
                        </a:spcAft>
                      </a:pPr>
                      <a:r>
                        <a:rPr lang="fa-IR" sz="1050">
                          <a:solidFill>
                            <a:schemeClr val="tx1"/>
                          </a:solidFill>
                          <a:effectLst/>
                        </a:rPr>
                        <a:t>توسعه_آموزش  نیروی انسانی</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a:solidFill>
                            <a:schemeClr val="tx1"/>
                          </a:solidFill>
                          <a:effectLst/>
                        </a:rPr>
                        <a:t>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a:solidFill>
                            <a:schemeClr val="tx1"/>
                          </a:solidFill>
                          <a:effectLst/>
                        </a:rPr>
                        <a:t>در صورت دریافت درخواست مشخص و جدی از سوی طرف تانزانیایی، آمادگی همکاری وجود دارد.</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757889">
                <a:tc>
                  <a:txBody>
                    <a:bodyPr/>
                    <a:lstStyle/>
                    <a:p>
                      <a:pPr algn="ctr" rtl="0">
                        <a:lnSpc>
                          <a:spcPct val="115000"/>
                        </a:lnSpc>
                        <a:spcAft>
                          <a:spcPts val="1000"/>
                        </a:spcAft>
                      </a:pPr>
                      <a:r>
                        <a:rPr lang="fa-IR" sz="1000" dirty="0" smtClean="0">
                          <a:solidFill>
                            <a:schemeClr val="tx1"/>
                          </a:solidFill>
                          <a:effectLst/>
                        </a:rPr>
                        <a:t>14</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rgbClr val="FF0000"/>
                          </a:solidFill>
                          <a:effectLst/>
                        </a:rPr>
                        <a:t>اوگاندا</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a:solidFill>
                            <a:schemeClr val="tx1"/>
                          </a:solidFill>
                          <a:effectLst/>
                        </a:rPr>
                        <a:t>نخستین کمیته مشترک کاری در مهرماه 1382 در اوگاندا  برگزار گردید.</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rgbClr val="FF0000"/>
                          </a:solidFill>
                          <a:effectLst/>
                        </a:rPr>
                        <a:t>صادرات فرآورده های نفتی</a:t>
                      </a:r>
                      <a:endParaRPr lang="en-US" sz="1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a:solidFill>
                            <a:schemeClr val="tx1"/>
                          </a:solidFill>
                          <a:effectLst/>
                        </a:rPr>
                        <a:t>همکاری در زمینه ارائه خدمات آموزشی</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a:solidFill>
                            <a:schemeClr val="tx1"/>
                          </a:solidFill>
                          <a:effectLst/>
                        </a:rPr>
                        <a:t>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a:solidFill>
                            <a:schemeClr val="tx1"/>
                          </a:solidFill>
                          <a:effectLst/>
                        </a:rPr>
                        <a:t>در صورت دریافت درخواست مشخص و جدی از سوی طرف اوگاندایی، آمادگی همکاری وجود دارد.</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33219">
                <a:tc>
                  <a:txBody>
                    <a:bodyPr/>
                    <a:lstStyle/>
                    <a:p>
                      <a:pPr algn="ctr" rtl="0">
                        <a:lnSpc>
                          <a:spcPct val="115000"/>
                        </a:lnSpc>
                        <a:spcAft>
                          <a:spcPts val="1000"/>
                        </a:spcAft>
                      </a:pPr>
                      <a:r>
                        <a:rPr lang="fa-IR" sz="1000">
                          <a:solidFill>
                            <a:schemeClr val="tx1"/>
                          </a:solidFill>
                          <a:effectLst/>
                        </a:rPr>
                        <a:t>15</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dirty="0">
                          <a:solidFill>
                            <a:schemeClr val="tx1"/>
                          </a:solidFill>
                          <a:effectLst/>
                        </a:rPr>
                        <a:t>گینه استوایی</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افزايش همكاري و هماهنگي بين دو كشور در زمینه فعالیت های مجمع كشورهاي صادر كننده گاز</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chemeClr val="tx1"/>
                          </a:solidFill>
                          <a:effectLst/>
                        </a:rPr>
                        <a:t>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a:solidFill>
                            <a:schemeClr val="tx1"/>
                          </a:solidFill>
                          <a:effectLst/>
                        </a:rPr>
                        <a:t> </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a:solidFill>
                            <a:schemeClr val="tx1"/>
                          </a:solidFill>
                          <a:effectLst/>
                        </a:rPr>
                        <a:t> تقويت همكاري دو كشور در زمينه بازارهاي بين المللي نفت و گاز و هماهنگي در چارچوب مجمع كشورهاي صادركننده گاز</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33219">
                <a:tc>
                  <a:txBody>
                    <a:bodyPr/>
                    <a:lstStyle/>
                    <a:p>
                      <a:pPr algn="ctr" rtl="0">
                        <a:lnSpc>
                          <a:spcPct val="115000"/>
                        </a:lnSpc>
                        <a:spcAft>
                          <a:spcPts val="1000"/>
                        </a:spcAft>
                      </a:pPr>
                      <a:r>
                        <a:rPr lang="fa-IR" sz="1000" dirty="0" smtClean="0">
                          <a:solidFill>
                            <a:schemeClr val="tx1"/>
                          </a:solidFill>
                          <a:effectLst/>
                        </a:rPr>
                        <a:t>16</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1">
                        <a:lnSpc>
                          <a:spcPct val="115000"/>
                        </a:lnSpc>
                        <a:spcAft>
                          <a:spcPts val="1000"/>
                        </a:spcAft>
                      </a:pPr>
                      <a:r>
                        <a:rPr lang="fa-IR" sz="1050">
                          <a:solidFill>
                            <a:schemeClr val="tx1"/>
                          </a:solidFill>
                          <a:effectLst/>
                        </a:rPr>
                        <a:t>لیبی</a:t>
                      </a:r>
                      <a:endParaRPr lang="en-US" sz="110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ar-SA" sz="1050" dirty="0">
                          <a:solidFill>
                            <a:schemeClr val="tx1"/>
                          </a:solidFill>
                          <a:effectLst/>
                        </a:rPr>
                        <a:t>حضور در دوازده دوره اجلاس کمیسیون مشترک که آخرین آنها در دیماه 1386 برگزار گردید.</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Low" rtl="1">
                        <a:lnSpc>
                          <a:spcPct val="115000"/>
                        </a:lnSpc>
                        <a:spcAft>
                          <a:spcPts val="1000"/>
                        </a:spcAft>
                      </a:pPr>
                      <a:r>
                        <a:rPr lang="fa-IR" sz="1050" dirty="0">
                          <a:solidFill>
                            <a:schemeClr val="tx1"/>
                          </a:solidFill>
                          <a:effectLst/>
                        </a:rPr>
                        <a:t>افزايش همكاري و هماهنگي بين دو كشور در زمینه فعالیت های سازمان اوپک و مجمع صادرکنندگان گاز</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chemeClr val="tx1"/>
                          </a:solidFill>
                          <a:effectLst/>
                        </a:rPr>
                        <a:t>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00" dirty="0">
                          <a:solidFill>
                            <a:schemeClr val="tx1"/>
                          </a:solidFill>
                          <a:effectLst/>
                        </a:rPr>
                        <a:t>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rtl="1">
                        <a:lnSpc>
                          <a:spcPct val="115000"/>
                        </a:lnSpc>
                        <a:spcAft>
                          <a:spcPts val="1000"/>
                        </a:spcAft>
                      </a:pPr>
                      <a:r>
                        <a:rPr lang="fa-IR" sz="1050" dirty="0">
                          <a:solidFill>
                            <a:schemeClr val="tx1"/>
                          </a:solidFill>
                          <a:effectLst/>
                        </a:rPr>
                        <a:t>تقويت همكاري دو كشور در زمينه بازارهاي بين المللي نفت و گاز و هماهنگي در چارچوب مجمع کشورهای صادرکننده گاز و اوپک </a:t>
                      </a:r>
                      <a:endParaRPr lang="en-US" sz="11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txBody>
                  <a:tcPr marL="54787" marR="5478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5275431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48744" y="1268760"/>
            <a:ext cx="5184576" cy="4524315"/>
          </a:xfrm>
          <a:prstGeom prst="rect">
            <a:avLst/>
          </a:prstGeom>
        </p:spPr>
        <p:txBody>
          <a:bodyPr wrap="square">
            <a:spAutoFit/>
          </a:bodyPr>
          <a:lstStyle/>
          <a:p>
            <a:pPr algn="ctr"/>
            <a:r>
              <a:rPr lang="fa-IR" sz="9600" b="1" dirty="0" smtClean="0">
                <a:solidFill>
                  <a:srgbClr val="800000"/>
                </a:solidFill>
                <a:latin typeface="Calibri" pitchFamily="34" charset="0"/>
                <a:ea typeface="Times New Roman" pitchFamily="18" charset="0"/>
                <a:cs typeface="B Titr" pitchFamily="2" charset="-78"/>
              </a:rPr>
              <a:t>با تشكر</a:t>
            </a:r>
          </a:p>
          <a:p>
            <a:pPr algn="ctr"/>
            <a:endParaRPr lang="fa-IR" sz="9600" b="1" dirty="0" smtClean="0">
              <a:solidFill>
                <a:srgbClr val="800000"/>
              </a:solidFill>
              <a:latin typeface="Calibri" pitchFamily="34" charset="0"/>
              <a:ea typeface="Times New Roman" pitchFamily="18" charset="0"/>
              <a:cs typeface="B Titr" pitchFamily="2" charset="-78"/>
            </a:endParaRPr>
          </a:p>
          <a:p>
            <a:pPr algn="ctr"/>
            <a:r>
              <a:rPr lang="fa-IR" sz="9600" b="1" dirty="0" smtClean="0">
                <a:solidFill>
                  <a:srgbClr val="800000"/>
                </a:solidFill>
                <a:latin typeface="Calibri" pitchFamily="34" charset="0"/>
                <a:cs typeface="B Titr" pitchFamily="2" charset="-78"/>
              </a:rPr>
              <a:t>موفق باشيد</a:t>
            </a:r>
            <a:endParaRPr lang="fa-IR" sz="9600" dirty="0">
              <a:solidFill>
                <a:srgbClr val="800000"/>
              </a:solidFill>
              <a:cs typeface="B Tit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09662" y="357166"/>
            <a:ext cx="7901287" cy="928694"/>
          </a:xfrm>
          <a:prstGeom prst="rect">
            <a:avLst/>
          </a:prstGeom>
        </p:spPr>
        <p:txBody>
          <a:bodyPr vert="horz" lIns="99060" tIns="49530" rIns="99060" bIns="49530" rtlCol="0" anchor="ctr">
            <a:normAutofit/>
          </a:bodyPr>
          <a:lstStyle/>
          <a:p>
            <a:pPr rtl="0">
              <a:spcBef>
                <a:spcPct val="0"/>
              </a:spcBef>
              <a:defRPr/>
            </a:pPr>
            <a:r>
              <a:rPr lang="fa-IR" sz="2400" dirty="0" smtClean="0">
                <a:solidFill>
                  <a:srgbClr val="800000"/>
                </a:solidFill>
                <a:latin typeface="+mj-lt"/>
                <a:ea typeface="+mj-ea"/>
                <a:cs typeface="B Titr" pitchFamily="2" charset="-78"/>
              </a:rPr>
              <a:t>4) </a:t>
            </a:r>
            <a:r>
              <a:rPr lang="fa-IR" sz="2800" dirty="0" smtClean="0">
                <a:solidFill>
                  <a:srgbClr val="800000"/>
                </a:solidFill>
                <a:latin typeface="+mj-lt"/>
                <a:ea typeface="+mj-ea"/>
                <a:cs typeface="B Titr" pitchFamily="2" charset="-78"/>
              </a:rPr>
              <a:t>معدن</a:t>
            </a:r>
            <a:endParaRPr lang="fa-IR" sz="2400" dirty="0">
              <a:solidFill>
                <a:srgbClr val="800000"/>
              </a:solidFill>
              <a:latin typeface="+mj-lt"/>
              <a:ea typeface="+mj-ea"/>
              <a:cs typeface="B Titr" pitchFamily="2" charset="-78"/>
            </a:endParaRPr>
          </a:p>
        </p:txBody>
      </p:sp>
      <p:sp>
        <p:nvSpPr>
          <p:cNvPr id="108545" name="Rectangle 1"/>
          <p:cNvSpPr>
            <a:spLocks noChangeArrowheads="1"/>
          </p:cNvSpPr>
          <p:nvPr/>
        </p:nvSpPr>
        <p:spPr bwMode="auto">
          <a:xfrm>
            <a:off x="1023910" y="1501303"/>
            <a:ext cx="8093189" cy="2685351"/>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algn="justLow" eaLnBrk="0" fontAlgn="base" hangingPunct="0">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تولید </a:t>
            </a:r>
            <a:r>
              <a:rPr lang="fa-IR" sz="2800" b="1" dirty="0">
                <a:latin typeface="Calibri" pitchFamily="34" charset="0"/>
                <a:ea typeface="Times New Roman" pitchFamily="18" charset="0"/>
                <a:cs typeface="B Lotus" pitchFamily="2" charset="-78"/>
              </a:rPr>
              <a:t>کننده بیش از 60 فلز و ماده </a:t>
            </a:r>
            <a:r>
              <a:rPr lang="fa-IR" sz="2800" b="1" dirty="0" smtClean="0">
                <a:latin typeface="Calibri" pitchFamily="34" charset="0"/>
                <a:ea typeface="Times New Roman" pitchFamily="18" charset="0"/>
                <a:cs typeface="B Lotus" pitchFamily="2" charset="-78"/>
              </a:rPr>
              <a:t>معدنی</a:t>
            </a:r>
            <a:endParaRPr lang="fa-IR" sz="2800" b="1" dirty="0">
              <a:latin typeface="Calibri" pitchFamily="34" charset="0"/>
              <a:ea typeface="Times New Roman" pitchFamily="18" charset="0"/>
              <a:cs typeface="B Lotus" pitchFamily="2" charset="-78"/>
            </a:endParaRPr>
          </a:p>
          <a:p>
            <a:pPr algn="justLow" eaLnBrk="0" fontAlgn="base" hangingPunct="0">
              <a:spcBef>
                <a:spcPct val="0"/>
              </a:spcBef>
              <a:spcAft>
                <a:spcPct val="0"/>
              </a:spcAft>
            </a:pPr>
            <a:r>
              <a:rPr lang="fa-IR" sz="2800" b="1" dirty="0">
                <a:latin typeface="Calibri" pitchFamily="34" charset="0"/>
                <a:ea typeface="Times New Roman" pitchFamily="18" charset="0"/>
                <a:cs typeface="B Lotus" pitchFamily="2" charset="-78"/>
              </a:rPr>
              <a:t> </a:t>
            </a:r>
          </a:p>
          <a:p>
            <a:pPr algn="justLow" eaLnBrk="0" fontAlgn="base" hangingPunct="0">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تولید </a:t>
            </a:r>
            <a:r>
              <a:rPr lang="fa-IR" sz="2800" b="1" dirty="0">
                <a:latin typeface="Calibri" pitchFamily="34" charset="0"/>
                <a:ea typeface="Times New Roman" pitchFamily="18" charset="0"/>
                <a:cs typeface="B Lotus" pitchFamily="2" charset="-78"/>
              </a:rPr>
              <a:t>کننده عمده </a:t>
            </a:r>
            <a:r>
              <a:rPr lang="fa-IR" sz="2800" b="1" dirty="0" smtClean="0">
                <a:latin typeface="Calibri" pitchFamily="34" charset="0"/>
                <a:ea typeface="Times New Roman" pitchFamily="18" charset="0"/>
                <a:cs typeface="B Lotus" pitchFamily="2" charset="-78"/>
              </a:rPr>
              <a:t>: طلا </a:t>
            </a:r>
            <a:r>
              <a:rPr lang="fa-IR" sz="2800" b="1" dirty="0">
                <a:latin typeface="Calibri" pitchFamily="34" charset="0"/>
                <a:ea typeface="Times New Roman" pitchFamily="18" charset="0"/>
                <a:cs typeface="B Lotus" pitchFamily="2" charset="-78"/>
              </a:rPr>
              <a:t>، </a:t>
            </a:r>
            <a:r>
              <a:rPr lang="fa-IR" sz="2800" b="1" dirty="0" smtClean="0">
                <a:latin typeface="Calibri" pitchFamily="34" charset="0"/>
                <a:ea typeface="Times New Roman" pitchFamily="18" charset="0"/>
                <a:cs typeface="B Lotus" pitchFamily="2" charset="-78"/>
              </a:rPr>
              <a:t>پلاتین، </a:t>
            </a:r>
            <a:r>
              <a:rPr lang="fa-IR" sz="2800" b="1" dirty="0">
                <a:latin typeface="Calibri" pitchFamily="34" charset="0"/>
                <a:ea typeface="Times New Roman" pitchFamily="18" charset="0"/>
                <a:cs typeface="B Lotus" pitchFamily="2" charset="-78"/>
              </a:rPr>
              <a:t>الماس ، اورانیوم، منگنز، کروم، نیکل ، بوکسیت و </a:t>
            </a:r>
            <a:r>
              <a:rPr lang="fa-IR" sz="2800" b="1" dirty="0" smtClean="0">
                <a:latin typeface="Calibri" pitchFamily="34" charset="0"/>
                <a:ea typeface="Times New Roman" pitchFamily="18" charset="0"/>
                <a:cs typeface="B Lotus" pitchFamily="2" charset="-78"/>
              </a:rPr>
              <a:t>کبالت</a:t>
            </a:r>
            <a:endParaRPr lang="fa-IR" sz="2800" b="1" dirty="0">
              <a:latin typeface="Calibri" pitchFamily="34" charset="0"/>
              <a:ea typeface="Times New Roman" pitchFamily="18" charset="0"/>
              <a:cs typeface="B Lotus" pitchFamily="2" charset="-78"/>
            </a:endParaRPr>
          </a:p>
          <a:p>
            <a:pPr algn="justLow" eaLnBrk="0" fontAlgn="base" hangingPunct="0">
              <a:spcBef>
                <a:spcPct val="0"/>
              </a:spcBef>
              <a:spcAft>
                <a:spcPct val="0"/>
              </a:spcAft>
            </a:pPr>
            <a:endParaRPr lang="en-US" sz="2800" b="1" dirty="0">
              <a:latin typeface="Arial" pitchFamily="34" charset="0"/>
              <a:cs typeface="B Lotus" pitchFamily="2" charset="-78"/>
            </a:endParaRPr>
          </a:p>
          <a:p>
            <a:pPr algn="justLow" eaLnBrk="0" fontAlgn="base" hangingPunct="0">
              <a:spcBef>
                <a:spcPct val="0"/>
              </a:spcBef>
              <a:spcAft>
                <a:spcPct val="0"/>
              </a:spcAft>
              <a:buFont typeface="Arial" pitchFamily="34" charset="0"/>
              <a:buChar char="•"/>
            </a:pPr>
            <a:r>
              <a:rPr lang="fa-IR" sz="2800" b="1" dirty="0" smtClean="0">
                <a:latin typeface="Calibri" pitchFamily="34" charset="0"/>
                <a:ea typeface="Times New Roman" pitchFamily="18" charset="0"/>
                <a:cs typeface="B Lotus" pitchFamily="2" charset="-78"/>
              </a:rPr>
              <a:t> دارا بودن30</a:t>
            </a:r>
            <a:r>
              <a:rPr lang="fa-IR" sz="2800" b="1" dirty="0">
                <a:latin typeface="Calibri" pitchFamily="34" charset="0"/>
                <a:ea typeface="Times New Roman" pitchFamily="18" charset="0"/>
                <a:cs typeface="B Lotus" pitchFamily="2" charset="-78"/>
              </a:rPr>
              <a:t>% ذخائر معدنی </a:t>
            </a:r>
            <a:r>
              <a:rPr lang="fa-IR" sz="2800" b="1" dirty="0" smtClean="0">
                <a:latin typeface="Calibri" pitchFamily="34" charset="0"/>
                <a:ea typeface="Times New Roman" pitchFamily="18" charset="0"/>
                <a:cs typeface="B Lotus" pitchFamily="2" charset="-78"/>
              </a:rPr>
              <a:t>: </a:t>
            </a:r>
            <a:r>
              <a:rPr lang="fa-IR" sz="2800" b="1" dirty="0">
                <a:latin typeface="Calibri" pitchFamily="34" charset="0"/>
                <a:ea typeface="Times New Roman" pitchFamily="18" charset="0"/>
                <a:cs typeface="B Lotus" pitchFamily="2" charset="-78"/>
              </a:rPr>
              <a:t>40% طلا ، 60% کبالت و 90% </a:t>
            </a:r>
            <a:r>
              <a:rPr lang="fa-IR" sz="2800" b="1" dirty="0" smtClean="0">
                <a:latin typeface="Calibri" pitchFamily="34" charset="0"/>
                <a:ea typeface="Times New Roman" pitchFamily="18" charset="0"/>
                <a:cs typeface="B Lotus" pitchFamily="2" charset="-78"/>
              </a:rPr>
              <a:t>پلاتین</a:t>
            </a:r>
            <a:endParaRPr lang="fa-IR" sz="2800" dirty="0">
              <a:latin typeface="Arial" pitchFamily="34" charset="0"/>
              <a:cs typeface="B Lotus"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9325A18-25CF-473C-BD61-A1A05B05702B}" type="slidenum">
              <a:rPr lang="fa-IR" smtClean="0"/>
              <a:pPr>
                <a:defRPr/>
              </a:pPr>
              <a:t>8</a:t>
            </a:fld>
            <a:endParaRPr lang="fy-NL" dirty="0"/>
          </a:p>
        </p:txBody>
      </p:sp>
      <p:graphicFrame>
        <p:nvGraphicFramePr>
          <p:cNvPr id="5" name="Table 4"/>
          <p:cNvGraphicFramePr>
            <a:graphicFrameLocks noGrp="1"/>
          </p:cNvGraphicFramePr>
          <p:nvPr>
            <p:extLst>
              <p:ext uri="{D42A27DB-BD31-4B8C-83A1-F6EECF244321}">
                <p14:modId xmlns:p14="http://schemas.microsoft.com/office/powerpoint/2010/main" val="896177125"/>
              </p:ext>
            </p:extLst>
          </p:nvPr>
        </p:nvGraphicFramePr>
        <p:xfrm>
          <a:off x="1374667" y="720192"/>
          <a:ext cx="8531333" cy="5993892"/>
        </p:xfrm>
        <a:graphic>
          <a:graphicData uri="http://schemas.openxmlformats.org/drawingml/2006/table">
            <a:tbl>
              <a:tblPr rtl="1"/>
              <a:tblGrid>
                <a:gridCol w="4162672"/>
                <a:gridCol w="2188478"/>
                <a:gridCol w="1310497"/>
                <a:gridCol w="869686"/>
              </a:tblGrid>
              <a:tr h="696518">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lang="fa-IR" b="1" dirty="0" smtClean="0"/>
                        <a:t>نام بلوك</a:t>
                      </a:r>
                      <a:endParaRPr lang="en-US" b="1" dirty="0" smtClean="0"/>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lang="ar-SA" b="1" dirty="0" smtClean="0"/>
                        <a:t>نام اختصاري</a:t>
                      </a:r>
                      <a:endParaRPr lang="en-US" b="1" dirty="0" smtClean="0"/>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lang="ar-SA" b="1" dirty="0" smtClean="0"/>
                        <a:t>جمعيت</a:t>
                      </a:r>
                      <a:endParaRPr lang="fa-IR" b="1" dirty="0" smtClean="0"/>
                    </a:p>
                    <a:p>
                      <a:pPr marL="0" marR="0" lvl="0" indent="0" algn="ctr" defTabSz="914400" rtl="1" eaLnBrk="1" fontAlgn="base" latinLnBrk="0" hangingPunct="1">
                        <a:lnSpc>
                          <a:spcPct val="115000"/>
                        </a:lnSpc>
                        <a:spcBef>
                          <a:spcPct val="0"/>
                        </a:spcBef>
                        <a:spcAft>
                          <a:spcPct val="0"/>
                        </a:spcAft>
                        <a:buClrTx/>
                        <a:buSzTx/>
                        <a:buFontTx/>
                        <a:buNone/>
                        <a:tabLst/>
                      </a:pPr>
                      <a:r>
                        <a:rPr lang="en-US" b="1" dirty="0" smtClean="0"/>
                        <a:t> </a:t>
                      </a:r>
                      <a:r>
                        <a:rPr lang="fa-IR" b="1" dirty="0" smtClean="0"/>
                        <a:t>( میلیون نفر)</a:t>
                      </a:r>
                      <a:endParaRPr lang="en-US" b="1" dirty="0" smtClean="0"/>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lang="fa-IR" b="1" dirty="0" smtClean="0"/>
                        <a:t>اعضاء</a:t>
                      </a:r>
                      <a:endParaRPr lang="en-US" b="1" dirty="0" smtClean="0"/>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جامعه اقتصادي آفريقا</a:t>
                      </a:r>
                      <a:endParaRPr kumimoji="0" lang="en-US" sz="17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AEC</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853</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Times New Roman" pitchFamily="18" charset="0"/>
                          <a:cs typeface="B Lotus" pitchFamily="2" charset="-78"/>
                        </a:rPr>
                        <a:t>53</a:t>
                      </a:r>
                      <a:endParaRPr kumimoji="0" lang="en-US" sz="2400" b="1" i="0" u="none" strike="noStrike" cap="none" normalizeH="0" baseline="0" dirty="0" smtClean="0">
                        <a:ln>
                          <a:noFill/>
                        </a:ln>
                        <a:solidFill>
                          <a:srgbClr val="000000"/>
                        </a:solidFill>
                        <a:effectLst/>
                        <a:latin typeface="Times New Roman" pitchFamily="18"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بازار مشترك شرق و جنوب آفريقا</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COMESA</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406</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19</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جامعه اقتصادي توسعه جنوب آفريقا</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SADC</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233</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Times New Roman" pitchFamily="18" charset="0"/>
                          <a:cs typeface="B Lotus" pitchFamily="2" charset="-78"/>
                        </a:rPr>
                        <a:t>15</a:t>
                      </a:r>
                      <a:endParaRPr kumimoji="0" lang="en-US" sz="2400" b="1" i="0" u="none" strike="noStrike" cap="none" normalizeH="0" baseline="0" dirty="0" smtClean="0">
                        <a:ln>
                          <a:noFill/>
                        </a:ln>
                        <a:solidFill>
                          <a:srgbClr val="000000"/>
                        </a:solidFill>
                        <a:effectLst/>
                        <a:latin typeface="Times New Roman" pitchFamily="18"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جامعه اقتصادي كشورهاي غرب آفريقا</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ECOWAS</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251</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Times New Roman" pitchFamily="18" charset="0"/>
                          <a:cs typeface="B Lotus" pitchFamily="2" charset="-78"/>
                        </a:rPr>
                        <a:t>15</a:t>
                      </a:r>
                      <a:endParaRPr kumimoji="0" lang="en-US" sz="2400" b="1" i="0" u="none" strike="noStrike" cap="none" normalizeH="0" baseline="0" dirty="0" smtClean="0">
                        <a:ln>
                          <a:noFill/>
                        </a:ln>
                        <a:solidFill>
                          <a:srgbClr val="000000"/>
                        </a:solidFill>
                        <a:effectLst/>
                        <a:latin typeface="Times New Roman" pitchFamily="18"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جامعه اقتصادي كشورهاي آفريقاي مركزي</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ECCAS</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121</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Times New Roman" pitchFamily="18" charset="0"/>
                          <a:cs typeface="B Lotus" pitchFamily="2" charset="-78"/>
                        </a:rPr>
                        <a:t>11</a:t>
                      </a:r>
                      <a:endParaRPr kumimoji="0" lang="en-US" sz="2400" b="1" i="0" u="none" strike="noStrike" cap="none" normalizeH="0" baseline="0" dirty="0" smtClean="0">
                        <a:ln>
                          <a:noFill/>
                        </a:ln>
                        <a:solidFill>
                          <a:srgbClr val="000000"/>
                        </a:solidFill>
                        <a:effectLst/>
                        <a:latin typeface="Times New Roman" pitchFamily="18"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algn="ctr" rtl="1" fontAlgn="ctr"/>
                      <a:r>
                        <a:rPr kumimoji="0" lang="fa-IR" sz="1700" b="1" i="0" u="none" strike="noStrike" kern="1200" cap="none" normalizeH="0" baseline="0" dirty="0" smtClean="0">
                          <a:ln>
                            <a:noFill/>
                          </a:ln>
                          <a:solidFill>
                            <a:srgbClr val="000000"/>
                          </a:solidFill>
                          <a:effectLst/>
                          <a:latin typeface="Calibri" pitchFamily="34" charset="0"/>
                          <a:ea typeface="Calibri" pitchFamily="34" charset="0"/>
                          <a:cs typeface="B Lotus" pitchFamily="2" charset="-78"/>
                        </a:rPr>
                        <a:t>اتحادیه اقتصادی و پولی کشورهای غرب آفریقا</a:t>
                      </a:r>
                    </a:p>
                  </a:txBody>
                  <a:tcPr marL="10319" marR="10319" marT="10319"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UEMOA</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80</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8</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kern="1200" cap="none" normalizeH="0" baseline="0" dirty="0" smtClean="0">
                          <a:ln>
                            <a:noFill/>
                          </a:ln>
                          <a:solidFill>
                            <a:srgbClr val="000000"/>
                          </a:solidFill>
                          <a:effectLst/>
                          <a:latin typeface="Calibri" pitchFamily="34" charset="0"/>
                          <a:ea typeface="Calibri" pitchFamily="34" charset="0"/>
                          <a:cs typeface="B Lotus" pitchFamily="2" charset="-78"/>
                        </a:rPr>
                        <a:t>سازمان بین دولتی توسعه</a:t>
                      </a:r>
                    </a:p>
                  </a:txBody>
                  <a:tcPr marL="10319" marR="10319" marT="10319"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IGAD</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188</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7</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algn="ctr" defTabSz="914400" rtl="1" eaLnBrk="1" fontAlgn="ctr" latinLnBrk="0" hangingPunct="1"/>
                      <a:r>
                        <a:rPr kumimoji="0" lang="fa-IR" sz="1700" b="1" i="0" u="none" strike="noStrike" kern="1200" cap="none" normalizeH="0" baseline="0" dirty="0" smtClean="0">
                          <a:ln>
                            <a:noFill/>
                          </a:ln>
                          <a:solidFill>
                            <a:srgbClr val="000000"/>
                          </a:solidFill>
                          <a:effectLst/>
                          <a:latin typeface="Calibri" pitchFamily="34" charset="0"/>
                          <a:ea typeface="Calibri" pitchFamily="34" charset="0"/>
                          <a:cs typeface="B Lotus" pitchFamily="2" charset="-78"/>
                        </a:rPr>
                        <a:t>جامعه اقتصادی و گمرکی آفریقای مرکزی</a:t>
                      </a:r>
                    </a:p>
                  </a:txBody>
                  <a:tcPr marL="10319" marR="10319" marT="10319"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CEMAC</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35</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6</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algn="ctr" defTabSz="914400" rtl="1" eaLnBrk="1" fontAlgn="ctr" latinLnBrk="0" hangingPunct="1"/>
                      <a:r>
                        <a:rPr kumimoji="0" lang="fa-IR" sz="1700" b="1" i="0" u="none" strike="noStrike" kern="1200" cap="none" normalizeH="0" baseline="0" dirty="0" smtClean="0">
                          <a:ln>
                            <a:noFill/>
                          </a:ln>
                          <a:solidFill>
                            <a:srgbClr val="000000"/>
                          </a:solidFill>
                          <a:effectLst/>
                          <a:latin typeface="Calibri" pitchFamily="34" charset="0"/>
                          <a:ea typeface="Calibri" pitchFamily="34" charset="0"/>
                          <a:cs typeface="B Lotus" pitchFamily="2" charset="-78"/>
                        </a:rPr>
                        <a:t>منطقه عربی بزرگ تجارت آزاد</a:t>
                      </a:r>
                    </a:p>
                  </a:txBody>
                  <a:tcPr marL="10319" marR="10319" marT="10319"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GAFTA</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166</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5</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اتحاديه گمركي جنوب آفريقا</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SACU</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51</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5</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اتحاديه مغرب عربي</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smtClean="0">
                          <a:ln>
                            <a:noFill/>
                          </a:ln>
                          <a:solidFill>
                            <a:srgbClr val="000000"/>
                          </a:solidFill>
                          <a:effectLst/>
                          <a:latin typeface="Calibri" pitchFamily="34" charset="0"/>
                          <a:cs typeface="B Lotus" pitchFamily="2" charset="-78"/>
                        </a:rPr>
                        <a:t>UMA</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84</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5</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r h="365223">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1700" b="1" i="0" u="none" strike="noStrike" cap="none" normalizeH="0" baseline="0" dirty="0" smtClean="0">
                          <a:ln>
                            <a:noFill/>
                          </a:ln>
                          <a:solidFill>
                            <a:srgbClr val="000000"/>
                          </a:solidFill>
                          <a:effectLst/>
                          <a:latin typeface="Calibri" pitchFamily="34" charset="0"/>
                          <a:ea typeface="Calibri" pitchFamily="34" charset="0"/>
                          <a:cs typeface="B Lotus" pitchFamily="2" charset="-78"/>
                        </a:rPr>
                        <a:t>جامعه شرق آفريقا</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Calibri" pitchFamily="34" charset="0"/>
                          <a:cs typeface="B Lotus" pitchFamily="2" charset="-78"/>
                        </a:rPr>
                        <a:t>EAC</a:t>
                      </a: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Calibri" pitchFamily="34" charset="0"/>
                          <a:cs typeface="B Lotus" pitchFamily="2" charset="-78"/>
                        </a:rPr>
                        <a:t>125</a:t>
                      </a:r>
                      <a:endParaRPr kumimoji="0" lang="en-US" sz="2400" b="1" i="0" u="none" strike="noStrike" cap="none" normalizeH="0" baseline="0" dirty="0" smtClean="0">
                        <a:ln>
                          <a:noFill/>
                        </a:ln>
                        <a:solidFill>
                          <a:srgbClr val="000000"/>
                        </a:solidFill>
                        <a:effectLst/>
                        <a:latin typeface="Calibri" pitchFamily="34"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15000"/>
                        </a:lnSpc>
                        <a:spcBef>
                          <a:spcPct val="0"/>
                        </a:spcBef>
                        <a:spcAft>
                          <a:spcPct val="0"/>
                        </a:spcAft>
                        <a:buClrTx/>
                        <a:buSzTx/>
                        <a:buFontTx/>
                        <a:buNone/>
                        <a:tabLst/>
                      </a:pPr>
                      <a:r>
                        <a:rPr kumimoji="0" lang="fa-IR" sz="2400" b="1" i="0" u="none" strike="noStrike" cap="none" normalizeH="0" baseline="0" dirty="0" smtClean="0">
                          <a:ln>
                            <a:noFill/>
                          </a:ln>
                          <a:solidFill>
                            <a:srgbClr val="000000"/>
                          </a:solidFill>
                          <a:effectLst/>
                          <a:latin typeface="Times New Roman" pitchFamily="18" charset="0"/>
                          <a:cs typeface="B Lotus" pitchFamily="2" charset="-78"/>
                        </a:rPr>
                        <a:t>5</a:t>
                      </a:r>
                      <a:endParaRPr kumimoji="0" lang="en-US" sz="2400" b="1" i="0" u="none" strike="noStrike" cap="none" normalizeH="0" baseline="0" dirty="0" smtClean="0">
                        <a:ln>
                          <a:noFill/>
                        </a:ln>
                        <a:solidFill>
                          <a:srgbClr val="000000"/>
                        </a:solidFill>
                        <a:effectLst/>
                        <a:latin typeface="Times New Roman" pitchFamily="18" charset="0"/>
                        <a:cs typeface="B Lotus" pitchFamily="2" charset="-78"/>
                      </a:endParaRPr>
                    </a:p>
                  </a:txBody>
                  <a:tcPr marL="74295" marR="74295" marT="0" marB="0" anchor="ctr" horzOverflow="overflow">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6"/>
          <p:cNvSpPr/>
          <p:nvPr/>
        </p:nvSpPr>
        <p:spPr>
          <a:xfrm>
            <a:off x="309530" y="40565"/>
            <a:ext cx="9173978" cy="469359"/>
          </a:xfrm>
          <a:prstGeom prst="rect">
            <a:avLst/>
          </a:prstGeom>
          <a:noFill/>
        </p:spPr>
        <p:txBody>
          <a:bodyPr wrap="square" lIns="99060" tIns="49530" rIns="99060" bIns="4953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defTabSz="288916"/>
            <a:r>
              <a:rPr lang="fa-IR" sz="2400" dirty="0" smtClean="0">
                <a:solidFill>
                  <a:srgbClr val="800000"/>
                </a:solidFill>
                <a:latin typeface="+mj-lt"/>
                <a:ea typeface="+mj-ea"/>
                <a:cs typeface="B Titr" pitchFamily="2" charset="-78"/>
              </a:rPr>
              <a:t>5)سازمان ها </a:t>
            </a:r>
            <a:r>
              <a:rPr lang="fa-IR" sz="2400" dirty="0">
                <a:solidFill>
                  <a:srgbClr val="800000"/>
                </a:solidFill>
                <a:latin typeface="+mj-lt"/>
                <a:ea typeface="+mj-ea"/>
                <a:cs typeface="B Titr" pitchFamily="2" charset="-78"/>
              </a:rPr>
              <a:t>و ترتیبات مهم اقتصادی و بازرگانی منطقه ای آفریقا</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09" name="Rectangle 1"/>
          <p:cNvSpPr>
            <a:spLocks noChangeArrowheads="1"/>
          </p:cNvSpPr>
          <p:nvPr/>
        </p:nvSpPr>
        <p:spPr bwMode="auto">
          <a:xfrm>
            <a:off x="560512" y="1116788"/>
            <a:ext cx="8736971" cy="4021101"/>
          </a:xfrm>
          <a:prstGeom prst="rect">
            <a:avLst/>
          </a:prstGeom>
          <a:noFill/>
          <a:ln w="9525">
            <a:noFill/>
            <a:miter lim="800000"/>
            <a:headEnd/>
            <a:tailEnd/>
          </a:ln>
          <a:effectLst/>
        </p:spPr>
        <p:txBody>
          <a:bodyPr vert="horz" wrap="square" lIns="99060" tIns="49530" rIns="99060" bIns="49530" numCol="1" anchor="ctr" anchorCtr="0" compatLnSpc="1">
            <a:prstTxWarp prst="textNoShape">
              <a:avLst/>
            </a:prstTxWarp>
            <a:spAutoFit/>
          </a:bodyPr>
          <a:lstStyle/>
          <a:p>
            <a:pPr marL="581025" indent="-390525" algn="just" fontAlgn="base">
              <a:lnSpc>
                <a:spcPct val="130000"/>
              </a:lnSpc>
              <a:spcBef>
                <a:spcPct val="0"/>
              </a:spcBef>
              <a:spcAft>
                <a:spcPct val="0"/>
              </a:spcAft>
              <a:buFont typeface="Arial" pitchFamily="34" charset="0"/>
              <a:buChar char="•"/>
              <a:tabLst>
                <a:tab pos="536575" algn="l"/>
              </a:tabLst>
            </a:pPr>
            <a:r>
              <a:rPr lang="fa-IR" altLang="zh-CN" sz="2800" b="1" dirty="0" smtClean="0">
                <a:latin typeface="Verdana" pitchFamily="34" charset="0"/>
                <a:ea typeface="SimSun" pitchFamily="2" charset="-122"/>
                <a:cs typeface="B Lotus" pitchFamily="2" charset="-78"/>
              </a:rPr>
              <a:t>ارزش واردات از جهان : 545 میلیارد دلار (سال 2015)</a:t>
            </a:r>
          </a:p>
          <a:p>
            <a:pPr marL="581025" indent="-390525" algn="just" fontAlgn="base">
              <a:lnSpc>
                <a:spcPct val="130000"/>
              </a:lnSpc>
              <a:spcBef>
                <a:spcPct val="0"/>
              </a:spcBef>
              <a:spcAft>
                <a:spcPct val="0"/>
              </a:spcAft>
              <a:buFont typeface="Arial" pitchFamily="34" charset="0"/>
              <a:buChar char="•"/>
              <a:tabLst>
                <a:tab pos="536575" algn="l"/>
              </a:tabLst>
            </a:pPr>
            <a:r>
              <a:rPr lang="fa-IR" altLang="zh-CN" sz="2800" b="1" dirty="0" smtClean="0">
                <a:latin typeface="Verdana" pitchFamily="34" charset="0"/>
                <a:ea typeface="SimSun" pitchFamily="2" charset="-122"/>
                <a:cs typeface="B Lotus" pitchFamily="2" charset="-78"/>
              </a:rPr>
              <a:t>ارزش صادرات به جهان : 383 میلیارد دلار (سال 2015) </a:t>
            </a:r>
          </a:p>
          <a:p>
            <a:pPr marL="581025" indent="-390525" algn="just" fontAlgn="base">
              <a:lnSpc>
                <a:spcPct val="130000"/>
              </a:lnSpc>
              <a:spcBef>
                <a:spcPct val="0"/>
              </a:spcBef>
              <a:spcAft>
                <a:spcPct val="0"/>
              </a:spcAft>
              <a:buFont typeface="Arial" pitchFamily="34" charset="0"/>
              <a:buChar char="•"/>
              <a:tabLst>
                <a:tab pos="536575" algn="l"/>
              </a:tabLst>
            </a:pPr>
            <a:r>
              <a:rPr lang="fa-IR" altLang="zh-CN" sz="2800" b="1" dirty="0" smtClean="0">
                <a:latin typeface="Verdana" pitchFamily="34" charset="0"/>
                <a:ea typeface="SimSun" pitchFamily="2" charset="-122"/>
                <a:cs typeface="B Lotus" pitchFamily="2" charset="-78"/>
              </a:rPr>
              <a:t>سهم تجارت داخلی:       10 %</a:t>
            </a:r>
          </a:p>
          <a:p>
            <a:pPr marL="581025" indent="-390525" algn="just" fontAlgn="base">
              <a:lnSpc>
                <a:spcPct val="130000"/>
              </a:lnSpc>
              <a:spcBef>
                <a:spcPct val="0"/>
              </a:spcBef>
              <a:spcAft>
                <a:spcPct val="0"/>
              </a:spcAft>
              <a:buFont typeface="Arial" pitchFamily="34" charset="0"/>
              <a:buChar char="•"/>
              <a:tabLst>
                <a:tab pos="536575" algn="l"/>
              </a:tabLst>
            </a:pPr>
            <a:r>
              <a:rPr lang="fa-IR" altLang="zh-CN" sz="2800" b="1" dirty="0" smtClean="0">
                <a:latin typeface="Verdana" pitchFamily="34" charset="0"/>
                <a:ea typeface="SimSun" pitchFamily="2" charset="-122"/>
                <a:cs typeface="B Lotus" pitchFamily="2" charset="-78"/>
              </a:rPr>
              <a:t>سهم تجارت خارجی:      90%</a:t>
            </a:r>
          </a:p>
          <a:p>
            <a:pPr marL="581025" indent="-390525" algn="just" fontAlgn="base">
              <a:lnSpc>
                <a:spcPct val="130000"/>
              </a:lnSpc>
              <a:spcBef>
                <a:spcPct val="0"/>
              </a:spcBef>
              <a:spcAft>
                <a:spcPct val="0"/>
              </a:spcAft>
              <a:buFont typeface="Arial" pitchFamily="34" charset="0"/>
              <a:buChar char="•"/>
              <a:tabLst>
                <a:tab pos="536575" algn="l"/>
              </a:tabLst>
            </a:pPr>
            <a:r>
              <a:rPr lang="fa-IR" sz="2800" b="1" dirty="0" smtClean="0">
                <a:latin typeface="Calibri" pitchFamily="34" charset="0"/>
                <a:ea typeface="Times New Roman" pitchFamily="18" charset="0"/>
                <a:cs typeface="B Lotus" pitchFamily="2" charset="-78"/>
              </a:rPr>
              <a:t>الجزایر،مصر،آفریقای مرکزی،نیجریه،اتیوپی،غنا،گینه </a:t>
            </a:r>
            <a:r>
              <a:rPr lang="fa-IR" sz="2400" b="1" dirty="0" smtClean="0">
                <a:latin typeface="Calibri" pitchFamily="34" charset="0"/>
                <a:ea typeface="Times New Roman" pitchFamily="18" charset="0"/>
                <a:cs typeface="B Lotus" pitchFamily="2" charset="-78"/>
              </a:rPr>
              <a:t>وکنیا(بیش </a:t>
            </a:r>
            <a:r>
              <a:rPr lang="fa-IR" sz="2400" b="1" dirty="0">
                <a:latin typeface="Calibri" pitchFamily="34" charset="0"/>
                <a:ea typeface="Times New Roman" pitchFamily="18" charset="0"/>
                <a:cs typeface="B Lotus" pitchFamily="2" charset="-78"/>
              </a:rPr>
              <a:t>از 60</a:t>
            </a:r>
            <a:r>
              <a:rPr lang="fa-IR" sz="2400" b="1" dirty="0" smtClean="0">
                <a:latin typeface="Calibri" pitchFamily="34" charset="0"/>
                <a:ea typeface="Times New Roman" pitchFamily="18" charset="0"/>
                <a:cs typeface="B Lotus" pitchFamily="2" charset="-78"/>
              </a:rPr>
              <a:t>%) </a:t>
            </a:r>
          </a:p>
          <a:p>
            <a:pPr marL="581025" indent="-390525" algn="just" fontAlgn="base">
              <a:lnSpc>
                <a:spcPct val="130000"/>
              </a:lnSpc>
              <a:spcBef>
                <a:spcPct val="0"/>
              </a:spcBef>
              <a:spcAft>
                <a:spcPct val="0"/>
              </a:spcAft>
              <a:buFont typeface="Arial" pitchFamily="34" charset="0"/>
              <a:buChar char="•"/>
              <a:tabLst>
                <a:tab pos="536575" algn="l"/>
              </a:tabLst>
            </a:pPr>
            <a:r>
              <a:rPr lang="fa-IR" sz="2800" b="1" dirty="0" smtClean="0">
                <a:latin typeface="Calibri" pitchFamily="34" charset="0"/>
                <a:ea typeface="Times New Roman" pitchFamily="18" charset="0"/>
                <a:cs typeface="B Lotus" pitchFamily="2" charset="-78"/>
              </a:rPr>
              <a:t> مغرب،تونس </a:t>
            </a:r>
            <a:r>
              <a:rPr lang="fa-IR" sz="2800" b="1" dirty="0">
                <a:latin typeface="Calibri" pitchFamily="34" charset="0"/>
                <a:ea typeface="Times New Roman" pitchFamily="18" charset="0"/>
                <a:cs typeface="B Lotus" pitchFamily="2" charset="-78"/>
              </a:rPr>
              <a:t>و </a:t>
            </a:r>
            <a:r>
              <a:rPr lang="fa-IR" sz="2400" b="1" dirty="0" smtClean="0">
                <a:latin typeface="Calibri" pitchFamily="34" charset="0"/>
                <a:ea typeface="Times New Roman" pitchFamily="18" charset="0"/>
                <a:cs typeface="B Lotus" pitchFamily="2" charset="-78"/>
              </a:rPr>
              <a:t>موریس(بیش </a:t>
            </a:r>
            <a:r>
              <a:rPr lang="fa-IR" sz="2400" b="1" dirty="0">
                <a:latin typeface="Calibri" pitchFamily="34" charset="0"/>
                <a:ea typeface="Times New Roman" pitchFamily="18" charset="0"/>
                <a:cs typeface="B Lotus" pitchFamily="2" charset="-78"/>
              </a:rPr>
              <a:t>از </a:t>
            </a:r>
            <a:r>
              <a:rPr lang="fa-IR" sz="2400" b="1" dirty="0" smtClean="0">
                <a:latin typeface="Calibri" pitchFamily="34" charset="0"/>
                <a:ea typeface="Times New Roman" pitchFamily="18" charset="0"/>
                <a:cs typeface="B Lotus" pitchFamily="2" charset="-78"/>
              </a:rPr>
              <a:t>60</a:t>
            </a:r>
            <a:r>
              <a:rPr lang="fa-IR" altLang="zh-CN" sz="2400" b="1" dirty="0" smtClean="0">
                <a:latin typeface="Verdana" pitchFamily="34" charset="0"/>
                <a:ea typeface="SimSun" pitchFamily="2" charset="-122"/>
                <a:cs typeface="B Lotus" pitchFamily="2" charset="-78"/>
              </a:rPr>
              <a:t> %</a:t>
            </a:r>
            <a:r>
              <a:rPr lang="fa-IR" sz="2400" b="1" dirty="0" smtClean="0">
                <a:latin typeface="Calibri" pitchFamily="34" charset="0"/>
                <a:ea typeface="Times New Roman" pitchFamily="18" charset="0"/>
                <a:cs typeface="B Lotus" pitchFamily="2" charset="-78"/>
              </a:rPr>
              <a:t> سهم کالای صنعتی از کل صادرات )</a:t>
            </a:r>
          </a:p>
          <a:p>
            <a:pPr marL="581025" indent="-390525" algn="just" fontAlgn="base">
              <a:lnSpc>
                <a:spcPct val="130000"/>
              </a:lnSpc>
              <a:spcBef>
                <a:spcPct val="0"/>
              </a:spcBef>
              <a:spcAft>
                <a:spcPct val="0"/>
              </a:spcAft>
              <a:buFont typeface="Arial" pitchFamily="34" charset="0"/>
              <a:buChar char="•"/>
              <a:tabLst>
                <a:tab pos="536575" algn="l"/>
              </a:tabLst>
            </a:pPr>
            <a:r>
              <a:rPr lang="fa-IR" sz="2800" b="1" dirty="0" smtClean="0">
                <a:latin typeface="Calibri" pitchFamily="34" charset="0"/>
                <a:ea typeface="Times New Roman" pitchFamily="18" charset="0"/>
                <a:cs typeface="B Lotus" pitchFamily="2" charset="-78"/>
              </a:rPr>
              <a:t> </a:t>
            </a:r>
            <a:r>
              <a:rPr lang="fa-IR" sz="2600" b="1" dirty="0" smtClean="0">
                <a:latin typeface="Calibri" pitchFamily="34" charset="0"/>
                <a:ea typeface="Times New Roman" pitchFamily="18" charset="0"/>
                <a:cs typeface="B Lotus" pitchFamily="2" charset="-78"/>
              </a:rPr>
              <a:t>مصر و آفریقای جنوبی موقعیت ممتاز در واردات گروههای اصلی خدمات</a:t>
            </a:r>
          </a:p>
        </p:txBody>
      </p:sp>
      <p:sp>
        <p:nvSpPr>
          <p:cNvPr id="4" name="Rectangle 3"/>
          <p:cNvSpPr/>
          <p:nvPr/>
        </p:nvSpPr>
        <p:spPr>
          <a:xfrm>
            <a:off x="272480" y="332656"/>
            <a:ext cx="8785116" cy="461665"/>
          </a:xfrm>
          <a:prstGeom prst="rect">
            <a:avLst/>
          </a:prstGeom>
        </p:spPr>
        <p:txBody>
          <a:bodyPr wrap="square">
            <a:spAutoFit/>
          </a:bodyPr>
          <a:lstStyle/>
          <a:p>
            <a:pPr algn="just" fontAlgn="base">
              <a:spcBef>
                <a:spcPct val="0"/>
              </a:spcBef>
              <a:spcAft>
                <a:spcPct val="0"/>
              </a:spcAft>
            </a:pPr>
            <a:r>
              <a:rPr lang="fa-IR" sz="2400" dirty="0" smtClean="0">
                <a:solidFill>
                  <a:srgbClr val="800000"/>
                </a:solidFill>
                <a:latin typeface="Calibri" pitchFamily="34" charset="0"/>
                <a:ea typeface="Times New Roman" pitchFamily="18" charset="0"/>
                <a:cs typeface="B Titr" pitchFamily="2" charset="-78"/>
              </a:rPr>
              <a:t>6)شاخص ها و ویژگی های تجاری – اقتصادی آفریقا</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otalTime>6614</TotalTime>
  <Words>6309</Words>
  <Application>Microsoft Office PowerPoint</Application>
  <PresentationFormat>A4 Paper (210x297 mm)</PresentationFormat>
  <Paragraphs>1824</Paragraphs>
  <Slides>66</Slides>
  <Notes>3</Notes>
  <HiddenSlides>0</HiddenSlides>
  <MMClips>0</MMClips>
  <ScaleCrop>false</ScaleCrop>
  <HeadingPairs>
    <vt:vector size="6" baseType="variant">
      <vt:variant>
        <vt:lpstr>Fonts Used</vt:lpstr>
      </vt:variant>
      <vt:variant>
        <vt:i4>25</vt:i4>
      </vt:variant>
      <vt:variant>
        <vt:lpstr>Theme</vt:lpstr>
      </vt:variant>
      <vt:variant>
        <vt:i4>2</vt:i4>
      </vt:variant>
      <vt:variant>
        <vt:lpstr>Slide Titles</vt:lpstr>
      </vt:variant>
      <vt:variant>
        <vt:i4>66</vt:i4>
      </vt:variant>
    </vt:vector>
  </HeadingPairs>
  <TitlesOfParts>
    <vt:vector size="93" baseType="lpstr">
      <vt:lpstr>Batang</vt:lpstr>
      <vt:lpstr>SimSun</vt:lpstr>
      <vt:lpstr>Andalus</vt:lpstr>
      <vt:lpstr>Arial</vt:lpstr>
      <vt:lpstr>B Koodak</vt:lpstr>
      <vt:lpstr>B Lotus</vt:lpstr>
      <vt:lpstr>B Mitra</vt:lpstr>
      <vt:lpstr>B Nazanin</vt:lpstr>
      <vt:lpstr>B Roya</vt:lpstr>
      <vt:lpstr>B Titr</vt:lpstr>
      <vt:lpstr>B Yagut</vt:lpstr>
      <vt:lpstr>Calibri</vt:lpstr>
      <vt:lpstr>Cambria</vt:lpstr>
      <vt:lpstr>Century Gothic</vt:lpstr>
      <vt:lpstr>geneva</vt:lpstr>
      <vt:lpstr>IranNastaliq</vt:lpstr>
      <vt:lpstr>MitA</vt:lpstr>
      <vt:lpstr>Tahoma</vt:lpstr>
      <vt:lpstr>Times New Roman</vt:lpstr>
      <vt:lpstr>Titr</vt:lpstr>
      <vt:lpstr>Verdana</vt:lpstr>
      <vt:lpstr>Wingdings</vt:lpstr>
      <vt:lpstr>Wingdings 2</vt:lpstr>
      <vt:lpstr>Wingdings 3</vt:lpstr>
      <vt:lpstr>幼圆</vt:lpstr>
      <vt:lpstr>2_Office Theme</vt:lpstr>
      <vt:lpstr>Wisp</vt:lpstr>
      <vt:lpstr>PowerPoint Presentation</vt:lpstr>
      <vt:lpstr>PowerPoint Presentation</vt:lpstr>
      <vt:lpstr>PowerPoint Presentation</vt:lpstr>
      <vt:lpstr>PowerPoint Presentation</vt:lpstr>
      <vt:lpstr>PowerPoint Presentation</vt:lpstr>
      <vt:lpstr>3)کشاوزی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نقاط ضعف(ادامه)</vt:lpstr>
      <vt:lpstr>PowerPoint Presentation</vt:lpstr>
      <vt:lpstr>PowerPoint Presentation</vt:lpstr>
      <vt:lpstr>PowerPoint Presentation</vt:lpstr>
      <vt:lpstr>PowerPoint Presentation</vt:lpstr>
      <vt:lpstr>PowerPoint Presentation</vt:lpstr>
      <vt:lpstr>سایر کشورهای دارای اولویت</vt:lpstr>
      <vt:lpstr>PowerPoint Presentation</vt:lpstr>
      <vt:lpstr>PowerPoint Presentation</vt:lpstr>
      <vt:lpstr>PowerPoint Presentation</vt:lpstr>
      <vt:lpstr>PowerPoint Presentation</vt:lpstr>
      <vt:lpstr>PowerPoint Presentation</vt:lpstr>
      <vt:lpstr>PowerPoint Presentation</vt:lpstr>
      <vt:lpstr>سياست های وزارت نفت در رابطه با توسعه همکاری ها با کشورهای آفريقايی</vt:lpstr>
      <vt:lpstr>سياست های وزارت نفت (ادامه)</vt:lpstr>
      <vt:lpstr>سياست های وزارت نفت (ادامه)</vt:lpstr>
      <vt:lpstr>سياست های وزارت نفت (ادامه)</vt:lpstr>
      <vt:lpstr>سياست های وزارت نفت (ادامه)</vt:lpstr>
      <vt:lpstr>سياست های وزارت نفت (ادامه)</vt:lpstr>
      <vt:lpstr>سياست های وزارت نفت (ادامه)</vt:lpstr>
      <vt:lpstr>سياست های وزارت نفت (ادامه)</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242k05</dc:creator>
  <cp:lastModifiedBy>new</cp:lastModifiedBy>
  <cp:revision>1166</cp:revision>
  <dcterms:created xsi:type="dcterms:W3CDTF">2014-05-14T05:25:44Z</dcterms:created>
  <dcterms:modified xsi:type="dcterms:W3CDTF">2017-02-19T06:29:27Z</dcterms:modified>
</cp:coreProperties>
</file>