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80" r:id="rId4"/>
    <p:sldId id="279" r:id="rId5"/>
    <p:sldId id="269" r:id="rId6"/>
    <p:sldId id="272" r:id="rId7"/>
    <p:sldId id="274" r:id="rId8"/>
    <p:sldId id="264" r:id="rId9"/>
    <p:sldId id="281" r:id="rId10"/>
    <p:sldId id="265" r:id="rId11"/>
    <p:sldId id="282" r:id="rId12"/>
    <p:sldId id="267" r:id="rId13"/>
    <p:sldId id="283" r:id="rId14"/>
    <p:sldId id="275" r:id="rId15"/>
    <p:sldId id="278" r:id="rId16"/>
    <p:sldId id="276" r:id="rId17"/>
    <p:sldId id="277" r:id="rId18"/>
    <p:sldId id="26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05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103927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196625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88568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598124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14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6701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991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234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959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7296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758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3369970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873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82022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4983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363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313901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0C2051-1A7D-4904-B4C5-AA70F67E5BB2}"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137086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0C2051-1A7D-4904-B4C5-AA70F67E5BB2}" type="datetimeFigureOut">
              <a:rPr lang="ru-RU" smtClean="0"/>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222949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0C2051-1A7D-4904-B4C5-AA70F67E5BB2}" type="datetimeFigureOut">
              <a:rPr lang="ru-RU" smtClean="0"/>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48043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0C2051-1A7D-4904-B4C5-AA70F67E5BB2}" type="datetimeFigureOut">
              <a:rPr lang="ru-RU" smtClean="0"/>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243722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0C2051-1A7D-4904-B4C5-AA70F67E5BB2}"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37175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0C2051-1A7D-4904-B4C5-AA70F67E5BB2}"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F7573-3DDD-401C-B6A2-8D8F6413A529}" type="slidenum">
              <a:rPr lang="ru-RU" smtClean="0"/>
              <a:t>‹#›</a:t>
            </a:fld>
            <a:endParaRPr lang="ru-RU"/>
          </a:p>
        </p:txBody>
      </p:sp>
    </p:spTree>
    <p:extLst>
      <p:ext uri="{BB962C8B-B14F-4D97-AF65-F5344CB8AC3E}">
        <p14:creationId xmlns:p14="http://schemas.microsoft.com/office/powerpoint/2010/main" val="32752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C2051-1A7D-4904-B4C5-AA70F67E5BB2}" type="datetimeFigureOut">
              <a:rPr lang="ru-RU" smtClean="0"/>
              <a:t>12.05.2020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F7573-3DDD-401C-B6A2-8D8F6413A529}" type="slidenum">
              <a:rPr lang="ru-RU" smtClean="0"/>
              <a:t>‹#›</a:t>
            </a:fld>
            <a:endParaRPr lang="ru-RU"/>
          </a:p>
        </p:txBody>
      </p:sp>
    </p:spTree>
    <p:extLst>
      <p:ext uri="{BB962C8B-B14F-4D97-AF65-F5344CB8AC3E}">
        <p14:creationId xmlns:p14="http://schemas.microsoft.com/office/powerpoint/2010/main" val="100437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BB254-009F-452D-972F-8F4CE4F10AE4}" type="datetimeFigureOut">
              <a:rPr lang="ru-RU" smtClean="0">
                <a:solidFill>
                  <a:prstClr val="black">
                    <a:tint val="75000"/>
                  </a:prstClr>
                </a:solidFill>
              </a:rPr>
              <a:pPr/>
              <a:t>12.05.2020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D799-F66E-4973-B4EC-AC4848FDEA6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202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322618"/>
            <a:ext cx="12192000" cy="1197034"/>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p:cNvSpPr txBox="1">
            <a:spLocks/>
          </p:cNvSpPr>
          <p:nvPr/>
        </p:nvSpPr>
        <p:spPr>
          <a:xfrm>
            <a:off x="2935697" y="4545418"/>
            <a:ext cx="6003533" cy="501910"/>
          </a:xfrm>
          <a:prstGeom prst="rect">
            <a:avLst/>
          </a:prstGeom>
        </p:spPr>
        <p:txBody>
          <a:bodyPr vert="horz" wrap="square" lIns="0" tIns="9376" rIns="0" bIns="0" rtlCol="0">
            <a:spAutoFit/>
          </a:bodyPr>
          <a:lst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a:lstStyle>
          <a:p>
            <a:pPr marL="893" algn="ctr">
              <a:spcBef>
                <a:spcPts val="74"/>
              </a:spcBef>
            </a:pPr>
            <a:r>
              <a:rPr lang="en-US" sz="3200" b="1" spc="-102" dirty="0">
                <a:solidFill>
                  <a:schemeClr val="tx1"/>
                </a:solidFill>
                <a:latin typeface="Arial" panose="020B0604020202020204" pitchFamily="34" charset="0"/>
                <a:cs typeface="Arial" panose="020B0604020202020204" pitchFamily="34" charset="0"/>
              </a:rPr>
              <a:t>NICHE PROJECTS</a:t>
            </a:r>
            <a:endParaRPr lang="ru-RU" sz="2250" b="1" spc="-102" dirty="0">
              <a:solidFill>
                <a:schemeClr val="tx1"/>
              </a:solidFill>
              <a:latin typeface="Arial" panose="020B0604020202020204" pitchFamily="34" charset="0"/>
              <a:cs typeface="Arial" panose="020B0604020202020204" pitchFamily="34" charset="0"/>
            </a:endParaRPr>
          </a:p>
        </p:txBody>
      </p:sp>
      <p:pic>
        <p:nvPicPr>
          <p:cNvPr id="1026" name="Picture 2" descr="АО «Национальная компания «KAZAKH INVEST» — ОЮЛ Союз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338" y="1639467"/>
            <a:ext cx="50482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5029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4522124" y="998403"/>
            <a:ext cx="7165572" cy="54683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Pavlodar region</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Light</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industry</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Company (initiator</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StroiBioResurs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overview:</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 assumes production of high-quality parquet boards and furniture for export to the US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market</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15-20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mln</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USD</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high-quality parquet boards and furniture </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Capacity of the project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thous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m3</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workplaces</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Competitive advantages or uniqueness of the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existing woodworking enterprise. They produce furniture blanks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semimanufactures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glued panels from solid birch, which have been successfully marketed in the Chinese market. Forest fund of Pavlodar region is 127.5 thousand ha. The annual volume of forest resources is from 10 to 15 thousand cubic meters. There is the possibility of increasing capacity due to the forest balance of the neighboring regions of Russia (the Novosibirsk forest fund is 6.49 million ha, Omsk - 5.95 million ha). The company plans to launch production of the end product, which is in high demand in the US market.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of 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xpansion</a:t>
            </a:r>
            <a:endParaRPr kumimoji="0" lang="ru-RU"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Looking for strategic partner</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lvl="0" algn="ctr" defTabSz="957816">
              <a:buNone/>
              <a:defRPr/>
            </a:pPr>
            <a:r>
              <a:rPr lang="en-US" sz="2400" b="1" dirty="0" smtClean="0">
                <a:solidFill>
                  <a:prstClr val="black"/>
                </a:solidFill>
                <a:latin typeface="Arial" panose="020B0604020202020204" pitchFamily="34" charset="0"/>
                <a:cs typeface="Arial" panose="020B0604020202020204" pitchFamily="34" charset="0"/>
              </a:rPr>
              <a:t>PRODUCTION OF PARQUET BOARDS AND FURNITURE</a:t>
            </a:r>
          </a:p>
          <a:p>
            <a:pPr lvl="0" algn="ctr" defTabSz="957816">
              <a:buNone/>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Картинки по запросу паркетная дос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62" y="1134197"/>
            <a:ext cx="3955751" cy="2038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1312" y="3422179"/>
            <a:ext cx="3344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Contacts</a:t>
            </a:r>
            <a:r>
              <a:rPr kumimoji="0" lang="ru-RU"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lang="en-US" sz="1200" b="1" dirty="0" smtClean="0">
                <a:solidFill>
                  <a:prstClr val="black"/>
                </a:solidFill>
                <a:latin typeface="Arial" pitchFamily="34" charset="0"/>
                <a:cs typeface="Arial" pitchFamily="34" charset="0"/>
              </a:rPr>
              <a:t>of</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Kazakh</a:t>
            </a:r>
            <a:r>
              <a:rPr kumimoji="0" lang="ru-RU"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Invest:</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Regional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Daniyarov</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Madiyar</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701 397 61 71</a:t>
            </a: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cxnSp>
        <p:nvCxnSpPr>
          <p:cNvPr id="10" name="Прямая соединительная линия 9"/>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01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479180" y="1260487"/>
            <a:ext cx="8413286" cy="50554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Zhambyl region</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Industry</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 of the company: </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AyKo</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LLP</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Description: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of building bricks and medical oxygen</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cost: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20,4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million USD</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Output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clinker-pavers, roofing tiles, facade ceramic tiles, medical oxygen.</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capacity: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 million pieces of facial ceramic products</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Workplaces: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150 people</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Competitive advantages or uniqueness of the project: the field is unique in its kind, since the quality of raw materials is one of the best in the southern part of the Republic of Kazakhstan.</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of project (new, expansion, the next stage, Reinvest, greenfield &amp; brownfield):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Expanding</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proven (YUZHKAZNEDRA) quarry,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Zhaksylyk</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loam deposit in the 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Ryskulov</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area (100 km from the Taraz city) with a reserve of 1.5 million cubic meters. loam suitable for brick production. </a:t>
            </a:r>
            <a:r>
              <a:rPr kumimoji="0" lang="en-US" altLang="kk-K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date, there is a plant for the production of building bricks of the M100 brand with an annual volume of 10,000,000 bricks per year with a total production base of 50 thousand square </a:t>
            </a:r>
            <a:r>
              <a:rPr kumimoji="0" lang="en-US" altLang="kk-KZ"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meters.</a:t>
            </a:r>
            <a:endParaRPr kumimoji="0" lang="ru-RU" altLang="kk-K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EXPANSION AND MODERNIZATION OF THE EXISTING BRICK FACTORY</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Картинки по запросу кирпичи">
            <a:extLst>
              <a:ext uri="{FF2B5EF4-FFF2-40B4-BE49-F238E27FC236}">
                <a16:creationId xmlns="" xmlns:a16="http://schemas.microsoft.com/office/drawing/2014/main" id="{29BB51A8-9E54-47B9-BFD9-5F46ACC2D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23" y="1506409"/>
            <a:ext cx="2494158" cy="19665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3822" y="3768761"/>
            <a:ext cx="2866359" cy="1754326"/>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smtClean="0">
                <a:solidFill>
                  <a:prstClr val="black"/>
                </a:solidFill>
                <a:latin typeface="Arial" pitchFamily="34" charset="0"/>
                <a:cs typeface="Arial" pitchFamily="34" charset="0"/>
              </a:rPr>
              <a:t>Regional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Gering</a:t>
            </a:r>
            <a:r>
              <a:rPr kumimoji="0" lang="ru-RU"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Arnold</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778</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929</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64</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32</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endParaRPr lang="en-US" sz="1200" dirty="0" smtClean="0">
              <a:solidFill>
                <a:prstClr val="black"/>
              </a:solidFill>
              <a:latin typeface="Arial" pitchFamily="34" charset="0"/>
              <a:cs typeface="Arial" pitchFamily="34" charset="0"/>
            </a:endParaRPr>
          </a:p>
          <a:p>
            <a:pPr lvl="0" algn="ctr"/>
            <a:r>
              <a:rPr lang="en-US" sz="1200" b="1" dirty="0" err="1" smtClean="0">
                <a:solidFill>
                  <a:prstClr val="black"/>
                </a:solidFill>
                <a:latin typeface="Arial" pitchFamily="34" charset="0"/>
                <a:cs typeface="Arial" pitchFamily="34" charset="0"/>
              </a:rPr>
              <a:t>Akhmetov</a:t>
            </a:r>
            <a:r>
              <a:rPr lang="en-US" sz="1200" b="1" dirty="0" smtClean="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1857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2787052" y="840194"/>
            <a:ext cx="9404948" cy="58152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Zhambyl region</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Company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name: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Azmina</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-marble</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description: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Modernization of the existing production for the extraction and processing of marble and the production of marble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products</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cost: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$ 11.8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Million</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Marble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products</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Capacity of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a:t>
            </a: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marble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blocks: 10,000 cubic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meters/year</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tile</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120 000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sq.m</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other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2,400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m3</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 places: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people</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Competitive advantages or uniqueness of the project: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enterprise is operating, production, processing and shipment of finished products to consumers is in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progress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of project implementation (new, expansion, next stage, reinvest, greenfield &amp; brownfield):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Expanding</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company produces 2 main and 2 side product type in marble deposit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Karatau</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conditioning units, tiles, blades and other products made of marble. Conditioning units (i.e., without chipping and cracking) used for production of tiles, fireplaces, fountains, statues, railings, steps, etc. Tile has found wide application in finishing works (both internal and external). Dumps (substandard blocks) are used to make marble chips.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expand activities, equipment upgrades are needed. There is project documentation (business plan, feasibility study, design and estimate documentation</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MODERNIZATION OF MARBLE MINING AND PROCESSING</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1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9" y="965985"/>
            <a:ext cx="2242267" cy="176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31942" y="2977025"/>
            <a:ext cx="2109446" cy="1938992"/>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smtClean="0">
                <a:solidFill>
                  <a:prstClr val="black"/>
                </a:solidFill>
                <a:latin typeface="Arial" pitchFamily="34" charset="0"/>
                <a:cs typeface="Arial" pitchFamily="34" charset="0"/>
              </a:rPr>
              <a:t>Regional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Gering</a:t>
            </a:r>
            <a:r>
              <a:rPr kumimoji="0" lang="ru-RU"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Arnold</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778</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929</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64</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32</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endParaRPr lang="en-US" sz="1200" dirty="0" smtClean="0">
              <a:solidFill>
                <a:prstClr val="black"/>
              </a:solidFill>
              <a:latin typeface="Arial" pitchFamily="34" charset="0"/>
              <a:cs typeface="Arial" pitchFamily="34" charset="0"/>
            </a:endParaRPr>
          </a:p>
          <a:p>
            <a:pPr lvl="0" algn="ctr"/>
            <a:r>
              <a:rPr lang="en-US" sz="1200" b="1" dirty="0" err="1" smtClean="0">
                <a:solidFill>
                  <a:prstClr val="black"/>
                </a:solidFill>
                <a:latin typeface="Arial" pitchFamily="34" charset="0"/>
                <a:cs typeface="Arial" pitchFamily="34" charset="0"/>
              </a:rPr>
              <a:t>Akhmetov</a:t>
            </a:r>
            <a:r>
              <a:rPr lang="en-US" sz="1200" b="1" dirty="0" smtClean="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2656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514977" y="1051807"/>
            <a:ext cx="8625684" cy="64261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Region: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Shymkent</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Отрасль</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Tourism</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Company name</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DaniNan</a:t>
            </a:r>
            <a:r>
              <a:rPr lang="en-US" sz="1600" dirty="0">
                <a:solidFill>
                  <a:prstClr val="black"/>
                </a:solidFill>
                <a:latin typeface="Arial" panose="020B0604020202020204" pitchFamily="34" charset="0"/>
                <a:cs typeface="Arial" panose="020B0604020202020204" pitchFamily="34" charset="0"/>
              </a:rPr>
              <a:t> LLP (Kazakhstan</a:t>
            </a:r>
            <a:r>
              <a:rPr lang="en-US" sz="1600" dirty="0" smtClean="0">
                <a:solidFill>
                  <a:prstClr val="black"/>
                </a:solidFill>
                <a:latin typeface="Arial" panose="020B0604020202020204" pitchFamily="34" charset="0"/>
                <a:cs typeface="Arial" panose="020B0604020202020204" pitchFamily="34" charset="0"/>
              </a:rPr>
              <a:t>)</a:t>
            </a:r>
          </a:p>
          <a:p>
            <a:pPr marL="171450" lvl="0" indent="-171450" algn="l">
              <a:lnSpc>
                <a:spcPct val="150000"/>
              </a:lnSpc>
              <a:spcBef>
                <a:spcPts val="0"/>
              </a:spcBef>
              <a:buFont typeface="Wingdings" panose="05000000000000000000" pitchFamily="2" charset="2"/>
              <a:buChar char="Ø"/>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description: </a:t>
            </a:r>
            <a:r>
              <a:rPr lang="en-US" sz="1600" dirty="0">
                <a:solidFill>
                  <a:prstClr val="black"/>
                </a:solidFill>
                <a:latin typeface="Arial" panose="020B0604020202020204" pitchFamily="34" charset="0"/>
                <a:cs typeface="Arial" panose="020B0604020202020204" pitchFamily="34" charset="0"/>
              </a:rPr>
              <a:t>Construction of a modern shopping </a:t>
            </a:r>
            <a:r>
              <a:rPr lang="en-US" sz="1600" dirty="0" smtClean="0">
                <a:solidFill>
                  <a:prstClr val="black"/>
                </a:solidFill>
                <a:latin typeface="Arial" panose="020B0604020202020204" pitchFamily="34" charset="0"/>
                <a:cs typeface="Arial" panose="020B0604020202020204" pitchFamily="34" charset="0"/>
              </a:rPr>
              <a:t>mall </a:t>
            </a:r>
            <a:r>
              <a:rPr lang="en-US" sz="1600" dirty="0">
                <a:solidFill>
                  <a:prstClr val="black"/>
                </a:solidFill>
                <a:latin typeface="Arial" panose="020B0604020202020204" pitchFamily="34" charset="0"/>
                <a:cs typeface="Arial" panose="020B0604020202020204" pitchFamily="34" charset="0"/>
              </a:rPr>
              <a:t>(</a:t>
            </a:r>
            <a:r>
              <a:rPr lang="en-US" sz="1600" dirty="0" smtClean="0">
                <a:solidFill>
                  <a:prstClr val="black"/>
                </a:solidFill>
                <a:latin typeface="Arial" panose="020B0604020202020204" pitchFamily="34" charset="0"/>
                <a:cs typeface="Arial" panose="020B0604020202020204" pitchFamily="34" charset="0"/>
              </a:rPr>
              <a:t>Mega Planet-TSUM complex)</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cost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$100</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million</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USD</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capacity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Workplaces</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indent="-171450" algn="l">
              <a:lnSpc>
                <a:spcPct val="150000"/>
              </a:lnSpc>
              <a:spcBef>
                <a:spcPts val="0"/>
              </a:spcBef>
              <a:buFont typeface="Wingdings" panose="05000000000000000000" pitchFamily="2" charset="2"/>
              <a:buChar char="Ø"/>
            </a:pPr>
            <a:r>
              <a:rPr lang="en-US" sz="1600" b="1" dirty="0">
                <a:solidFill>
                  <a:prstClr val="black"/>
                </a:solidFill>
                <a:latin typeface="Arial" panose="020B0604020202020204" pitchFamily="34" charset="0"/>
                <a:cs typeface="Arial" panose="020B0604020202020204" pitchFamily="34" charset="0"/>
              </a:rPr>
              <a:t>Competitive advantages or uniqueness of the </a:t>
            </a:r>
            <a:r>
              <a:rPr lang="en-US" sz="1600" b="1" dirty="0" smtClean="0">
                <a:solidFill>
                  <a:prstClr val="black"/>
                </a:solidFill>
                <a:latin typeface="Arial" panose="020B0604020202020204" pitchFamily="34" charset="0"/>
                <a:cs typeface="Arial" panose="020B0604020202020204" pitchFamily="34" charset="0"/>
              </a:rPr>
              <a:t>project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one of the largest </a:t>
            </a:r>
            <a:r>
              <a:rPr lang="en-US" sz="1600" dirty="0" smtClean="0">
                <a:latin typeface="Arial" panose="020B0604020202020204" pitchFamily="34" charset="0"/>
                <a:cs typeface="Arial" panose="020B0604020202020204" pitchFamily="34" charset="0"/>
              </a:rPr>
              <a:t>shopping mall </a:t>
            </a:r>
            <a:r>
              <a:rPr lang="en-US" sz="1600" dirty="0">
                <a:latin typeface="Arial" panose="020B0604020202020204" pitchFamily="34" charset="0"/>
                <a:cs typeface="Arial" panose="020B0604020202020204" pitchFamily="34" charset="0"/>
              </a:rPr>
              <a:t>in Kazakhstan and Central </a:t>
            </a:r>
            <a:r>
              <a:rPr lang="en-US" sz="1600" dirty="0" smtClean="0">
                <a:latin typeface="Arial" panose="020B0604020202020204" pitchFamily="34" charset="0"/>
                <a:cs typeface="Arial" panose="020B0604020202020204" pitchFamily="34" charset="0"/>
              </a:rPr>
              <a:t>Asia</a:t>
            </a:r>
            <a:endParaRPr lang="ru-RU" sz="1600" dirty="0">
              <a:solidFill>
                <a:prstClr val="black"/>
              </a:solidFill>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pPr>
            <a:r>
              <a:rPr lang="en-US" sz="1600" b="1" dirty="0">
                <a:solidFill>
                  <a:prstClr val="black"/>
                </a:solidFill>
                <a:latin typeface="Arial" panose="020B0604020202020204" pitchFamily="34" charset="0"/>
                <a:cs typeface="Arial" panose="020B0604020202020204" pitchFamily="34" charset="0"/>
              </a:rPr>
              <a:t>Type of project </a:t>
            </a:r>
            <a:r>
              <a:rPr lang="en-US" sz="1600" b="1" dirty="0" smtClean="0">
                <a:solidFill>
                  <a:prstClr val="black"/>
                </a:solidFill>
                <a:latin typeface="Arial" panose="020B0604020202020204" pitchFamily="34" charset="0"/>
                <a:cs typeface="Arial" panose="020B0604020202020204" pitchFamily="34" charset="0"/>
              </a:rPr>
              <a:t>implementation </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lang="en-US" sz="1600" b="1" i="1" dirty="0">
                <a:solidFill>
                  <a:prstClr val="black"/>
                </a:solidFill>
                <a:latin typeface="Arial" panose="020B0604020202020204" pitchFamily="34" charset="0"/>
                <a:cs typeface="Arial" panose="020B0604020202020204" pitchFamily="34" charset="0"/>
              </a:rPr>
              <a:t>new, expansion, next stage, reinvest</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greenfield &amp; brownfield)</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E</a:t>
            </a:r>
            <a:r>
              <a:rPr lang="en-US" sz="1600" dirty="0" smtClean="0">
                <a:solidFill>
                  <a:prstClr val="black"/>
                </a:solidFill>
                <a:latin typeface="Arial" panose="020B0604020202020204" pitchFamily="34" charset="0"/>
                <a:cs typeface="Arial" panose="020B0604020202020204" pitchFamily="34" charset="0"/>
              </a:rPr>
              <a:t>xpansion</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pPr>
            <a:r>
              <a:rPr lang="en-US" sz="1600" b="1" dirty="0">
                <a:ln w="0"/>
                <a:solidFill>
                  <a:prstClr val="black"/>
                </a:solidFill>
                <a:latin typeface="Arial" panose="020B0604020202020204" pitchFamily="34" charset="0"/>
                <a:cs typeface="Arial" panose="020B0604020202020204" pitchFamily="34" charset="0"/>
              </a:rPr>
              <a:t>Project </a:t>
            </a:r>
            <a:r>
              <a:rPr lang="en-US" sz="1600" b="1" dirty="0" smtClean="0">
                <a:ln w="0"/>
                <a:solidFill>
                  <a:prstClr val="black"/>
                </a:solidFill>
                <a:latin typeface="Arial" panose="020B0604020202020204" pitchFamily="34" charset="0"/>
                <a:cs typeface="Arial" panose="020B0604020202020204" pitchFamily="34" charset="0"/>
              </a:rPr>
              <a:t>status:</a:t>
            </a:r>
            <a:r>
              <a:rPr kumimoji="0" lang="ru-RU" sz="1600" b="1" i="0" u="none" strike="noStrike" kern="1200" cap="none" spc="0" normalizeH="0" baseline="0" noProof="0" dirty="0" smtClean="0">
                <a:ln w="0"/>
                <a:solidFill>
                  <a:prstClr val="black"/>
                </a:solidFill>
                <a:effectLst/>
                <a:uLnTx/>
                <a:uFillTx/>
                <a:latin typeface="Arial" panose="020B0604020202020204" pitchFamily="34" charset="0"/>
                <a:cs typeface="Arial" panose="020B0604020202020204" pitchFamily="34" charset="0"/>
              </a:rPr>
              <a:t> </a:t>
            </a:r>
            <a:r>
              <a:rPr lang="en-US" sz="1600" dirty="0">
                <a:ln w="0"/>
                <a:solidFill>
                  <a:prstClr val="black"/>
                </a:solidFill>
                <a:latin typeface="Arial" panose="020B0604020202020204" pitchFamily="34" charset="0"/>
                <a:cs typeface="Arial" panose="020B0604020202020204" pitchFamily="34" charset="0"/>
              </a:rPr>
              <a:t>Received state certificate for the unified land plot. Received a</a:t>
            </a:r>
            <a:r>
              <a:rPr lang="en-US" sz="1600" dirty="0" smtClean="0">
                <a:ln w="0"/>
                <a:solidFill>
                  <a:prstClr val="black"/>
                </a:solidFill>
                <a:latin typeface="Arial" panose="020B0604020202020204" pitchFamily="34" charset="0"/>
                <a:cs typeface="Arial" panose="020B0604020202020204" pitchFamily="34" charset="0"/>
              </a:rPr>
              <a:t>rchitectural </a:t>
            </a:r>
            <a:r>
              <a:rPr lang="en-US" sz="1600" dirty="0">
                <a:ln w="0"/>
                <a:solidFill>
                  <a:prstClr val="black"/>
                </a:solidFill>
                <a:latin typeface="Arial" panose="020B0604020202020204" pitchFamily="34" charset="0"/>
                <a:cs typeface="Arial" panose="020B0604020202020204" pitchFamily="34" charset="0"/>
              </a:rPr>
              <a:t>planning task. The design and estimate documentation is being implemented. The contractor is determined</a:t>
            </a:r>
            <a:r>
              <a:rPr lang="en-US" sz="1600" dirty="0" smtClean="0">
                <a:ln w="0"/>
                <a:solidFill>
                  <a:prstClr val="black"/>
                </a:solidFill>
                <a:latin typeface="Arial" panose="020B0604020202020204" pitchFamily="34" charset="0"/>
                <a:cs typeface="Arial" panose="020B0604020202020204" pitchFamily="34" charset="0"/>
              </a:rPr>
              <a:t>.</a:t>
            </a:r>
            <a:r>
              <a:rPr lang="ru-RU" sz="1600" dirty="0" smtClean="0">
                <a:ln w="0"/>
                <a:solidFill>
                  <a:prstClr val="black"/>
                </a:solidFill>
                <a:latin typeface="Arial" panose="020B0604020202020204" pitchFamily="34" charset="0"/>
                <a:cs typeface="Arial" panose="020B0604020202020204" pitchFamily="34" charset="0"/>
              </a:rPr>
              <a:t> </a:t>
            </a:r>
            <a:r>
              <a:rPr lang="en-US" sz="1600" dirty="0">
                <a:ln w="0"/>
                <a:solidFill>
                  <a:prstClr val="black"/>
                </a:solidFill>
                <a:latin typeface="Arial" panose="020B0604020202020204" pitchFamily="34" charset="0"/>
                <a:cs typeface="Arial" panose="020B0604020202020204" pitchFamily="34" charset="0"/>
              </a:rPr>
              <a:t>The project initiator is ready to invest 25% of the project cost</a:t>
            </a:r>
            <a:r>
              <a:rPr lang="en-US" sz="1600" dirty="0" smtClean="0">
                <a:ln w="0"/>
                <a:solidFill>
                  <a:prstClr val="black"/>
                </a:solidFill>
                <a:latin typeface="Arial" panose="020B0604020202020204" pitchFamily="34" charset="0"/>
                <a:cs typeface="Arial" panose="020B0604020202020204" pitchFamily="34" charset="0"/>
              </a:rPr>
              <a:t>.</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ru-RU" sz="1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ru-RU"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a:t>
            </a:r>
            <a:r>
              <a:rPr kumimoji="0" lang="en-US" sz="24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OF SHOPPING MALL</a:t>
            </a:r>
            <a:r>
              <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p:cNvPicPr>
          <p:nvPr/>
        </p:nvPicPr>
        <p:blipFill rotWithShape="1">
          <a:blip r:embed="rId3" cstate="print"/>
          <a:srcRect t="7905" r="3382"/>
          <a:stretch/>
        </p:blipFill>
        <p:spPr>
          <a:xfrm>
            <a:off x="216798" y="1051807"/>
            <a:ext cx="3298179" cy="2894551"/>
          </a:xfrm>
          <a:prstGeom prst="rect">
            <a:avLst/>
          </a:prstGeom>
          <a:ln>
            <a:noFill/>
          </a:ln>
          <a:effectLst>
            <a:softEdge rad="112500"/>
          </a:effectLst>
        </p:spPr>
      </p:pic>
      <p:sp>
        <p:nvSpPr>
          <p:cNvPr id="8" name="TextBox 7"/>
          <p:cNvSpPr txBox="1"/>
          <p:nvPr/>
        </p:nvSpPr>
        <p:spPr>
          <a:xfrm>
            <a:off x="157722" y="4092061"/>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 director</a:t>
            </a:r>
          </a:p>
          <a:p>
            <a:pPr lvl="0" algn="ctr"/>
            <a:r>
              <a:rPr lang="en-US" sz="1200" b="1" dirty="0" err="1">
                <a:solidFill>
                  <a:prstClr val="black"/>
                </a:solidFill>
                <a:latin typeface="Arial" panose="020B0604020202020204" pitchFamily="34" charset="0"/>
                <a:cs typeface="Arial" panose="020B0604020202020204" pitchFamily="34" charset="0"/>
              </a:rPr>
              <a:t>Kopaylov</a:t>
            </a:r>
            <a:r>
              <a:rPr lang="en-US" sz="1200" b="1" dirty="0">
                <a:solidFill>
                  <a:prstClr val="black"/>
                </a:solidFill>
                <a:latin typeface="Arial" panose="020B0604020202020204" pitchFamily="34" charset="0"/>
                <a:cs typeface="Arial" panose="020B0604020202020204" pitchFamily="34" charset="0"/>
              </a:rPr>
              <a:t> </a:t>
            </a:r>
            <a:r>
              <a:rPr lang="en-US" sz="1200" b="1" dirty="0" smtClean="0">
                <a:solidFill>
                  <a:prstClr val="black"/>
                </a:solidFill>
                <a:latin typeface="Arial" panose="020B0604020202020204" pitchFamily="34" charset="0"/>
                <a:cs typeface="Arial" panose="020B0604020202020204" pitchFamily="34" charset="0"/>
              </a:rPr>
              <a:t>Igor</a:t>
            </a:r>
            <a:endParaRPr lang="ru-RU"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a:t>
            </a:r>
            <a:r>
              <a:rPr lang="ru-RU" sz="1200" dirty="0">
                <a:solidFill>
                  <a:prstClr val="black"/>
                </a:solidFill>
                <a:latin typeface="Arial" panose="020B0604020202020204" pitchFamily="34" charset="0"/>
                <a:cs typeface="Arial" panose="020B0604020202020204" pitchFamily="34" charset="0"/>
              </a:rPr>
              <a:t>(701) 111 66 77 </a:t>
            </a:r>
            <a:endParaRPr lang="ru-RU" sz="1200" dirty="0" smtClean="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p>
          <a:p>
            <a:pPr lvl="0" algn="ct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214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Животноводческий комплекс КРС Гагаринский район Смоленская область ..."/>
          <p:cNvPicPr>
            <a:picLocks noChangeAspect="1" noChangeArrowheads="1"/>
          </p:cNvPicPr>
          <p:nvPr/>
        </p:nvPicPr>
        <p:blipFill>
          <a:blip r:embed="rId2" cstate="print"/>
          <a:srcRect/>
          <a:stretch>
            <a:fillRect/>
          </a:stretch>
        </p:blipFill>
        <p:spPr bwMode="auto">
          <a:xfrm>
            <a:off x="150703" y="978559"/>
            <a:ext cx="3855994" cy="2891289"/>
          </a:xfrm>
          <a:prstGeom prst="rect">
            <a:avLst/>
          </a:prstGeom>
          <a:ln>
            <a:noFill/>
          </a:ln>
          <a:effectLst>
            <a:softEdge rad="112500"/>
          </a:effectLst>
        </p:spPr>
      </p:pic>
      <p:sp>
        <p:nvSpPr>
          <p:cNvPr id="8" name="Прямоугольник 15"/>
          <p:cNvSpPr txBox="1">
            <a:spLocks/>
          </p:cNvSpPr>
          <p:nvPr/>
        </p:nvSpPr>
        <p:spPr>
          <a:xfrm>
            <a:off x="4006697" y="983742"/>
            <a:ext cx="8133964" cy="53643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lvl="0" indent="-171450" algn="l">
              <a:lnSpc>
                <a:spcPct val="150000"/>
              </a:lnSpc>
              <a:spcBef>
                <a:spcPts val="0"/>
              </a:spcBef>
              <a:buFont typeface="Wingdings" panose="05000000000000000000" pitchFamily="2" charset="2"/>
              <a:buChar char="Ø"/>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Region:</a:t>
            </a:r>
            <a:r>
              <a:rPr kumimoji="0" lang="kk-KZ"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Kyzylorda </a:t>
            </a:r>
            <a:r>
              <a:rPr lang="en-US" sz="1600" dirty="0" smtClean="0">
                <a:solidFill>
                  <a:prstClr val="black"/>
                </a:solidFill>
                <a:latin typeface="Arial" pitchFamily="34" charset="0"/>
                <a:ea typeface="Calibri" pitchFamily="34" charset="0"/>
                <a:cs typeface="Arial" pitchFamily="34" charset="0"/>
              </a:rPr>
              <a:t>region</a:t>
            </a:r>
            <a:endParaRPr kumimoji="0" lang="ru-RU"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Industry:</a:t>
            </a:r>
            <a:r>
              <a:rPr kumimoji="0" lang="kk-KZ"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noProof="0" dirty="0" err="1" smtClean="0">
                <a:solidFill>
                  <a:prstClr val="black"/>
                </a:solidFill>
                <a:latin typeface="Arial" pitchFamily="34" charset="0"/>
                <a:ea typeface="Calibri" pitchFamily="34" charset="0"/>
                <a:cs typeface="Arial" pitchFamily="34" charset="0"/>
              </a:rPr>
              <a:t>A</a:t>
            </a:r>
            <a:r>
              <a:rPr lang="en-US" sz="1600" dirty="0" err="1" smtClean="0">
                <a:solidFill>
                  <a:prstClr val="black"/>
                </a:solidFill>
                <a:latin typeface="Arial" pitchFamily="34" charset="0"/>
                <a:ea typeface="Calibri" pitchFamily="34" charset="0"/>
                <a:cs typeface="Arial" pitchFamily="34" charset="0"/>
              </a:rPr>
              <a:t>groindustrial</a:t>
            </a:r>
            <a:r>
              <a:rPr lang="en-US" sz="1600" dirty="0" smtClean="0">
                <a:solidFill>
                  <a:prstClr val="black"/>
                </a:solidFill>
                <a:latin typeface="Arial" pitchFamily="34" charset="0"/>
                <a:ea typeface="Calibri" pitchFamily="34" charset="0"/>
                <a:cs typeface="Arial" pitchFamily="34" charset="0"/>
              </a:rPr>
              <a:t> complex</a:t>
            </a:r>
          </a:p>
          <a:p>
            <a:pPr marL="171450" lvl="0" indent="-171450" algn="l">
              <a:lnSpc>
                <a:spcPct val="150000"/>
              </a:lnSpc>
              <a:spcBef>
                <a:spcPts val="0"/>
              </a:spcBef>
              <a:buFont typeface="Wingdings" panose="05000000000000000000" pitchFamily="2" charset="2"/>
              <a:buChar char="Ø"/>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Company</a:t>
            </a:r>
            <a:r>
              <a:rPr kumimoji="0" lang="en-US" sz="1600" b="1" i="0" u="none" strike="noStrike" kern="1200" cap="none" spc="0" normalizeH="0" noProof="0" dirty="0" smtClean="0">
                <a:ln>
                  <a:noFill/>
                </a:ln>
                <a:solidFill>
                  <a:prstClr val="black"/>
                </a:solidFill>
                <a:effectLst/>
                <a:uLnTx/>
                <a:uFillTx/>
                <a:latin typeface="Arial" pitchFamily="34" charset="0"/>
                <a:ea typeface="Calibri" pitchFamily="34" charset="0"/>
                <a:cs typeface="Arial" pitchFamily="34" charset="0"/>
              </a:rPr>
              <a:t> name</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smtClean="0">
                <a:solidFill>
                  <a:prstClr val="black"/>
                </a:solidFill>
                <a:latin typeface="Arial" pitchFamily="34" charset="0"/>
                <a:ea typeface="Calibri" pitchFamily="34" charset="0"/>
                <a:cs typeface="Arial" pitchFamily="34" charset="0"/>
              </a:rPr>
              <a:t>RZA</a:t>
            </a:r>
            <a:r>
              <a:rPr lang="ru-RU" sz="1600" dirty="0" smtClean="0">
                <a:solidFill>
                  <a:prstClr val="black"/>
                </a:solidFill>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JSC</a:t>
            </a:r>
            <a:r>
              <a:rPr lang="ru-RU" sz="1600" dirty="0">
                <a:solidFill>
                  <a:prstClr val="black"/>
                </a:solidFill>
                <a:latin typeface="Arial" pitchFamily="34" charset="0"/>
                <a:ea typeface="Calibri" pitchFamily="34" charset="0"/>
                <a:cs typeface="Arial" pitchFamily="34" charset="0"/>
              </a:rPr>
              <a:t> </a:t>
            </a:r>
            <a:endParaRPr kumimoji="0" lang="ru-RU"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lang="en-US" sz="1600" b="1" dirty="0">
                <a:solidFill>
                  <a:prstClr val="black"/>
                </a:solidFill>
                <a:latin typeface="Arial" pitchFamily="34" charset="0"/>
                <a:ea typeface="Calibri" pitchFamily="34" charset="0"/>
                <a:cs typeface="Arial" pitchFamily="34" charset="0"/>
              </a:rPr>
              <a:t>Project d</a:t>
            </a:r>
            <a:r>
              <a:rPr lang="en-US" sz="1600" b="1" dirty="0" smtClean="0">
                <a:solidFill>
                  <a:prstClr val="black"/>
                </a:solidFill>
                <a:latin typeface="Arial" pitchFamily="34" charset="0"/>
                <a:ea typeface="Calibri" pitchFamily="34" charset="0"/>
                <a:cs typeface="Arial" pitchFamily="34" charset="0"/>
              </a:rPr>
              <a:t>escription:</a:t>
            </a:r>
            <a:r>
              <a:rPr kumimoji="0" lang="kk-KZ"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altLang="ru-RU" sz="1600" dirty="0">
                <a:solidFill>
                  <a:prstClr val="black"/>
                </a:solidFill>
                <a:latin typeface="Arial" pitchFamily="34" charset="0"/>
                <a:ea typeface="Calibri" pitchFamily="34" charset="0"/>
                <a:cs typeface="Arial" pitchFamily="34" charset="0"/>
              </a:rPr>
              <a:t>The target group of the planned enterprise are residents of </a:t>
            </a:r>
            <a:r>
              <a:rPr lang="en-US" altLang="ru-RU" sz="1600" dirty="0" smtClean="0">
                <a:solidFill>
                  <a:prstClr val="black"/>
                </a:solidFill>
                <a:latin typeface="Arial" pitchFamily="34" charset="0"/>
                <a:ea typeface="Calibri" pitchFamily="34" charset="0"/>
                <a:cs typeface="Arial" pitchFamily="34" charset="0"/>
              </a:rPr>
              <a:t>Kyzylorda </a:t>
            </a:r>
            <a:r>
              <a:rPr lang="en-US" altLang="ru-RU" sz="1600" dirty="0">
                <a:solidFill>
                  <a:prstClr val="black"/>
                </a:solidFill>
                <a:latin typeface="Arial" pitchFamily="34" charset="0"/>
                <a:ea typeface="Calibri" pitchFamily="34" charset="0"/>
                <a:cs typeface="Arial" pitchFamily="34" charset="0"/>
              </a:rPr>
              <a:t>region, as well as other regions of Kazakhstan. In the future, there are intentions to export manufactured products. </a:t>
            </a:r>
            <a:endParaRPr lang="ru-RU" altLang="ru-RU" sz="1600" dirty="0" smtClean="0">
              <a:solidFill>
                <a:prstClr val="black"/>
              </a:solidFill>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lang="en-US" sz="1600" b="1" dirty="0">
                <a:solidFill>
                  <a:prstClr val="black"/>
                </a:solidFill>
                <a:latin typeface="Arial" pitchFamily="34" charset="0"/>
                <a:ea typeface="Calibri" pitchFamily="34" charset="0"/>
                <a:cs typeface="Arial" pitchFamily="34" charset="0"/>
              </a:rPr>
              <a:t>Project </a:t>
            </a:r>
            <a:r>
              <a:rPr lang="en-US" sz="1600" b="1" dirty="0" smtClean="0">
                <a:solidFill>
                  <a:prstClr val="black"/>
                </a:solidFill>
                <a:latin typeface="Arial" pitchFamily="34" charset="0"/>
                <a:ea typeface="Calibri" pitchFamily="34" charset="0"/>
                <a:cs typeface="Arial" pitchFamily="34" charset="0"/>
              </a:rPr>
              <a:t>cost</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smtClean="0">
                <a:solidFill>
                  <a:prstClr val="black"/>
                </a:solidFill>
                <a:latin typeface="Arial" panose="020B0604020202020204" pitchFamily="34" charset="0"/>
                <a:cs typeface="Arial" panose="020B0604020202020204" pitchFamily="34" charset="0"/>
              </a:rPr>
              <a:t>$</a:t>
            </a:r>
            <a:r>
              <a:rPr lang="en-US" sz="1600" dirty="0" smtClean="0">
                <a:solidFill>
                  <a:prstClr val="black"/>
                </a:solidFill>
                <a:latin typeface="Arial" pitchFamily="34" charset="0"/>
                <a:ea typeface="Calibri" pitchFamily="34" charset="0"/>
                <a:cs typeface="Arial" pitchFamily="34" charset="0"/>
              </a:rPr>
              <a:t>1 million USD</a:t>
            </a:r>
            <a:endParaRPr lang="ru-RU" sz="1600" dirty="0" smtClean="0">
              <a:solidFill>
                <a:prstClr val="black"/>
              </a:solidFill>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lang="en-US" sz="1600" b="1" dirty="0">
                <a:solidFill>
                  <a:prstClr val="black"/>
                </a:solidFill>
                <a:latin typeface="Arial" pitchFamily="34" charset="0"/>
                <a:ea typeface="Calibri" pitchFamily="34" charset="0"/>
                <a:cs typeface="Arial" pitchFamily="34" charset="0"/>
              </a:rPr>
              <a:t>Manufactured </a:t>
            </a:r>
            <a:r>
              <a:rPr lang="en-US" sz="1600" b="1" dirty="0" smtClean="0">
                <a:solidFill>
                  <a:prstClr val="black"/>
                </a:solidFill>
                <a:latin typeface="Arial" pitchFamily="34" charset="0"/>
                <a:ea typeface="Calibri" pitchFamily="34" charset="0"/>
                <a:cs typeface="Arial" pitchFamily="34" charset="0"/>
              </a:rPr>
              <a:t>production</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a:t>
            </a: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Milk production</a:t>
            </a:r>
            <a:endParaRPr kumimoji="0" lang="ru-RU"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Project capacity</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3,5 thousand tons per </a:t>
            </a:r>
            <a:r>
              <a:rPr lang="en-US" sz="1600" dirty="0" smtClean="0">
                <a:solidFill>
                  <a:prstClr val="black"/>
                </a:solidFill>
                <a:latin typeface="Arial" pitchFamily="34" charset="0"/>
                <a:ea typeface="Calibri" pitchFamily="34" charset="0"/>
                <a:cs typeface="Arial" pitchFamily="34" charset="0"/>
              </a:rPr>
              <a:t>year</a:t>
            </a:r>
          </a:p>
          <a:p>
            <a:pPr marL="171450" lvl="0" indent="-171450" algn="l">
              <a:lnSpc>
                <a:spcPct val="150000"/>
              </a:lnSpc>
              <a:spcBef>
                <a:spcPts val="0"/>
              </a:spcBef>
              <a:buFont typeface="Wingdings" panose="05000000000000000000" pitchFamily="2" charset="2"/>
              <a:buChar char="Ø"/>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Workplaces</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27 people</a:t>
            </a:r>
            <a:endParaRPr kumimoji="0" lang="ru-RU"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lang="en-US" sz="1600" b="1" dirty="0">
                <a:solidFill>
                  <a:prstClr val="black"/>
                </a:solidFill>
                <a:latin typeface="Arial" pitchFamily="34" charset="0"/>
                <a:ea typeface="Calibri" pitchFamily="34" charset="0"/>
                <a:cs typeface="Arial" pitchFamily="34" charset="0"/>
              </a:rPr>
              <a:t>Type of project </a:t>
            </a:r>
            <a:r>
              <a:rPr lang="en-US" sz="1600" b="1" dirty="0" smtClean="0">
                <a:solidFill>
                  <a:prstClr val="black"/>
                </a:solidFill>
                <a:latin typeface="Arial" pitchFamily="34" charset="0"/>
                <a:ea typeface="Calibri" pitchFamily="34" charset="0"/>
                <a:cs typeface="Arial" pitchFamily="34" charset="0"/>
              </a:rPr>
              <a:t>implementation (</a:t>
            </a:r>
            <a:r>
              <a:rPr lang="en-US" sz="1600" b="1" i="1" dirty="0" smtClean="0">
                <a:solidFill>
                  <a:prstClr val="black"/>
                </a:solidFill>
                <a:latin typeface="Arial" panose="020B0604020202020204" pitchFamily="34" charset="0"/>
                <a:cs typeface="Arial" panose="020B0604020202020204" pitchFamily="34" charset="0"/>
              </a:rPr>
              <a:t>new</a:t>
            </a:r>
            <a:r>
              <a:rPr lang="en-US" sz="1600" b="1" i="1" dirty="0">
                <a:solidFill>
                  <a:prstClr val="black"/>
                </a:solidFill>
                <a:latin typeface="Arial" panose="020B0604020202020204" pitchFamily="34" charset="0"/>
                <a:cs typeface="Arial" panose="020B0604020202020204" pitchFamily="34" charset="0"/>
              </a:rPr>
              <a:t>, expansion, next stage, reinvest</a:t>
            </a:r>
            <a:r>
              <a:rPr lang="ru-RU" sz="1600" b="1" i="1" dirty="0">
                <a:solidFill>
                  <a:prstClr val="black"/>
                </a:solidFill>
                <a:latin typeface="Arial" panose="020B0604020202020204" pitchFamily="34" charset="0"/>
                <a:cs typeface="Arial" panose="020B0604020202020204" pitchFamily="34" charset="0"/>
              </a:rPr>
              <a:t>, </a:t>
            </a:r>
            <a:r>
              <a:rPr lang="en-US" sz="1600" b="1" i="1" dirty="0">
                <a:solidFill>
                  <a:prstClr val="black"/>
                </a:solidFill>
                <a:latin typeface="Arial" panose="020B0604020202020204" pitchFamily="34" charset="0"/>
                <a:cs typeface="Arial" panose="020B0604020202020204" pitchFamily="34" charset="0"/>
              </a:rPr>
              <a:t>greenfield &amp; brownfield) </a:t>
            </a:r>
            <a:r>
              <a:rPr kumimoji="0" lang="ru-RU"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noProof="0" dirty="0">
                <a:solidFill>
                  <a:prstClr val="black"/>
                </a:solidFill>
                <a:latin typeface="Arial" pitchFamily="34" charset="0"/>
                <a:ea typeface="Calibri" pitchFamily="34" charset="0"/>
                <a:cs typeface="Arial" pitchFamily="34" charset="0"/>
              </a:rPr>
              <a:t>E</a:t>
            </a:r>
            <a:r>
              <a:rPr lang="en-US" sz="1600" dirty="0" err="1" smtClean="0">
                <a:solidFill>
                  <a:prstClr val="black"/>
                </a:solidFill>
                <a:latin typeface="Arial" pitchFamily="34" charset="0"/>
                <a:ea typeface="Calibri" pitchFamily="34" charset="0"/>
                <a:cs typeface="Arial" pitchFamily="34" charset="0"/>
              </a:rPr>
              <a:t>xpansion</a:t>
            </a:r>
            <a:endParaRPr kumimoji="0" lang="ru-RU"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endParaRPr>
          </a:p>
          <a:p>
            <a:pPr marL="171450" lvl="0" indent="-171450" algn="l">
              <a:lnSpc>
                <a:spcPct val="150000"/>
              </a:lnSpc>
              <a:spcBef>
                <a:spcPts val="0"/>
              </a:spcBef>
              <a:buFont typeface="Wingdings" panose="05000000000000000000" pitchFamily="2" charset="2"/>
              <a:buChar char="Ø"/>
              <a:defRPr/>
            </a:pPr>
            <a:r>
              <a:rPr lang="en-US" sz="1600" b="1" dirty="0">
                <a:solidFill>
                  <a:prstClr val="black"/>
                </a:solidFill>
                <a:latin typeface="Arial" pitchFamily="34" charset="0"/>
                <a:ea typeface="Calibri" pitchFamily="34" charset="0"/>
                <a:cs typeface="Arial" pitchFamily="34" charset="0"/>
              </a:rPr>
              <a:t>Project </a:t>
            </a:r>
            <a:r>
              <a:rPr lang="en-US" sz="1600" b="1" dirty="0" smtClean="0">
                <a:solidFill>
                  <a:prstClr val="black"/>
                </a:solidFill>
                <a:latin typeface="Arial" pitchFamily="34" charset="0"/>
                <a:ea typeface="Calibri" pitchFamily="34" charset="0"/>
                <a:cs typeface="Arial" pitchFamily="34" charset="0"/>
              </a:rPr>
              <a:t>status:</a:t>
            </a:r>
            <a:r>
              <a:rPr kumimoji="0" lang="kk-KZ"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a:t>
            </a:r>
            <a:r>
              <a:rPr lang="en-US" sz="1600" dirty="0">
                <a:solidFill>
                  <a:prstClr val="black"/>
                </a:solidFill>
                <a:latin typeface="Arial" pitchFamily="34" charset="0"/>
                <a:ea typeface="Calibri" pitchFamily="34" charset="0"/>
                <a:cs typeface="Arial" pitchFamily="34" charset="0"/>
              </a:rPr>
              <a:t>Investor search in </a:t>
            </a:r>
            <a:r>
              <a:rPr lang="en-US" sz="1600" dirty="0" smtClean="0">
                <a:solidFill>
                  <a:prstClr val="black"/>
                </a:solidFill>
                <a:latin typeface="Arial" pitchFamily="34" charset="0"/>
                <a:ea typeface="Calibri" pitchFamily="34" charset="0"/>
                <a:cs typeface="Arial" pitchFamily="34" charset="0"/>
              </a:rPr>
              <a:t>progress</a:t>
            </a:r>
          </a:p>
          <a:p>
            <a:pPr marL="171450" lvl="0" indent="-171450" algn="l">
              <a:lnSpc>
                <a:spcPct val="150000"/>
              </a:lnSpc>
              <a:spcBef>
                <a:spcPts val="0"/>
              </a:spcBef>
              <a:buFont typeface="Wingdings" panose="05000000000000000000" pitchFamily="2" charset="2"/>
              <a:buChar char="Ø"/>
              <a:defRPr/>
            </a:pPr>
            <a:endParaRPr lang="ru-RU" sz="1600" dirty="0">
              <a:solidFill>
                <a:prstClr val="black"/>
              </a:solidFill>
              <a:latin typeface="Arial" pitchFamily="34" charset="0"/>
              <a:ea typeface="Calibri" pitchFamily="34" charset="0"/>
              <a:cs typeface="Arial" pitchFamily="34" charset="0"/>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ru-RU"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Picture 5" descr="C:\Users\admin\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a:spLocks noChangeArrowheads="1"/>
          </p:cNvSpPr>
          <p:nvPr/>
        </p:nvSpPr>
        <p:spPr bwMode="auto">
          <a:xfrm>
            <a:off x="0" y="-14594"/>
            <a:ext cx="12192000" cy="830997"/>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lvl="0" algn="ctr" defTabSz="957816">
              <a:buNone/>
              <a:defRPr/>
            </a:pPr>
            <a:r>
              <a:rPr lang="en-US" sz="2400" b="1" dirty="0" smtClean="0">
                <a:solidFill>
                  <a:prstClr val="black"/>
                </a:solidFill>
                <a:latin typeface="Arial" panose="020B0604020202020204" pitchFamily="34" charset="0"/>
                <a:cs typeface="Arial" panose="020B0604020202020204" pitchFamily="34" charset="0"/>
              </a:rPr>
              <a:t>EXPANSION </a:t>
            </a:r>
            <a:r>
              <a:rPr lang="en-US" sz="2400" b="1" dirty="0">
                <a:solidFill>
                  <a:prstClr val="black"/>
                </a:solidFill>
                <a:latin typeface="Arial" panose="020B0604020202020204" pitchFamily="34" charset="0"/>
                <a:cs typeface="Arial" panose="020B0604020202020204" pitchFamily="34" charset="0"/>
              </a:rPr>
              <a:t>OF THE COMPLEX FOR GROWING CATTLE FOR 1200 HEADS AND A MILK PROCESSING </a:t>
            </a:r>
            <a:r>
              <a:rPr lang="en-US" sz="2400" b="1" dirty="0" smtClean="0">
                <a:solidFill>
                  <a:prstClr val="black"/>
                </a:solidFill>
                <a:latin typeface="Arial" panose="020B0604020202020204" pitchFamily="34" charset="0"/>
                <a:cs typeface="Arial" panose="020B0604020202020204" pitchFamily="34" charset="0"/>
              </a:rPr>
              <a:t>PLANT</a:t>
            </a:r>
            <a:endParaRPr kumimoji="0" lang="ru-R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367032" y="3958138"/>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 director</a:t>
            </a:r>
          </a:p>
          <a:p>
            <a:pPr lvl="0" algn="ctr"/>
            <a:r>
              <a:rPr lang="en-US" sz="1200" b="1" dirty="0" err="1">
                <a:solidFill>
                  <a:prstClr val="black"/>
                </a:solidFill>
                <a:latin typeface="Arial" panose="020B0604020202020204" pitchFamily="34" charset="0"/>
                <a:cs typeface="Arial" panose="020B0604020202020204" pitchFamily="34" charset="0"/>
              </a:rPr>
              <a:t>Kulnazarov</a:t>
            </a:r>
            <a:r>
              <a:rPr lang="en-US" sz="1200" b="1" dirty="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Rustem</a:t>
            </a:r>
            <a:endParaRPr lang="ru-RU"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a:t>
            </a:r>
            <a:r>
              <a:rPr lang="ru-RU" sz="1200" dirty="0">
                <a:solidFill>
                  <a:prstClr val="black"/>
                </a:solidFill>
                <a:latin typeface="Arial" panose="020B0604020202020204" pitchFamily="34" charset="0"/>
                <a:cs typeface="Arial" panose="020B0604020202020204" pitchFamily="34" charset="0"/>
              </a:rPr>
              <a:t>(701) </a:t>
            </a:r>
            <a:r>
              <a:rPr lang="en-US" sz="1200" dirty="0">
                <a:solidFill>
                  <a:prstClr val="black"/>
                </a:solidFill>
                <a:latin typeface="Arial" panose="020B0604020202020204" pitchFamily="34" charset="0"/>
                <a:cs typeface="Arial" panose="020B0604020202020204" pitchFamily="34" charset="0"/>
              </a:rPr>
              <a:t>757 94 08</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p>
          <a:p>
            <a:pPr lvl="0" algn="ct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6665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0" y="0"/>
            <a:ext cx="12192000" cy="769441"/>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MODERNIZATION OF PRODUCTION OF MACARONI PRODUCTS, BAKERY PRODUCTS, AS WELL AS GRAIN </a:t>
            </a:r>
            <a:r>
              <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PROCESSING</a:t>
            </a:r>
            <a:r>
              <a:rPr kumimoji="0" lang="ru-RU" sz="2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a:t>
            </a:r>
            <a:r>
              <a:rPr kumimoji="0" lang="en-US" sz="2200" b="1" i="0" u="none" strike="noStrike" kern="1200" cap="none" spc="0" normalizeH="0" baseline="3000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sz="22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page</a:t>
            </a:r>
            <a:r>
              <a:rPr kumimoji="0" lang="ru-RU" sz="2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97" y="1148996"/>
            <a:ext cx="3277352" cy="2470623"/>
          </a:xfrm>
          <a:prstGeom prst="rect">
            <a:avLst/>
          </a:prstGeom>
        </p:spPr>
      </p:pic>
      <p:sp>
        <p:nvSpPr>
          <p:cNvPr id="11" name="Прямоугольник 15"/>
          <p:cNvSpPr txBox="1">
            <a:spLocks/>
          </p:cNvSpPr>
          <p:nvPr/>
        </p:nvSpPr>
        <p:spPr>
          <a:xfrm>
            <a:off x="3869810" y="1148996"/>
            <a:ext cx="7978041" cy="46424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Kostanay</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region,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Zhitikara</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city</a:t>
            </a:r>
            <a:endPar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Food industry</a:t>
            </a:r>
            <a:endPar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Ak-Mol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LTD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LLP</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escription:</a:t>
            </a:r>
            <a:endPar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Shipping services and the provision of storage facilities, trading services of grain </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crops.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company accepts, stores and ships grain crops in conjunction with production lines. In addition, there is a production and technological laboratory. The laboratory is equipped with a viewing platform and the necessary equipment</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of flour, pasta, as well as bakery products</a:t>
            </a:r>
            <a:r>
              <a:rPr kumimoji="0" lang="ru-RU"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the </a:t>
            </a:r>
            <a:r>
              <a:rPr kumimoji="0" lang="en-US" sz="1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mill</a:t>
            </a:r>
            <a:r>
              <a:rPr kumimoji="0" lang="ru-RU" sz="1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Double Grain Mill</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Productivity - 60 tons per day</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Flour warehouse area - 500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sq.m</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Pasta</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high-quality product made from hard and soft wheat varieties. The equipment of the pasta shop is equipped with an Italian manufacturer. The capacity of the pasta shop is 100 kg per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hour</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Bakery</a:t>
            </a:r>
            <a:r>
              <a:rPr kumimoji="0" lang="ru-RU" sz="14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bakery production capacity is 5,000 - 6,000 loaves of bread per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day.</a:t>
            </a:r>
            <a:endPar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96105" y="3740591"/>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 director</a:t>
            </a:r>
          </a:p>
          <a:p>
            <a:pPr lvl="0" algn="ctr"/>
            <a:r>
              <a:rPr lang="en-US" sz="1200" b="1" dirty="0" err="1">
                <a:solidFill>
                  <a:prstClr val="black"/>
                </a:solidFill>
                <a:latin typeface="Arial" panose="020B0604020202020204" pitchFamily="34" charset="0"/>
                <a:cs typeface="Arial" panose="020B0604020202020204" pitchFamily="34" charset="0"/>
              </a:rPr>
              <a:t>Amanbaev</a:t>
            </a:r>
            <a:r>
              <a:rPr lang="en-US" sz="1200" b="1" dirty="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Ilyas</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a:t>
            </a:r>
            <a:r>
              <a:rPr lang="ru-RU" sz="1200" dirty="0">
                <a:solidFill>
                  <a:prstClr val="black"/>
                </a:solidFill>
                <a:latin typeface="Arial" panose="020B0604020202020204" pitchFamily="34" charset="0"/>
                <a:cs typeface="Arial" panose="020B0604020202020204" pitchFamily="34" charset="0"/>
              </a:rPr>
              <a:t>(705) 212 08 95 </a:t>
            </a:r>
            <a:endParaRPr lang="ru-RU" sz="1200" dirty="0" smtClean="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p>
          <a:p>
            <a:pPr lvl="0" algn="ct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4864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0" y="0"/>
            <a:ext cx="12192000" cy="769441"/>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MODERNIZATION OF PRODUCTION OF MACARONI PRODUCTS, BAKERY PRODUCTS, AS WELL AS GRAIN </a:t>
            </a:r>
            <a:r>
              <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PROCESSING (2</a:t>
            </a:r>
            <a:r>
              <a:rPr kumimoji="0" lang="en-US" sz="2200" b="1"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nd</a:t>
            </a:r>
            <a:r>
              <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page)</a:t>
            </a:r>
            <a:endParaRPr kumimoji="0" lang="ru-RU"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Прямоугольник 15"/>
          <p:cNvSpPr txBox="1">
            <a:spLocks/>
          </p:cNvSpPr>
          <p:nvPr/>
        </p:nvSpPr>
        <p:spPr>
          <a:xfrm>
            <a:off x="3861819" y="1114522"/>
            <a:ext cx="7848872" cy="4706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cost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 million USD</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Manufactured production</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flour, pasta and bakery products</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capacity</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18,000 tons of flour per year, 1,500,000 bakery products, 600 tons of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pasta</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Workplaces</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ru-RU"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50</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people</a:t>
            </a:r>
            <a:endParaRPr kumimoji="0" lang="ru-RU"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Sales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market</a:t>
            </a:r>
            <a:r>
              <a:rPr kumimoji="0" lang="ru-RU" sz="14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Regions of Kazakhstan, Russian Federation, Central Asia</a:t>
            </a:r>
            <a:endParaRPr kumimoji="0" lang="ru-R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Competitive advantages or uniqueness of the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 reputation of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Mol</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LTD LLP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products, strategic location with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Zhitikara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railway station, 20 km to the border with the Russian Federation. High demand for food. Valid multi-year product supply contracts. Colossal experience in agriculture and food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industry</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Type of 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implementation</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odernization</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reinvest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status</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Existing enterprise. On the balance sheet of the company there are production facilities - 10,000 thousand square meters, a land plot - 7 hectares, equipment, machinery, as well as all engineering and communications infrastructure (gas, electricity, water). Investments are needed to modernize equipment, consider opening new bakeries in the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Kostanay</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region, as well as working capital for trading services of grain crops</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17" y="1114522"/>
            <a:ext cx="3431704" cy="2463067"/>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48" y="3661650"/>
            <a:ext cx="3448973" cy="2654259"/>
          </a:xfrm>
          <a:prstGeom prst="rect">
            <a:avLst/>
          </a:prstGeom>
        </p:spPr>
      </p:pic>
    </p:spTree>
    <p:extLst>
      <p:ext uri="{BB962C8B-B14F-4D97-AF65-F5344CB8AC3E}">
        <p14:creationId xmlns:p14="http://schemas.microsoft.com/office/powerpoint/2010/main" val="49563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480713" y="1259396"/>
            <a:ext cx="8711287" cy="60308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lvl="0" indent="-171450" algn="l">
              <a:lnSpc>
                <a:spcPct val="150000"/>
              </a:lnSpc>
              <a:spcBef>
                <a:spcPts val="0"/>
              </a:spcBef>
              <a:buFont typeface="Wingdings" panose="05000000000000000000" pitchFamily="2" charset="2"/>
              <a:buChar char="Ø"/>
              <a:defRPr/>
            </a:pPr>
            <a:r>
              <a:rPr lang="en-US" sz="1500" b="1" dirty="0" smtClean="0">
                <a:solidFill>
                  <a:prstClr val="black"/>
                </a:solidFill>
                <a:latin typeface="Arial" panose="020B0604020202020204" pitchFamily="34" charset="0"/>
                <a:cs typeface="Arial" panose="020B0604020202020204" pitchFamily="34" charset="0"/>
              </a:rPr>
              <a:t>Region</a:t>
            </a: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Turkestan region</a:t>
            </a:r>
            <a:endParaRPr kumimoji="0" lang="ru-RU" sz="1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Industry:</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Food industry</a:t>
            </a:r>
            <a:endParaRPr kumimoji="0" lang="ru-RU" sz="1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lang="en-US" sz="1500" b="1" dirty="0" smtClean="0">
                <a:solidFill>
                  <a:prstClr val="black"/>
                </a:solidFill>
                <a:latin typeface="Arial" panose="020B0604020202020204" pitchFamily="34" charset="0"/>
                <a:cs typeface="Arial" panose="020B0604020202020204" pitchFamily="34" charset="0"/>
              </a:rPr>
              <a:t>Company name</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ru-RU" sz="1500" dirty="0" smtClean="0">
                <a:solidFill>
                  <a:prstClr val="black"/>
                </a:solidFill>
                <a:latin typeface="Arial" panose="020B0604020202020204" pitchFamily="34" charset="0"/>
                <a:cs typeface="Arial" panose="020B0604020202020204" pitchFamily="34" charset="0"/>
              </a:rPr>
              <a:t>«</a:t>
            </a:r>
            <a:r>
              <a:rPr lang="en-US" sz="1500" dirty="0" err="1" smtClean="0">
                <a:solidFill>
                  <a:prstClr val="black"/>
                </a:solidFill>
                <a:latin typeface="Arial" panose="020B0604020202020204" pitchFamily="34" charset="0"/>
                <a:cs typeface="Arial" panose="020B0604020202020204" pitchFamily="34" charset="0"/>
              </a:rPr>
              <a:t>Karabastau</a:t>
            </a:r>
            <a:r>
              <a:rPr lang="ru-RU" sz="1500" dirty="0" smtClean="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LLP </a:t>
            </a:r>
            <a:endParaRPr lang="en-US" sz="1500" dirty="0" smtClean="0">
              <a:solidFill>
                <a:prstClr val="black"/>
              </a:solidFill>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Описание проекта</a:t>
            </a: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ru-RU"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The project involves the construction of a plant for the production of tomato paste on the basis of "</a:t>
            </a:r>
            <a:r>
              <a:rPr lang="en-US" sz="1500" dirty="0" err="1">
                <a:solidFill>
                  <a:prstClr val="black"/>
                </a:solidFill>
                <a:latin typeface="Arial" panose="020B0604020202020204" pitchFamily="34" charset="0"/>
                <a:cs typeface="Arial" panose="020B0604020202020204" pitchFamily="34" charset="0"/>
              </a:rPr>
              <a:t>Karabastau</a:t>
            </a:r>
            <a:r>
              <a:rPr lang="en-US" sz="1500" dirty="0">
                <a:solidFill>
                  <a:prstClr val="black"/>
                </a:solidFill>
                <a:latin typeface="Arial" panose="020B0604020202020204" pitchFamily="34" charset="0"/>
                <a:cs typeface="Arial" panose="020B0604020202020204" pitchFamily="34" charset="0"/>
              </a:rPr>
              <a:t>" LLP, which has experience in growing tomatoes on an industrial scale</a:t>
            </a:r>
            <a:r>
              <a:rPr lang="en-US" sz="1500" dirty="0" smtClean="0">
                <a:solidFill>
                  <a:prstClr val="black"/>
                </a:solidFill>
                <a:latin typeface="Arial" panose="020B0604020202020204" pitchFamily="34" charset="0"/>
                <a:cs typeface="Arial" panose="020B0604020202020204" pitchFamily="34" charset="0"/>
              </a:rPr>
              <a:t>.</a:t>
            </a:r>
            <a:endParaRPr lang="ru-RU" sz="1500" dirty="0" smtClean="0">
              <a:solidFill>
                <a:prstClr val="black"/>
              </a:solidFill>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a:t>
            </a:r>
            <a:r>
              <a:rPr kumimoji="0" lang="en-US" sz="15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cost</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lang="en-US" sz="1500" dirty="0">
                <a:solidFill>
                  <a:prstClr val="black"/>
                </a:solidFill>
                <a:latin typeface="Arial" panose="020B0604020202020204" pitchFamily="34" charset="0"/>
                <a:cs typeface="Arial" panose="020B0604020202020204" pitchFamily="34" charset="0"/>
              </a:rPr>
              <a:t> </a:t>
            </a:r>
            <a:r>
              <a:rPr lang="en-US" sz="1500" dirty="0" smtClean="0">
                <a:solidFill>
                  <a:prstClr val="black"/>
                </a:solidFill>
                <a:latin typeface="Arial" panose="020B0604020202020204" pitchFamily="34" charset="0"/>
                <a:cs typeface="Arial" panose="020B0604020202020204" pitchFamily="34" charset="0"/>
              </a:rPr>
              <a:t>$23 million USD</a:t>
            </a:r>
          </a:p>
          <a:p>
            <a:pPr marL="171450" lvl="0" indent="-171450" algn="l">
              <a:lnSpc>
                <a:spcPct val="150000"/>
              </a:lnSpc>
              <a:spcBef>
                <a:spcPts val="0"/>
              </a:spcBef>
              <a:buFont typeface="Wingdings" panose="05000000000000000000" pitchFamily="2" charset="2"/>
              <a:buChar char="Ø"/>
              <a:defRPr/>
            </a:pP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Manufactured</a:t>
            </a:r>
            <a:r>
              <a:rPr kumimoji="0" lang="en-US" sz="15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production</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lang="en-US" sz="1500" dirty="0" smtClean="0">
                <a:solidFill>
                  <a:prstClr val="black"/>
                </a:solidFill>
                <a:latin typeface="Arial" panose="020B0604020202020204" pitchFamily="34" charset="0"/>
                <a:cs typeface="Arial" panose="020B0604020202020204" pitchFamily="34" charset="0"/>
              </a:rPr>
              <a:t> Tomato </a:t>
            </a:r>
            <a:r>
              <a:rPr lang="en-US" sz="1500" dirty="0">
                <a:solidFill>
                  <a:prstClr val="black"/>
                </a:solidFill>
                <a:latin typeface="Arial" panose="020B0604020202020204" pitchFamily="34" charset="0"/>
                <a:cs typeface="Arial" panose="020B0604020202020204" pitchFamily="34" charset="0"/>
              </a:rPr>
              <a:t>paste</a:t>
            </a:r>
            <a:endPar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Project capacity</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200 tons </a:t>
            </a:r>
            <a:r>
              <a:rPr lang="en-US" sz="1500" dirty="0" smtClean="0">
                <a:solidFill>
                  <a:prstClr val="black"/>
                </a:solidFill>
                <a:latin typeface="Arial" panose="020B0604020202020204" pitchFamily="34" charset="0"/>
                <a:cs typeface="Arial" panose="020B0604020202020204" pitchFamily="34" charset="0"/>
              </a:rPr>
              <a:t>of tomato </a:t>
            </a:r>
            <a:r>
              <a:rPr lang="en-US" sz="1500" dirty="0">
                <a:solidFill>
                  <a:prstClr val="black"/>
                </a:solidFill>
                <a:latin typeface="Arial" panose="020B0604020202020204" pitchFamily="34" charset="0"/>
                <a:cs typeface="Arial" panose="020B0604020202020204" pitchFamily="34" charset="0"/>
              </a:rPr>
              <a:t>paste per </a:t>
            </a:r>
            <a:r>
              <a:rPr lang="en-US" sz="1500" dirty="0" smtClean="0">
                <a:solidFill>
                  <a:prstClr val="black"/>
                </a:solidFill>
                <a:latin typeface="Arial" panose="020B0604020202020204" pitchFamily="34" charset="0"/>
                <a:cs typeface="Arial" panose="020B0604020202020204" pitchFamily="34" charset="0"/>
              </a:rPr>
              <a:t>day</a:t>
            </a:r>
          </a:p>
          <a:p>
            <a:pPr marL="171450" lvl="0" indent="-171450" algn="l">
              <a:lnSpc>
                <a:spcPct val="150000"/>
              </a:lnSpc>
              <a:spcBef>
                <a:spcPts val="0"/>
              </a:spcBef>
              <a:buFont typeface="Wingdings" panose="05000000000000000000" pitchFamily="2" charset="2"/>
              <a:buChar char="Ø"/>
              <a:defRPr/>
            </a:pPr>
            <a:r>
              <a:rPr kumimoji="0" lang="en-US"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Workplaces</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100 </a:t>
            </a:r>
            <a:r>
              <a:rPr lang="en-US" sz="1500" dirty="0" smtClean="0">
                <a:solidFill>
                  <a:prstClr val="black"/>
                </a:solidFill>
                <a:latin typeface="Arial" panose="020B0604020202020204" pitchFamily="34" charset="0"/>
                <a:cs typeface="Arial" panose="020B0604020202020204" pitchFamily="34" charset="0"/>
              </a:rPr>
              <a:t>people</a:t>
            </a:r>
          </a:p>
          <a:p>
            <a:pPr marL="171450" lvl="0" indent="-171450" algn="l">
              <a:lnSpc>
                <a:spcPct val="150000"/>
              </a:lnSpc>
              <a:spcBef>
                <a:spcPts val="0"/>
              </a:spcBef>
              <a:buFont typeface="Wingdings" panose="05000000000000000000" pitchFamily="2" charset="2"/>
              <a:buChar char="Ø"/>
              <a:defRPr/>
            </a:pPr>
            <a:r>
              <a:rPr lang="en-US" sz="1500" b="1" dirty="0">
                <a:solidFill>
                  <a:prstClr val="black"/>
                </a:solidFill>
                <a:latin typeface="Arial" panose="020B0604020202020204" pitchFamily="34" charset="0"/>
                <a:cs typeface="Arial" panose="020B0604020202020204" pitchFamily="34" charset="0"/>
              </a:rPr>
              <a:t>Competitive advantages or uniqueness of the </a:t>
            </a:r>
            <a:r>
              <a:rPr lang="en-US" sz="1500" b="1" dirty="0" smtClean="0">
                <a:solidFill>
                  <a:prstClr val="black"/>
                </a:solidFill>
                <a:latin typeface="Arial" panose="020B0604020202020204" pitchFamily="34" charset="0"/>
                <a:cs typeface="Arial" panose="020B0604020202020204" pitchFamily="34" charset="0"/>
              </a:rPr>
              <a:t>project</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ru-RU" sz="1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Kazakhstan imports about half of the consumed tomato paste. Consumption of tomato paste in 2017 – 32 thousand tons. The local partner has ready-made acreage and necessary agricultural equipment on its balance sheet.</a:t>
            </a:r>
            <a:endParaRPr kumimoji="0" lang="ru-RU"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lang="en-US" sz="1500" b="1" dirty="0">
                <a:solidFill>
                  <a:prstClr val="black"/>
                </a:solidFill>
                <a:latin typeface="Arial" panose="020B0604020202020204" pitchFamily="34" charset="0"/>
                <a:cs typeface="Arial" panose="020B0604020202020204" pitchFamily="34" charset="0"/>
              </a:rPr>
              <a:t>Type of project </a:t>
            </a:r>
            <a:r>
              <a:rPr lang="en-US" sz="1500" b="1" dirty="0" smtClean="0">
                <a:solidFill>
                  <a:prstClr val="black"/>
                </a:solidFill>
                <a:latin typeface="Arial" panose="020B0604020202020204" pitchFamily="34" charset="0"/>
                <a:cs typeface="Arial" panose="020B0604020202020204" pitchFamily="34" charset="0"/>
              </a:rPr>
              <a:t>implementation</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G</a:t>
            </a:r>
            <a:r>
              <a:rPr kumimoji="0" lang="en-US" sz="15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reenfield</a:t>
            </a:r>
            <a:endParaRPr kumimoji="0" lang="ru-RU"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r>
              <a:rPr lang="en-US" sz="1500" b="1" dirty="0">
                <a:solidFill>
                  <a:prstClr val="black"/>
                </a:solidFill>
                <a:latin typeface="Arial" panose="020B0604020202020204" pitchFamily="34" charset="0"/>
                <a:cs typeface="Arial" panose="020B0604020202020204" pitchFamily="34" charset="0"/>
              </a:rPr>
              <a:t>Project </a:t>
            </a:r>
            <a:r>
              <a:rPr lang="en-US" sz="1500" b="1" dirty="0" smtClean="0">
                <a:solidFill>
                  <a:prstClr val="black"/>
                </a:solidFill>
                <a:latin typeface="Arial" panose="020B0604020202020204" pitchFamily="34" charset="0"/>
                <a:cs typeface="Arial" panose="020B0604020202020204" pitchFamily="34" charset="0"/>
              </a:rPr>
              <a:t>status:</a:t>
            </a:r>
            <a:r>
              <a:rPr kumimoji="0" lang="ru-RU" sz="15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rPr>
              <a:t>The search for an investor is </a:t>
            </a:r>
            <a:r>
              <a:rPr lang="en-US" sz="1500" dirty="0" smtClean="0">
                <a:solidFill>
                  <a:prstClr val="black"/>
                </a:solidFill>
                <a:latin typeface="Arial" panose="020B0604020202020204" pitchFamily="34" charset="0"/>
                <a:cs typeface="Arial" panose="020B0604020202020204" pitchFamily="34" charset="0"/>
              </a:rPr>
              <a:t>underway</a:t>
            </a:r>
            <a:endParaRPr lang="ru-RU" sz="1500" dirty="0" smtClean="0">
              <a:solidFill>
                <a:prstClr val="black"/>
              </a:solidFill>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endParaRPr lang="en-US" sz="1500" dirty="0" smtClean="0">
              <a:solidFill>
                <a:prstClr val="black"/>
              </a:solidFill>
              <a:latin typeface="Arial" panose="020B0604020202020204" pitchFamily="34" charset="0"/>
              <a:cs typeface="Arial" panose="020B0604020202020204" pitchFamily="34" charset="0"/>
            </a:endParaRPr>
          </a:p>
          <a:p>
            <a:pPr marL="171450" lvl="0" indent="-171450" algn="l">
              <a:lnSpc>
                <a:spcPct val="150000"/>
              </a:lnSpc>
              <a:spcBef>
                <a:spcPts val="0"/>
              </a:spcBef>
              <a:buFont typeface="Wingdings" panose="05000000000000000000" pitchFamily="2" charset="2"/>
              <a:buChar char="Ø"/>
              <a:defRPr/>
            </a:pPr>
            <a:endParaRPr kumimoji="0" lang="ru-RU" sz="1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ru-RU"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lvl="0" algn="ctr" defTabSz="957816">
              <a:buNone/>
              <a:defRPr/>
            </a:pPr>
            <a:r>
              <a:rPr lang="en-US" sz="2400" b="1" dirty="0" smtClean="0">
                <a:solidFill>
                  <a:prstClr val="black"/>
                </a:solidFill>
                <a:latin typeface="Arial" panose="020B0604020202020204" pitchFamily="34" charset="0"/>
                <a:cs typeface="Arial" panose="020B0604020202020204" pitchFamily="34" charset="0"/>
              </a:rPr>
              <a:t>TOMATO </a:t>
            </a:r>
            <a:r>
              <a:rPr lang="en-US" sz="2400" b="1" dirty="0">
                <a:solidFill>
                  <a:prstClr val="black"/>
                </a:solidFill>
                <a:latin typeface="Arial" panose="020B0604020202020204" pitchFamily="34" charset="0"/>
                <a:cs typeface="Arial" panose="020B0604020202020204" pitchFamily="34" charset="0"/>
              </a:rPr>
              <a:t>PASTE </a:t>
            </a:r>
            <a:r>
              <a:rPr lang="en-US" sz="2400" b="1" dirty="0" smtClean="0">
                <a:solidFill>
                  <a:prstClr val="black"/>
                </a:solidFill>
                <a:latin typeface="Arial" panose="020B0604020202020204" pitchFamily="34" charset="0"/>
                <a:cs typeface="Arial" panose="020B0604020202020204" pitchFamily="34" charset="0"/>
              </a:rPr>
              <a:t>PRODUCTION</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980" y="1259396"/>
            <a:ext cx="3192720" cy="2394540"/>
          </a:xfrm>
          <a:prstGeom prst="rect">
            <a:avLst/>
          </a:prstGeom>
          <a:ln>
            <a:noFill/>
          </a:ln>
          <a:effectLst>
            <a:softEdge rad="112500"/>
          </a:effectLst>
        </p:spPr>
      </p:pic>
      <p:sp>
        <p:nvSpPr>
          <p:cNvPr id="11" name="TextBox 10"/>
          <p:cNvSpPr txBox="1"/>
          <p:nvPr/>
        </p:nvSpPr>
        <p:spPr>
          <a:xfrm>
            <a:off x="296105" y="3740591"/>
            <a:ext cx="3423336" cy="1585049"/>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 director</a:t>
            </a:r>
          </a:p>
          <a:p>
            <a:pPr lvl="0" algn="ctr"/>
            <a:r>
              <a:rPr lang="en-US" sz="1200" b="1" dirty="0" err="1">
                <a:solidFill>
                  <a:prstClr val="black"/>
                </a:solidFill>
                <a:latin typeface="Arial" panose="020B0604020202020204" pitchFamily="34" charset="0"/>
                <a:cs typeface="Arial" panose="020B0604020202020204" pitchFamily="34" charset="0"/>
              </a:rPr>
              <a:t>Mamyrov</a:t>
            </a:r>
            <a:r>
              <a:rPr lang="en-US" sz="1200" b="1" dirty="0">
                <a:solidFill>
                  <a:prstClr val="black"/>
                </a:solidFill>
                <a:latin typeface="Arial" panose="020B0604020202020204" pitchFamily="34" charset="0"/>
                <a:cs typeface="Arial" panose="020B0604020202020204" pitchFamily="34" charset="0"/>
              </a:rPr>
              <a:t> </a:t>
            </a:r>
            <a:r>
              <a:rPr lang="en-US" sz="1200" b="1" dirty="0" err="1">
                <a:solidFill>
                  <a:prstClr val="black"/>
                </a:solidFill>
                <a:latin typeface="Arial" panose="020B0604020202020204" pitchFamily="34" charset="0"/>
                <a:cs typeface="Arial" panose="020B0604020202020204" pitchFamily="34" charset="0"/>
              </a:rPr>
              <a:t>Dauletkozha</a:t>
            </a:r>
            <a:r>
              <a:rPr lang="en-US" sz="1200" b="1" dirty="0">
                <a:solidFill>
                  <a:prstClr val="black"/>
                </a:solidFill>
                <a:latin typeface="Arial" panose="020B0604020202020204" pitchFamily="34" charset="0"/>
                <a:cs typeface="Arial" panose="020B0604020202020204" pitchFamily="34" charset="0"/>
              </a:rPr>
              <a:t> </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a:solidFill>
                  <a:prstClr val="black"/>
                </a:solidFill>
                <a:latin typeface="Arial" panose="020B0604020202020204" pitchFamily="34" charset="0"/>
                <a:cs typeface="Arial" panose="020B0604020202020204" pitchFamily="34" charset="0"/>
              </a:rPr>
              <a:t>8 (707) 186 67 77 </a:t>
            </a:r>
            <a:endParaRPr lang="en-US" sz="1200" dirty="0" smtClean="0">
              <a:solidFill>
                <a:prstClr val="black"/>
              </a:solidFill>
              <a:latin typeface="Arial" pitchFamily="34" charset="0"/>
              <a:cs typeface="Arial" pitchFamily="34" charset="0"/>
            </a:endParaRPr>
          </a:p>
          <a:p>
            <a:pPr lvl="0" algn="ctr"/>
            <a:r>
              <a:rPr lang="en-US" sz="1200" dirty="0" smtClean="0">
                <a:solidFill>
                  <a:prstClr val="black"/>
                </a:solidFill>
                <a:latin typeface="Arial" pitchFamily="34" charset="0"/>
                <a:cs typeface="Arial" pitchFamily="34" charset="0"/>
              </a:rPr>
              <a:t>Director </a:t>
            </a:r>
            <a:r>
              <a:rPr lang="en-US" sz="1200" dirty="0">
                <a:solidFill>
                  <a:prstClr val="black"/>
                </a:solidFill>
                <a:latin typeface="Arial" pitchFamily="34" charset="0"/>
                <a:cs typeface="Arial" pitchFamily="34" charset="0"/>
              </a:rPr>
              <a:t>of the Department of Regional Development, Interaction and Monitoring </a:t>
            </a:r>
          </a:p>
          <a:p>
            <a:pPr lvl="0" algn="ct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9201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769897" y="1310857"/>
            <a:ext cx="8284571" cy="50104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Aktobe</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region. </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Agro-industrial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complex.</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Orange </a:t>
            </a:r>
            <a:r>
              <a:rPr kumimoji="0" lang="ru-RU"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Holding</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$ 74 million. </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capacity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Dutch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roses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12</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960</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year; tomatoes - 3 672 tons per year; cucumbers - 5,184 tons per year; Bulgarian pepper (paprika) - 1,080 tons per year; salad greens - 432 tons per year; strawberries - 648 tons per year; potted flowers - 222,300 pieces per year; tulips - 900 000 pieces per year.</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50-60. </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Competitive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or uniqueness of the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project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expansion, next stage</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reinvest</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greenfield &amp; brownfield)</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New project.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initiator of the project has the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plot. Documentation is developed. To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 the construction and installation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financing is needed</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FLOWER-GREENHOUSE COMPLEX</a:t>
            </a: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10" y="1429843"/>
            <a:ext cx="346868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1210" y="3539474"/>
            <a:ext cx="3423336" cy="1569660"/>
          </a:xfrm>
          <a:prstGeom prst="rect">
            <a:avLst/>
          </a:prstGeom>
          <a:noFill/>
        </p:spPr>
        <p:txBody>
          <a:bodyPr wrap="square" rtlCol="0">
            <a:spAutoFit/>
          </a:bodyPr>
          <a:lstStyle/>
          <a:p>
            <a:pPr lvl="0" algn="ctr">
              <a:defRPr/>
            </a:pPr>
            <a:r>
              <a:rPr lang="en-US" sz="1200" b="1" dirty="0" smtClean="0">
                <a:solidFill>
                  <a:prstClr val="black"/>
                </a:solidFill>
                <a:latin typeface="Arial" pitchFamily="34" charset="0"/>
                <a:cs typeface="Arial" pitchFamily="34" charset="0"/>
              </a:rPr>
              <a:t>Contacts</a:t>
            </a:r>
            <a:r>
              <a:rPr lang="ru-RU" sz="1200" b="1" dirty="0" smtClean="0">
                <a:solidFill>
                  <a:prstClr val="black"/>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of Kazakh Invest</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Regional</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director</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lvl="0" algn="ctr"/>
            <a:r>
              <a:rPr lang="en-US" sz="1200" b="1" dirty="0" err="1">
                <a:solidFill>
                  <a:prstClr val="black"/>
                </a:solidFill>
                <a:latin typeface="Arial" pitchFamily="34" charset="0"/>
                <a:cs typeface="Arial" pitchFamily="34" charset="0"/>
              </a:rPr>
              <a:t>Sagyn</a:t>
            </a:r>
            <a:r>
              <a:rPr lang="en-US" sz="1200" b="1" dirty="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Bekbol</a:t>
            </a:r>
            <a:endParaRPr lang="en-US" sz="1200" b="1" dirty="0" smtClean="0">
              <a:solidFill>
                <a:prstClr val="black"/>
              </a:solidFill>
              <a:latin typeface="Arial" pitchFamily="34" charset="0"/>
              <a:cs typeface="Arial"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(700) 571 96 55</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Nurlan</a:t>
            </a:r>
            <a:endParaRPr lang="en-US" sz="1200" b="1" dirty="0" smtClean="0">
              <a:solidFill>
                <a:prstClr val="black"/>
              </a:solidFill>
              <a:latin typeface="Arial" pitchFamily="34" charset="0"/>
              <a:cs typeface="Arial" pitchFamily="34" charset="0"/>
            </a:endParaRPr>
          </a:p>
          <a:p>
            <a:pPr lvl="0" algn="ct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702 359 99 56</a:t>
            </a:r>
            <a:endParaRPr kumimoji="0" lang="ru-R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2281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847171" y="1306037"/>
            <a:ext cx="7599790" cy="46564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Aktobe</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region. </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ining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metallurgical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complex</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ю</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Sazprom</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20</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million. </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capacity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20 000</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ton per year</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Determined. </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Competitive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or uniqueness of the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project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expansion, next stage</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reinvest</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greenfield &amp; brownfield)</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New project.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 is included in the Entrepreneurship Map of the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Aktobe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region. There is a kaolin clay deposit, as well as a production base. The project is at the design stage. At the moment, the project is at the stage of registration of the land</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WET KAOLIN ENRICHMENT FACTORY</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3" y="1425081"/>
            <a:ext cx="3468687" cy="2047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8205" y="3528868"/>
            <a:ext cx="3423336" cy="1569660"/>
          </a:xfrm>
          <a:prstGeom prst="rect">
            <a:avLst/>
          </a:prstGeom>
          <a:noFill/>
        </p:spPr>
        <p:txBody>
          <a:bodyPr wrap="square" rtlCol="0">
            <a:spAutoFit/>
          </a:bodyPr>
          <a:lstStyle/>
          <a:p>
            <a:pPr lvl="0" algn="ctr">
              <a:defRPr/>
            </a:pPr>
            <a:r>
              <a:rPr lang="en-US" sz="1200" b="1" dirty="0" smtClean="0">
                <a:solidFill>
                  <a:prstClr val="black"/>
                </a:solidFill>
                <a:latin typeface="Arial" pitchFamily="34" charset="0"/>
                <a:cs typeface="Arial" pitchFamily="34" charset="0"/>
              </a:rPr>
              <a:t>Contacts</a:t>
            </a:r>
            <a:r>
              <a:rPr lang="ru-RU" sz="1200" b="1" dirty="0" smtClean="0">
                <a:solidFill>
                  <a:prstClr val="black"/>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of Kazakh Invest</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Regional</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director</a:t>
            </a: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lvl="0" algn="ctr"/>
            <a:r>
              <a:rPr lang="en-US" sz="1200" b="1" dirty="0" err="1">
                <a:solidFill>
                  <a:prstClr val="black"/>
                </a:solidFill>
                <a:latin typeface="Arial" pitchFamily="34" charset="0"/>
                <a:cs typeface="Arial" pitchFamily="34" charset="0"/>
              </a:rPr>
              <a:t>Sagyn</a:t>
            </a:r>
            <a:r>
              <a:rPr lang="en-US" sz="1200" b="1" dirty="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Bekbol</a:t>
            </a:r>
            <a:endParaRPr lang="en-US" sz="1200" b="1" dirty="0" smtClean="0">
              <a:solidFill>
                <a:prstClr val="black"/>
              </a:solidFill>
              <a:latin typeface="Arial" pitchFamily="34" charset="0"/>
              <a:cs typeface="Arial"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(700) 571 96 55</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Nurlan</a:t>
            </a:r>
            <a:endParaRPr lang="en-US" sz="1200" b="1" dirty="0" smtClean="0">
              <a:solidFill>
                <a:prstClr val="black"/>
              </a:solidFill>
              <a:latin typeface="Arial" pitchFamily="34" charset="0"/>
              <a:cs typeface="Arial" pitchFamily="34" charset="0"/>
            </a:endParaRPr>
          </a:p>
          <a:p>
            <a:pPr lvl="0" algn="ctr"/>
            <a:r>
              <a:rPr kumimoji="0" lang="ru-RU"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+7</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702 359 99 56</a:t>
            </a:r>
            <a:endParaRPr kumimoji="0" lang="ru-RU"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1417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559631" y="937122"/>
            <a:ext cx="8473165" cy="58739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3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Atyrau</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region. </a:t>
            </a:r>
            <a:endPar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Pharmaceutics.</a:t>
            </a:r>
            <a:endPar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Medicina</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JSC.</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$59,8 million</a:t>
            </a:r>
            <a:r>
              <a:rPr kumimoji="0" lang="en-US" sz="13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USD</a:t>
            </a:r>
            <a:endPar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capacity</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Tablets - 12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000 000</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pieces, </a:t>
            </a: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capsules - 300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000 000</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pieces, ampoules - 54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000 000</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pieces, ointments - 12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000 000 </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packages</a:t>
            </a: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liquids - 16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000 000</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bottles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 year</a:t>
            </a:r>
            <a:r>
              <a:rPr kumimoji="0" lang="fr-FR"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50</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Competitive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or uniqueness of the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 is focused on import substitution, as well as on ensuring the uninterrupted production of high-quality pharmaceutical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products,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meet the needs of all groups of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population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Western regions, as well as other regions of the Republic of Kazakhstan in medicines at affordable prices.</a:t>
            </a:r>
            <a:endPar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project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a:t>
            </a:r>
            <a:r>
              <a:rPr kumimoji="0" lang="ru-RU"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expansion, next stage</a:t>
            </a:r>
            <a:r>
              <a:rPr kumimoji="0" lang="ru-RU"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reinvest</a:t>
            </a:r>
            <a:r>
              <a:rPr kumimoji="0" lang="ru-RU"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greenfield &amp; brownfield)</a:t>
            </a:r>
            <a:r>
              <a:rPr kumimoji="0" lang="ru-RU"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New project.</a:t>
            </a:r>
            <a:endPar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Design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estimate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documentation is developed. Also, the positive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 of the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Republican State Expertise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State out of departmental examination of projects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kk-KZ"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received.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present, the zero cycle has been completed, work has begun on the construction of a block frame. The temporary premises of the office,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builders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canteen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were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built. Construction has been suspended due to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problems</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financing.</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Contacts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project </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initiator:</a:t>
            </a:r>
            <a:r>
              <a:rPr kumimoji="0" lang="ru-RU" sz="1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Zabira</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Dauletzhanova</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mobile: </a:t>
            </a:r>
            <a:r>
              <a:rPr kumimoji="0" lang="ru-RU"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7 701 566 26 40.</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ru-R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 OF A PHARMACEUTICAL FACTORY</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81" y="1133203"/>
            <a:ext cx="33718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0464" y="2926053"/>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a:solidFill>
                  <a:prstClr val="black"/>
                </a:solidFill>
                <a:latin typeface="Arial" pitchFamily="34" charset="0"/>
                <a:cs typeface="Arial" pitchFamily="34" charset="0"/>
              </a:rPr>
              <a:t>Yerzhan</a:t>
            </a:r>
            <a:r>
              <a:rPr lang="en-US" sz="1200" b="1" dirty="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Kolbaev</a:t>
            </a:r>
            <a:endParaRPr lang="en-US" sz="1200" b="1" dirty="0" smtClean="0">
              <a:solidFill>
                <a:prstClr val="black"/>
              </a:solidFill>
              <a:latin typeface="Arial" pitchFamily="34" charset="0"/>
              <a:cs typeface="Arial"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(702) 638 88 43</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2322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821626" y="1276260"/>
            <a:ext cx="8227501" cy="50554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Karaganda region. </a:t>
            </a: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Otemis</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Ltd</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 million</a:t>
            </a:r>
            <a:r>
              <a:rPr kumimoji="0" lang="en-US"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USD</a:t>
            </a:r>
            <a:endPar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capacity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5 000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tons per year. </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50.</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Competitive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or uniqueness of the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project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expansion, next stage</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reinvest</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greenfield &amp; brownfield)</a:t>
            </a:r>
            <a:r>
              <a:rPr kumimoji="0" lang="ru-RU"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«Brownfield».</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of a plant for the production of polymer concrete products. It is possible to organize any production, depending on the wishes of the new owner (the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production must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correspond to the types of activities of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SEZ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Saryarka</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mechanical engineering, metallurgy, chemical industry, construction industry). Negotiations are underway with </a:t>
            </a:r>
            <a:r>
              <a:rPr kumimoji="0" lang="ru-RU"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еру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potential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investors regarding the sale of the plant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PLANT FOR THE PRODUCTION OF POLYMER CONCRETE PRODUCTS</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39" y="1367248"/>
            <a:ext cx="346868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4862" y="3701373"/>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a:solidFill>
                  <a:prstClr val="black"/>
                </a:solidFill>
                <a:latin typeface="Arial" panose="020B0604020202020204" pitchFamily="34" charset="0"/>
                <a:cs typeface="Arial" panose="020B0604020202020204" pitchFamily="34" charset="0"/>
              </a:rPr>
              <a:t>Madi</a:t>
            </a:r>
            <a:r>
              <a:rPr lang="en-US" sz="1200" b="1" dirty="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Isekeyev</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(701) 227 88 86</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8920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903383" y="1659671"/>
            <a:ext cx="7848872" cy="43475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Aqmola</a:t>
            </a:r>
            <a:r>
              <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Agro</a:t>
            </a:r>
            <a:r>
              <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industrial</a:t>
            </a:r>
            <a:r>
              <a:rPr kumimoji="0" lang="en-US" sz="160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complex</a:t>
            </a:r>
            <a:endPar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KazPlemPtica</a:t>
            </a:r>
            <a:r>
              <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a:t>
            </a:r>
            <a:endPar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description: </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Meeting the needs of domestic factories in chickens for eggs production, import substitution</a:t>
            </a:r>
            <a:r>
              <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lgn="l">
              <a:lnSpc>
                <a:spcPct val="150000"/>
              </a:lnSpc>
              <a:spcBef>
                <a:spcPts val="0"/>
              </a:spcBef>
              <a:buFont typeface="Wingdings" panose="05000000000000000000" pitchFamily="2" charset="2"/>
              <a:buChar char="Ø"/>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2,6 million USD</a:t>
            </a:r>
            <a:endPar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Manufactured</a:t>
            </a:r>
            <a:r>
              <a:rPr kumimoji="0" lang="en-US" sz="16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production</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incubation of egg chickens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Capacity</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up to 4,5 million chickens per year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Number of workplaces</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of project implementation: </a:t>
            </a:r>
            <a:r>
              <a:rPr lang="en-US" sz="1600" dirty="0">
                <a:solidFill>
                  <a:prstClr val="black"/>
                </a:solidFill>
                <a:latin typeface="Arial" panose="020B0604020202020204" pitchFamily="34" charset="0"/>
                <a:cs typeface="Arial" panose="020B0604020202020204" pitchFamily="34" charset="0"/>
              </a:rPr>
              <a:t>N</a:t>
            </a:r>
            <a:r>
              <a:rPr kumimoji="0" lang="en-US" sz="160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ew</a:t>
            </a:r>
            <a:endPar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status:</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Applications for financing have been submitted to Bank Center Credit JSC/ Agrarian Credit Corporation JSC </a:t>
            </a:r>
            <a:endParaRPr kumimoji="0" lang="ru-RU" sz="16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830997"/>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INCUBATION OF EGG CHICKENS</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p:cNvPicPr/>
          <p:nvPr/>
        </p:nvPicPr>
        <p:blipFill rotWithShape="1">
          <a:blip r:embed="rId3" cstate="print">
            <a:extLst>
              <a:ext uri="{28A0092B-C50C-407E-A947-70E740481C1C}">
                <a14:useLocalDpi xmlns:a14="http://schemas.microsoft.com/office/drawing/2010/main" val="0"/>
              </a:ext>
            </a:extLst>
          </a:blip>
          <a:srcRect l="2175" t="1716" r="75171" b="81781"/>
          <a:stretch/>
        </p:blipFill>
        <p:spPr>
          <a:xfrm>
            <a:off x="997527" y="1476289"/>
            <a:ext cx="2258291" cy="2112038"/>
          </a:xfrm>
          <a:prstGeom prst="rect">
            <a:avLst/>
          </a:prstGeom>
        </p:spPr>
      </p:pic>
      <p:sp>
        <p:nvSpPr>
          <p:cNvPr id="10" name="TextBox 9"/>
          <p:cNvSpPr txBox="1"/>
          <p:nvPr/>
        </p:nvSpPr>
        <p:spPr>
          <a:xfrm>
            <a:off x="415004" y="3666386"/>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a:solidFill>
                  <a:prstClr val="black"/>
                </a:solidFill>
                <a:latin typeface="Arial" panose="020B0604020202020204" pitchFamily="34" charset="0"/>
                <a:cs typeface="Arial" panose="020B0604020202020204" pitchFamily="34" charset="0"/>
              </a:rPr>
              <a:t>Zholumbetov</a:t>
            </a:r>
            <a:r>
              <a:rPr lang="en-US" sz="1200" b="1" dirty="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Yernur</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(701) 526</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19 99</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9973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624146" y="1136370"/>
            <a:ext cx="8516515" cy="51463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Almaty</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gro</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-industrial complex</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name</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 House Almaty» LLP (BRB APK</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description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project involves the expansion of production capacities and the construction of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greenhouse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the territory of the Industrial Zone of Almaty in order to create an effective integrated business for growing vegetables and selling them on the market in Almaty, as well as the production of high-quality, competitive products using advanced proven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technologies,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supply and distribution for the development of the subsequent potential of the country in vegetable growing.</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greenhouse on a plot of 12 hectares with a capacity of 5,800 tons per year of vegetable products. Raw materials (seeds and fertilizer) were purchased from Europe and Kazakhstan. Key advantages: the presence of an existing greenhouse, the availability of own funds in the amount of 9-10 million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71450" lvl="0" indent="-171450" algn="l">
              <a:lnSpc>
                <a:spcPct val="150000"/>
              </a:lnSpc>
              <a:spcBef>
                <a:spcPts val="0"/>
              </a:spcBef>
              <a:buFont typeface="Wingdings" panose="05000000000000000000" pitchFamily="2" charset="2"/>
              <a:buChar char="Ø"/>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cost</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23,6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million </a:t>
            </a:r>
            <a:r>
              <a:rPr lang="en-US" sz="1200" dirty="0" smtClean="0">
                <a:solidFill>
                  <a:prstClr val="black"/>
                </a:solidFill>
                <a:latin typeface="Arial" panose="020B0604020202020204" pitchFamily="34" charset="0"/>
                <a:cs typeface="Arial" panose="020B0604020202020204" pitchFamily="34" charset="0"/>
              </a:rPr>
              <a:t>USD</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capacity</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5 800 tons per year of vegetable production</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105</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Competitive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or uniqueness of the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quality products: storage up to two weeks, standard sizes, no pesticides and herbicides. According to technology: the service life of the greenhouse is 50+ years, the use of drip irrigation, water recirculation, convenient location with transport interchanges, optimal climatic conditions that do not require excessive costs for cooling the greenhouse whether it is in the South or heating whether it is in the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North</a:t>
            </a:r>
            <a:endParaRPr kumimoji="0" lang="kk-KZ"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Type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project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en-US" sz="1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xpansion</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status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 progress</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GREENHOUSE COMPLEX FOR GROWING</a:t>
            </a:r>
            <a:r>
              <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VEGETABLES </a:t>
            </a: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 PROTECTED GROUND</a:t>
            </a:r>
            <a:endParaRPr kumimoji="0" lang="ru-RU"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21" y="1212918"/>
            <a:ext cx="3199729" cy="2121559"/>
          </a:xfrm>
          <a:prstGeom prst="rect">
            <a:avLst/>
          </a:prstGeom>
        </p:spPr>
      </p:pic>
      <p:sp>
        <p:nvSpPr>
          <p:cNvPr id="8" name="TextBox 7"/>
          <p:cNvSpPr txBox="1"/>
          <p:nvPr/>
        </p:nvSpPr>
        <p:spPr>
          <a:xfrm>
            <a:off x="68512" y="3392963"/>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smtClean="0">
                <a:solidFill>
                  <a:prstClr val="black"/>
                </a:solidFill>
                <a:latin typeface="Arial" panose="020B0604020202020204" pitchFamily="34" charset="0"/>
                <a:cs typeface="Arial" panose="020B0604020202020204" pitchFamily="34" charset="0"/>
              </a:rPr>
              <a:t>Mandibayev</a:t>
            </a:r>
            <a:r>
              <a:rPr lang="en-US" sz="1200" b="1" dirty="0" smtClean="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Berikbol</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(747) 333</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92 37</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453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5"/>
          <p:cNvSpPr txBox="1">
            <a:spLocks/>
          </p:cNvSpPr>
          <p:nvPr/>
        </p:nvSpPr>
        <p:spPr>
          <a:xfrm>
            <a:off x="3468049" y="1034185"/>
            <a:ext cx="8672612" cy="56775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Almaty region</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agro-industrial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complex</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Company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LLP</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description :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breeding and processing of ostrich meat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30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millions of US dollars</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Output </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Products:</a:t>
            </a:r>
            <a:endPar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Ostrich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meat processing (~ 50 thousand heads) - 2 thousand tons / year;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of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melange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dry egg powder - 500 tons / year;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Ostrich oil (fat) production - 250 thousand liters / year;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Dressing of genuine ostrich leather - 50 thousand m2 / year;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of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bone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meal for feed - 1 thousand tons / year</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thousand goals</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Workplaces: </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50-150</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Competitive advantages or uniqueness of the project</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Availability of own financial participation in the project in the amount of 20</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Convenient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logistic location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near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Kapshagai</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city (60km from Almaty city),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satisfies the biological characteristics of birds, as well as technological and sanitary conditions.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engineering infrastructure, including gas</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of project implementation</a:t>
            </a:r>
            <a:r>
              <a:rPr kumimoji="0" lang="ru-R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status: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agreement was reached with KLEIN KAROO INTERNATIONAL LTD (South Africa) on the participation in the project by technology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search for an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investor</a:t>
            </a:r>
            <a:r>
              <a:rPr kumimoji="0" lang="ru-RU"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Прямоугольник 5"/>
          <p:cNvSpPr>
            <a:spLocks noChangeArrowheads="1"/>
          </p:cNvSpPr>
          <p:nvPr/>
        </p:nvSpPr>
        <p:spPr bwMode="auto">
          <a:xfrm>
            <a:off x="0" y="0"/>
            <a:ext cx="12192000" cy="904863"/>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ea typeface="+mn-ea"/>
              </a:rPr>
              <a:t>INDUSTRIAL BREEDING OF OSTRICHES AND PROCESSING </a:t>
            </a:r>
          </a:p>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ea typeface="+mn-ea"/>
              </a:rPr>
              <a:t>OF OSTRICH MEAT</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793188"/>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a:stretch>
            <a:fillRect/>
          </a:stretch>
        </p:blipFill>
        <p:spPr>
          <a:xfrm>
            <a:off x="323359" y="1182729"/>
            <a:ext cx="2926856" cy="2189018"/>
          </a:xfrm>
          <a:prstGeom prst="rect">
            <a:avLst/>
          </a:prstGeom>
        </p:spPr>
      </p:pic>
      <p:sp>
        <p:nvSpPr>
          <p:cNvPr id="10" name="TextBox 9"/>
          <p:cNvSpPr txBox="1"/>
          <p:nvPr/>
        </p:nvSpPr>
        <p:spPr>
          <a:xfrm>
            <a:off x="99325" y="3366654"/>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a:solidFill>
                  <a:prstClr val="black"/>
                </a:solidFill>
                <a:latin typeface="Arial" panose="020B0604020202020204" pitchFamily="34" charset="0"/>
                <a:cs typeface="Arial" panose="020B0604020202020204" pitchFamily="34" charset="0"/>
              </a:rPr>
              <a:t>Ovsyannikova</a:t>
            </a:r>
            <a:r>
              <a:rPr lang="en-US" sz="1200" b="1" dirty="0">
                <a:solidFill>
                  <a:prstClr val="black"/>
                </a:solidFill>
                <a:latin typeface="Arial" panose="020B0604020202020204" pitchFamily="34" charset="0"/>
                <a:cs typeface="Arial" panose="020B0604020202020204" pitchFamily="34" charset="0"/>
              </a:rPr>
              <a:t> </a:t>
            </a:r>
            <a:r>
              <a:rPr lang="en-US" sz="1200" b="1" dirty="0" smtClean="0">
                <a:solidFill>
                  <a:prstClr val="black"/>
                </a:solidFill>
                <a:latin typeface="Arial" panose="020B0604020202020204" pitchFamily="34" charset="0"/>
                <a:cs typeface="Arial" panose="020B0604020202020204" pitchFamily="34" charset="0"/>
              </a:rPr>
              <a:t>Daria</a:t>
            </a:r>
          </a:p>
          <a:p>
            <a:pPr lvl="0" algn="ctr"/>
            <a:r>
              <a:rPr lang="ru-RU" sz="1200" dirty="0" smtClean="0">
                <a:solidFill>
                  <a:prstClr val="black"/>
                </a:solidFill>
                <a:latin typeface="Arial" panose="020B0604020202020204" pitchFamily="34" charset="0"/>
                <a:cs typeface="Arial" panose="020B0604020202020204" pitchFamily="34" charset="0"/>
              </a:rPr>
              <a:t>8 (707) 990</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09</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88</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7276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0" y="0"/>
            <a:ext cx="12192000" cy="830997"/>
          </a:xfrm>
          <a:prstGeom prst="rect">
            <a:avLst/>
          </a:prstGeom>
          <a:solidFill>
            <a:schemeClr val="accent1">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marL="0" marR="0" lvl="0" indent="0" algn="ctr" defTabSz="95781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PRODUCTION OF PAPER PRODUCTS FOR SANITARY PURPOSES</a:t>
            </a: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5" descr="C:\Users\admin\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 y="6315909"/>
            <a:ext cx="2472876" cy="4951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flipV="1">
            <a:off x="2787052" y="6590769"/>
            <a:ext cx="9353609"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Image result for производство бумажной прод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88" y="1023739"/>
            <a:ext cx="3078295" cy="213770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0" name="Прямоугольник 15"/>
          <p:cNvSpPr txBox="1">
            <a:spLocks/>
          </p:cNvSpPr>
          <p:nvPr/>
        </p:nvSpPr>
        <p:spPr>
          <a:xfrm>
            <a:off x="3547387" y="950787"/>
            <a:ext cx="8436796" cy="53651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250" tIns="49625" rIns="99250" bIns="49625" rtlCol="0" compatLnSpc="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North-Kazakhstan Region</a:t>
            </a:r>
            <a:endParaRPr kumimoji="0" lang="kk-KZ"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Industry: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Processing industry</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Company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name</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Raduga</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LLP</a:t>
            </a:r>
            <a:endPar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description: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 of the production of paper products for sanitary purposes. A full cycle of waste paper processing to the manufacture of finished products.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production utilizes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 of secondary raw materials and 30% of primary raw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materials</a:t>
            </a:r>
            <a:r>
              <a:rPr kumimoji="0" lang="ru-R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(cellulose and straw).</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cost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$10,53 million</a:t>
            </a:r>
            <a:r>
              <a:rPr lang="en-US" sz="1400" dirty="0" smtClean="0">
                <a:solidFill>
                  <a:prstClr val="black"/>
                </a:solidFill>
                <a:latin typeface="Arial" panose="020B0604020202020204" pitchFamily="34" charset="0"/>
                <a:cs typeface="Arial" panose="020B0604020202020204" pitchFamily="34" charset="0"/>
              </a:rPr>
              <a:t> USD</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capacity</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25 tones per day or 500 tones per month</a:t>
            </a:r>
            <a:endPar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Workplaces</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30</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Competitive advantages or uniqueness of the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a:t>
            </a:r>
            <a:r>
              <a:rPr kumimoji="0" lang="ru-RU"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project is interesting as an innovative business object, accumulating new jobs, satisfying the needs of the region and the country in paper products for sanitary purposes, with export potential. An important point is the location of the project: geographical proximity to cities with a population of over one million: Astana, Omsk, Kurgan, Chelyabinsk, Tyumen, which provides convenient access to a targeted, capacious sales market and cost-effective logistics. There is no similar production in the North Kazakhstan region</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of 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ru-RU" sz="14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Greenfield</a:t>
            </a:r>
            <a:endParaRPr kumimoji="0" lang="ru-RU" sz="1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status: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Business plan is ready. Local partner is looking for a financial support</a:t>
            </a:r>
          </a:p>
        </p:txBody>
      </p:sp>
      <p:sp>
        <p:nvSpPr>
          <p:cNvPr id="12" name="TextBox 11"/>
          <p:cNvSpPr txBox="1"/>
          <p:nvPr/>
        </p:nvSpPr>
        <p:spPr>
          <a:xfrm>
            <a:off x="0" y="3306446"/>
            <a:ext cx="3423336" cy="1569660"/>
          </a:xfrm>
          <a:prstGeom prst="rect">
            <a:avLst/>
          </a:prstGeom>
          <a:noFill/>
        </p:spPr>
        <p:txBody>
          <a:bodyPr wrap="square" rtlCol="0">
            <a:spAutoFit/>
          </a:bodyPr>
          <a:lstStyle/>
          <a:p>
            <a:pPr lvl="0" algn="ctr">
              <a:defRPr/>
            </a:pPr>
            <a:r>
              <a:rPr lang="en-US" sz="1200" b="1" dirty="0">
                <a:solidFill>
                  <a:prstClr val="black"/>
                </a:solidFill>
                <a:latin typeface="Arial" pitchFamily="34" charset="0"/>
                <a:cs typeface="Arial" pitchFamily="34" charset="0"/>
              </a:rPr>
              <a:t>Contacts</a:t>
            </a:r>
            <a:r>
              <a:rPr lang="ru-RU" sz="1200" b="1" dirty="0">
                <a:solidFill>
                  <a:prstClr val="black"/>
                </a:solidFill>
                <a:latin typeface="Arial" pitchFamily="34" charset="0"/>
                <a:cs typeface="Arial" pitchFamily="34" charset="0"/>
              </a:rPr>
              <a:t> </a:t>
            </a:r>
            <a:r>
              <a:rPr lang="en-US" sz="1200" b="1" dirty="0">
                <a:solidFill>
                  <a:prstClr val="black"/>
                </a:solidFill>
                <a:latin typeface="Arial" pitchFamily="34" charset="0"/>
                <a:cs typeface="Arial" pitchFamily="34" charset="0"/>
              </a:rPr>
              <a:t>of Kazakh Invest:</a:t>
            </a:r>
            <a:r>
              <a:rPr lang="en-US" sz="1200" dirty="0">
                <a:solidFill>
                  <a:prstClr val="black"/>
                </a:solidFill>
                <a:latin typeface="Arial" pitchFamily="34" charset="0"/>
                <a:cs typeface="Arial" pitchFamily="34" charset="0"/>
              </a:rPr>
              <a:t> </a:t>
            </a:r>
          </a:p>
          <a:p>
            <a:pPr lvl="0" algn="ctr">
              <a:defRPr/>
            </a:pPr>
            <a:r>
              <a:rPr lang="en-US" sz="1200" dirty="0">
                <a:solidFill>
                  <a:prstClr val="black"/>
                </a:solidFill>
                <a:latin typeface="Arial" pitchFamily="34" charset="0"/>
                <a:cs typeface="Arial" pitchFamily="34" charset="0"/>
              </a:rPr>
              <a:t>Regional</a:t>
            </a:r>
            <a:r>
              <a:rPr lang="ru-RU"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director</a:t>
            </a:r>
            <a:r>
              <a:rPr lang="ru-RU" sz="1200" dirty="0">
                <a:solidFill>
                  <a:prstClr val="black"/>
                </a:solidFill>
                <a:latin typeface="Arial" pitchFamily="34" charset="0"/>
                <a:cs typeface="Arial" pitchFamily="34" charset="0"/>
              </a:rPr>
              <a:t> </a:t>
            </a:r>
          </a:p>
          <a:p>
            <a:pPr lvl="0" algn="ctr"/>
            <a:r>
              <a:rPr lang="en-US" sz="1200" b="1" dirty="0" err="1">
                <a:solidFill>
                  <a:prstClr val="black"/>
                </a:solidFill>
                <a:latin typeface="Arial" panose="020B0604020202020204" pitchFamily="34" charset="0"/>
                <a:cs typeface="Arial" panose="020B0604020202020204" pitchFamily="34" charset="0"/>
              </a:rPr>
              <a:t>Zhabagin</a:t>
            </a:r>
            <a:r>
              <a:rPr lang="en-US" sz="1200" b="1" dirty="0">
                <a:solidFill>
                  <a:prstClr val="black"/>
                </a:solidFill>
                <a:latin typeface="Arial" panose="020B0604020202020204" pitchFamily="34" charset="0"/>
                <a:cs typeface="Arial" panose="020B0604020202020204" pitchFamily="34" charset="0"/>
              </a:rPr>
              <a:t> </a:t>
            </a:r>
            <a:r>
              <a:rPr lang="en-US" sz="1200" b="1" dirty="0" err="1" smtClean="0">
                <a:solidFill>
                  <a:prstClr val="black"/>
                </a:solidFill>
                <a:latin typeface="Arial" panose="020B0604020202020204" pitchFamily="34" charset="0"/>
                <a:cs typeface="Arial" panose="020B0604020202020204" pitchFamily="34" charset="0"/>
              </a:rPr>
              <a:t>Muratbek</a:t>
            </a:r>
            <a:endParaRPr lang="en-US" sz="1200" b="1" dirty="0" smtClean="0">
              <a:solidFill>
                <a:prstClr val="black"/>
              </a:solidFill>
              <a:latin typeface="Arial" panose="020B0604020202020204" pitchFamily="34" charset="0"/>
              <a:cs typeface="Arial" panose="020B0604020202020204" pitchFamily="34" charset="0"/>
            </a:endParaRPr>
          </a:p>
          <a:p>
            <a:pPr lvl="0" algn="ctr"/>
            <a:r>
              <a:rPr lang="ru-RU" sz="1200" dirty="0" smtClean="0">
                <a:solidFill>
                  <a:prstClr val="black"/>
                </a:solidFill>
                <a:latin typeface="Arial" panose="020B0604020202020204" pitchFamily="34" charset="0"/>
                <a:cs typeface="Arial" panose="020B0604020202020204" pitchFamily="34" charset="0"/>
              </a:rPr>
              <a:t>8 (777) 777</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99</a:t>
            </a:r>
            <a:r>
              <a:rPr lang="en-US" sz="1200" dirty="0" smtClean="0">
                <a:solidFill>
                  <a:prstClr val="black"/>
                </a:solidFill>
                <a:latin typeface="Arial" panose="020B0604020202020204" pitchFamily="34" charset="0"/>
                <a:cs typeface="Arial" panose="020B0604020202020204" pitchFamily="34" charset="0"/>
              </a:rPr>
              <a:t> </a:t>
            </a:r>
            <a:r>
              <a:rPr lang="ru-RU" sz="1200" dirty="0" smtClean="0">
                <a:solidFill>
                  <a:prstClr val="black"/>
                </a:solidFill>
                <a:latin typeface="Arial" panose="020B0604020202020204" pitchFamily="34" charset="0"/>
                <a:cs typeface="Arial" panose="020B0604020202020204" pitchFamily="34" charset="0"/>
              </a:rPr>
              <a:t>91</a:t>
            </a:r>
            <a:endParaRPr lang="ru-RU" sz="1200" dirty="0">
              <a:solidFill>
                <a:prstClr val="black"/>
              </a:solidFill>
              <a:latin typeface="Arial" panose="020B0604020202020204" pitchFamily="34" charset="0"/>
              <a:cs typeface="Arial" panose="020B0604020202020204" pitchFamily="34" charset="0"/>
            </a:endParaRPr>
          </a:p>
          <a:p>
            <a:pPr lvl="0" algn="ctr"/>
            <a:r>
              <a:rPr lang="en-US" sz="1200" dirty="0">
                <a:solidFill>
                  <a:prstClr val="black"/>
                </a:solidFill>
                <a:latin typeface="Arial" pitchFamily="34" charset="0"/>
                <a:cs typeface="Arial" pitchFamily="34" charset="0"/>
              </a:rPr>
              <a:t>Director of the Department of Regional Development, Interaction and Monitoring </a:t>
            </a:r>
            <a:r>
              <a:rPr lang="en-US" sz="1200" b="1" dirty="0" err="1">
                <a:solidFill>
                  <a:prstClr val="black"/>
                </a:solidFill>
                <a:latin typeface="Arial" pitchFamily="34" charset="0"/>
                <a:cs typeface="Arial" pitchFamily="34" charset="0"/>
              </a:rPr>
              <a:t>Akhmetov</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Nurlan</a:t>
            </a:r>
            <a:endParaRPr lang="en-US" sz="1200" b="1" dirty="0">
              <a:solidFill>
                <a:prstClr val="black"/>
              </a:solidFill>
              <a:latin typeface="Arial" pitchFamily="34" charset="0"/>
              <a:cs typeface="Arial" pitchFamily="34" charset="0"/>
            </a:endParaRPr>
          </a:p>
          <a:p>
            <a:pPr lvl="0" algn="ctr"/>
            <a:r>
              <a:rPr lang="ru-RU" sz="1200" dirty="0">
                <a:solidFill>
                  <a:prstClr val="black"/>
                </a:solidFill>
                <a:latin typeface="Arial" pitchFamily="34" charset="0"/>
                <a:cs typeface="Arial" pitchFamily="34" charset="0"/>
              </a:rPr>
              <a:t>+7</a:t>
            </a:r>
            <a:r>
              <a:rPr lang="en-US" sz="1200" dirty="0">
                <a:solidFill>
                  <a:prstClr val="black"/>
                </a:solidFill>
                <a:latin typeface="Arial" pitchFamily="34" charset="0"/>
                <a:cs typeface="Arial" pitchFamily="34" charset="0"/>
              </a:rPr>
              <a:t> 702 359 99 56</a:t>
            </a:r>
            <a:endParaRPr lang="ru-RU"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106597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3444</Words>
  <Application>Microsoft Office PowerPoint</Application>
  <PresentationFormat>Custom</PresentationFormat>
  <Paragraphs>295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Тема Office</vt:lpstr>
      <vt:lpstr>2_Тема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LAdmin</dc:creator>
  <cp:lastModifiedBy>MOAYERI</cp:lastModifiedBy>
  <cp:revision>65</cp:revision>
  <dcterms:created xsi:type="dcterms:W3CDTF">2020-04-21T12:42:53Z</dcterms:created>
  <dcterms:modified xsi:type="dcterms:W3CDTF">2020-05-12T11:37:53Z</dcterms:modified>
</cp:coreProperties>
</file>